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0" r:id="rId5"/>
    <p:sldId id="267" r:id="rId6"/>
    <p:sldId id="259" r:id="rId7"/>
    <p:sldId id="258" r:id="rId8"/>
    <p:sldId id="263" r:id="rId9"/>
    <p:sldId id="266" r:id="rId10"/>
    <p:sldId id="265" r:id="rId11"/>
    <p:sldId id="264" r:id="rId12"/>
    <p:sldId id="262" r:id="rId13"/>
    <p:sldId id="268" r:id="rId14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22C16"/>
    <a:srgbClr val="0C788E"/>
    <a:srgbClr val="006666"/>
    <a:srgbClr val="0099CC"/>
    <a:srgbClr val="3366CC"/>
    <a:srgbClr val="660033"/>
    <a:srgbClr val="003399"/>
    <a:srgbClr val="66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7323" autoAdjust="0"/>
    <p:restoredTop sz="94652" autoAdjust="0"/>
  </p:normalViewPr>
  <p:slideViewPr>
    <p:cSldViewPr>
      <p:cViewPr>
        <p:scale>
          <a:sx n="100" d="100"/>
          <a:sy n="100" d="100"/>
        </p:scale>
        <p:origin x="-282" y="12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34F115-04F3-4CAE-9C70-19838FB4D8C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E4B5B8-41F0-4FDF-A0FA-B68D9B5C91F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20361D-B496-4944-AB9F-0A855C9A9845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082151-3816-4CE5-9076-70DF4AC94778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A5B5E7-5278-47C6-A0B8-91A0DBC369EE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149996-9D02-4359-8323-3EBC31365D5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3353B3-F132-4768-A04E-9B153A8CB6A3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BA1F1D-7CCD-4BA9-80CB-8964D8D21007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672345-AE2F-4E81-8544-21474C06341D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F22FE2-E38F-43AB-9A44-E27895ACBBF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ADDF0E-CF9C-4F52-8809-E733B1234BB2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420A65-56F5-4590-8D6E-92EC6DCF8127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3F1E9E2-A547-453F-99AA-59D95529D016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50"/>
          <p:cNvSpPr>
            <a:spLocks noGrp="1" noChangeArrowheads="1"/>
          </p:cNvSpPr>
          <p:nvPr>
            <p:ph type="ctrTitle"/>
          </p:nvPr>
        </p:nvSpPr>
        <p:spPr>
          <a:xfrm>
            <a:off x="1619250" y="4797425"/>
            <a:ext cx="5832475" cy="1773238"/>
          </a:xfrm>
        </p:spPr>
        <p:txBody>
          <a:bodyPr/>
          <a:lstStyle/>
          <a:p>
            <a:pPr eaLnBrk="1" hangingPunct="1"/>
            <a:r>
              <a:rPr lang="ru-RU" sz="3000" b="1" smtClean="0"/>
              <a:t>«Хрестоматия для маленьких и очень маленьких»</a:t>
            </a:r>
            <a:r>
              <a:rPr lang="ru-RU" smtClean="0"/>
              <a:t> </a:t>
            </a:r>
            <a:endParaRPr lang="es-ES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6786563" y="6643688"/>
            <a:ext cx="2357437" cy="214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Prezentacii.com</a:t>
            </a:r>
            <a:endParaRPr lang="ru-RU" dirty="0"/>
          </a:p>
        </p:txBody>
      </p:sp>
      <p:pic>
        <p:nvPicPr>
          <p:cNvPr id="13316" name="Picture 4" descr="0_72d27_874e701b_L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513" y="260350"/>
            <a:ext cx="4608512" cy="3600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333375"/>
            <a:ext cx="8229600" cy="850900"/>
          </a:xfrm>
        </p:spPr>
        <p:txBody>
          <a:bodyPr/>
          <a:lstStyle/>
          <a:p>
            <a:r>
              <a:rPr lang="ru-RU" sz="4000" b="1" smtClean="0"/>
              <a:t>Цели проекта: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1" y="1600200"/>
            <a:ext cx="4402832" cy="4525963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b="1" dirty="0" smtClean="0"/>
              <a:t>Мнение родителей о потребности в данной книге:</a:t>
            </a:r>
          </a:p>
          <a:p>
            <a:pPr>
              <a:buFontTx/>
              <a:buNone/>
            </a:pPr>
            <a:endParaRPr lang="ru-RU" sz="2800" b="1" dirty="0" smtClean="0"/>
          </a:p>
          <a:p>
            <a:pPr>
              <a:buFontTx/>
              <a:buNone/>
            </a:pPr>
            <a:r>
              <a:rPr lang="ru-RU" sz="2000" dirty="0" smtClean="0"/>
              <a:t>По результатам опроса родителей</a:t>
            </a:r>
          </a:p>
          <a:p>
            <a:pPr>
              <a:buFontTx/>
              <a:buNone/>
            </a:pPr>
            <a:r>
              <a:rPr lang="ru-RU" sz="2000" dirty="0" smtClean="0"/>
              <a:t>60% опрошенных подтвердили</a:t>
            </a:r>
          </a:p>
          <a:p>
            <a:pPr>
              <a:buFontTx/>
              <a:buNone/>
            </a:pPr>
            <a:r>
              <a:rPr lang="ru-RU" sz="2000" dirty="0" smtClean="0"/>
              <a:t>отсутствие хорошей развивающей</a:t>
            </a:r>
          </a:p>
          <a:p>
            <a:pPr>
              <a:buFontTx/>
              <a:buNone/>
            </a:pPr>
            <a:r>
              <a:rPr lang="ru-RU" sz="2000" dirty="0" smtClean="0"/>
              <a:t>литературы для маленьких детей</a:t>
            </a:r>
          </a:p>
        </p:txBody>
      </p:sp>
      <p:pic>
        <p:nvPicPr>
          <p:cNvPr id="24580" name="Picture 4" descr="7897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1196752"/>
            <a:ext cx="4248472" cy="54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333375"/>
            <a:ext cx="8229600" cy="719138"/>
          </a:xfrm>
        </p:spPr>
        <p:txBody>
          <a:bodyPr/>
          <a:lstStyle/>
          <a:p>
            <a:r>
              <a:rPr lang="ru-RU" sz="4000" b="1" smtClean="0"/>
              <a:t>Цели проекта: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52513"/>
            <a:ext cx="8229600" cy="5073650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dirty="0" smtClean="0"/>
              <a:t>Пробуждение в ребенке творческого начала, самостоятельности мысли:</a:t>
            </a:r>
          </a:p>
          <a:p>
            <a:pPr>
              <a:buFontTx/>
              <a:buNone/>
            </a:pPr>
            <a:r>
              <a:rPr lang="ru-RU" sz="2400" dirty="0" smtClean="0"/>
              <a:t>Предложенный материал поможет</a:t>
            </a:r>
          </a:p>
          <a:p>
            <a:pPr>
              <a:buFontTx/>
              <a:buNone/>
            </a:pPr>
            <a:r>
              <a:rPr lang="ru-RU" sz="2400" dirty="0" smtClean="0"/>
              <a:t>заложить у ребенка жизненные ценности счастливого и</a:t>
            </a:r>
          </a:p>
          <a:p>
            <a:pPr>
              <a:buFontTx/>
              <a:buNone/>
            </a:pPr>
            <a:r>
              <a:rPr lang="ru-RU" sz="2400" dirty="0" smtClean="0"/>
              <a:t>успешного человека, воспитать положительные качества характера, сформировать мировоззрение целостной личности</a:t>
            </a:r>
            <a:endParaRPr lang="ru-RU" dirty="0" smtClean="0"/>
          </a:p>
          <a:p>
            <a:pPr>
              <a:buFontTx/>
              <a:buNone/>
            </a:pPr>
            <a:r>
              <a:rPr lang="ru-RU" sz="2800" dirty="0" smtClean="0"/>
              <a:t>Книга - это один из инструментов развития гармоничной личности.</a:t>
            </a:r>
          </a:p>
          <a:p>
            <a:endParaRPr lang="ru-RU" dirty="0" smtClean="0"/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smtClean="0"/>
              <a:t>Для достижение цели необходимо: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96975"/>
            <a:ext cx="8229600" cy="3672185"/>
          </a:xfrm>
        </p:spPr>
        <p:txBody>
          <a:bodyPr/>
          <a:lstStyle/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2200" dirty="0" smtClean="0"/>
              <a:t>Издание книги 430 страниц, около 400 иллюстраций (лучшие иллюстраторы, литературные редакторы работают над ее наполнением).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2200" dirty="0" smtClean="0"/>
              <a:t>Независимое издательство занимается печатью книги, регистрацией, оформлением авторских прав.</a:t>
            </a:r>
          </a:p>
          <a:p>
            <a:pPr marL="609600" indent="-609600">
              <a:lnSpc>
                <a:spcPct val="80000"/>
              </a:lnSpc>
              <a:buFontTx/>
              <a:buAutoNum type="arabicPeriod"/>
            </a:pPr>
            <a:r>
              <a:rPr lang="ru-RU" sz="2200" dirty="0" smtClean="0"/>
              <a:t>Проведение презентации в масштабах – города;</a:t>
            </a:r>
          </a:p>
          <a:p>
            <a:pPr marL="609600" indent="-609600">
              <a:lnSpc>
                <a:spcPct val="80000"/>
              </a:lnSpc>
              <a:buFontTx/>
              <a:buNone/>
            </a:pPr>
            <a:r>
              <a:rPr lang="ru-RU" sz="2200" dirty="0" smtClean="0"/>
              <a:t>                                                                          - страны.</a:t>
            </a:r>
          </a:p>
          <a:p>
            <a:pPr marL="609600" indent="-609600">
              <a:lnSpc>
                <a:spcPct val="80000"/>
              </a:lnSpc>
              <a:buFontTx/>
              <a:buAutoNum type="arabicPeriod" startAt="4"/>
            </a:pPr>
            <a:r>
              <a:rPr lang="ru-RU" sz="2200" dirty="0" smtClean="0"/>
              <a:t>Продвижение и маркетинг.</a:t>
            </a:r>
          </a:p>
          <a:p>
            <a:pPr marL="609600" indent="-609600">
              <a:lnSpc>
                <a:spcPct val="80000"/>
              </a:lnSpc>
              <a:buFontTx/>
              <a:buAutoNum type="arabicPeriod" startAt="4"/>
            </a:pPr>
            <a:r>
              <a:rPr lang="ru-RU" sz="2200" dirty="0" smtClean="0"/>
              <a:t>Бюджет проекта в приложении.</a:t>
            </a:r>
          </a:p>
          <a:p>
            <a:pPr marL="609600" indent="-609600">
              <a:lnSpc>
                <a:spcPct val="80000"/>
              </a:lnSpc>
              <a:buFontTx/>
              <a:buAutoNum type="arabicPeriod" startAt="4"/>
            </a:pPr>
            <a:r>
              <a:rPr lang="ru-RU" sz="2200" dirty="0" smtClean="0"/>
              <a:t>Сроки реализации 6-7 мес. Тираж - 1000 шт.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549275"/>
            <a:ext cx="8229600" cy="4525963"/>
          </a:xfrm>
        </p:spPr>
        <p:txBody>
          <a:bodyPr/>
          <a:lstStyle/>
          <a:p>
            <a:pPr algn="ctr">
              <a:buFontTx/>
              <a:buNone/>
            </a:pPr>
            <a:endParaRPr lang="ru-RU" sz="3600" dirty="0" smtClean="0"/>
          </a:p>
          <a:p>
            <a:pPr algn="ctr">
              <a:buFontTx/>
              <a:buNone/>
            </a:pPr>
            <a:r>
              <a:rPr lang="ru-RU" sz="3600" dirty="0" smtClean="0"/>
              <a:t>Залог успешного развития будущей человеческой личности – это правильные книги в детстве!</a:t>
            </a:r>
          </a:p>
          <a:p>
            <a:pPr algn="ctr">
              <a:buFontTx/>
              <a:buNone/>
            </a:pPr>
            <a:endParaRPr lang="ru-RU" sz="3600" dirty="0" smtClean="0"/>
          </a:p>
          <a:p>
            <a:pPr algn="ctr">
              <a:buFontTx/>
              <a:buNone/>
            </a:pPr>
            <a:r>
              <a:rPr lang="ru-RU" sz="3600" dirty="0" smtClean="0"/>
              <a:t>Спасибо за внимание</a:t>
            </a:r>
            <a:r>
              <a:rPr lang="ru-RU" sz="3600" dirty="0" smtClean="0"/>
              <a:t>!</a:t>
            </a:r>
          </a:p>
          <a:p>
            <a:pPr algn="ctr">
              <a:buFontTx/>
              <a:buNone/>
            </a:pPr>
            <a:endParaRPr lang="en-US" sz="2400" dirty="0" smtClean="0"/>
          </a:p>
          <a:p>
            <a:pPr algn="ctr">
              <a:buFontTx/>
              <a:buNone/>
            </a:pPr>
            <a:r>
              <a:rPr lang="en-US" sz="2400" dirty="0" smtClean="0"/>
              <a:t>All rights reserved by </a:t>
            </a:r>
            <a:r>
              <a:rPr lang="en-US" sz="2400" dirty="0" err="1" smtClean="0"/>
              <a:t>Oksana</a:t>
            </a:r>
            <a:r>
              <a:rPr lang="en-US" sz="2400" dirty="0" smtClean="0"/>
              <a:t> </a:t>
            </a:r>
            <a:r>
              <a:rPr lang="en-US" sz="2400" dirty="0" err="1" smtClean="0"/>
              <a:t>Gavrish</a:t>
            </a:r>
            <a:r>
              <a:rPr lang="en-US" sz="2400" smtClean="0"/>
              <a:t> ©</a:t>
            </a:r>
            <a:endParaRPr lang="ru-RU" sz="2400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476250"/>
            <a:ext cx="8229600" cy="649288"/>
          </a:xfrm>
        </p:spPr>
        <p:txBody>
          <a:bodyPr/>
          <a:lstStyle/>
          <a:p>
            <a:pPr algn="l" eaLnBrk="1" hangingPunct="1"/>
            <a:r>
              <a:rPr lang="ru-RU" sz="4000" b="1" smtClean="0"/>
              <a:t>Проект: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786563" y="6643688"/>
            <a:ext cx="2357437" cy="214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Prezentacii.com</a:t>
            </a:r>
            <a:endParaRPr lang="ru-RU" dirty="0"/>
          </a:p>
        </p:txBody>
      </p:sp>
      <p:pic>
        <p:nvPicPr>
          <p:cNvPr id="14341" name="Picture 5" descr="17555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413" y="2205038"/>
            <a:ext cx="4321175" cy="4176712"/>
          </a:xfrm>
          <a:prstGeom prst="rect">
            <a:avLst/>
          </a:prstGeom>
          <a:noFill/>
        </p:spPr>
      </p:pic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323850" y="692150"/>
            <a:ext cx="8497888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600">
                <a:solidFill>
                  <a:schemeClr val="tx2"/>
                </a:solidFill>
              </a:rPr>
              <a:t/>
            </a:r>
            <a:br>
              <a:rPr lang="ru-RU" sz="2600">
                <a:solidFill>
                  <a:schemeClr val="tx2"/>
                </a:solidFill>
              </a:rPr>
            </a:br>
            <a:r>
              <a:rPr lang="ru-RU" sz="2600">
                <a:solidFill>
                  <a:schemeClr val="tx2"/>
                </a:solidFill>
              </a:rPr>
              <a:t> издание уникальной детской книги под названием </a:t>
            </a:r>
            <a:br>
              <a:rPr lang="ru-RU" sz="2600">
                <a:solidFill>
                  <a:schemeClr val="tx2"/>
                </a:solidFill>
              </a:rPr>
            </a:br>
            <a:r>
              <a:rPr lang="ru-RU" sz="2600">
                <a:solidFill>
                  <a:schemeClr val="tx2"/>
                </a:solidFill>
              </a:rPr>
              <a:t>«Хрестоматия для маленьких и очень маленьких».</a:t>
            </a:r>
            <a:r>
              <a:rPr lang="ru-RU" sz="260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smtClean="0"/>
              <a:t>Предпосылки инициации проекта:</a:t>
            </a:r>
            <a:r>
              <a:rPr lang="ru-RU" sz="4000" smtClean="0"/>
              <a:t> 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1258888" y="3644900"/>
            <a:ext cx="7067550" cy="965200"/>
          </a:xfrm>
        </p:spPr>
        <p:txBody>
          <a:bodyPr/>
          <a:lstStyle/>
          <a:p>
            <a:pPr marL="609600" indent="-609600" algn="ctr">
              <a:buFontTx/>
              <a:buNone/>
            </a:pPr>
            <a:r>
              <a:rPr lang="ru-RU" sz="2800" b="1" smtClean="0"/>
              <a:t>Катастрофическая ситуация в области детской книги</a:t>
            </a:r>
            <a:endParaRPr lang="ru-RU" sz="1800" b="1" smtClean="0"/>
          </a:p>
        </p:txBody>
      </p:sp>
      <p:pic>
        <p:nvPicPr>
          <p:cNvPr id="18436" name="Picture 4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2988" y="1557338"/>
            <a:ext cx="2233612" cy="1800225"/>
          </a:xfrm>
          <a:prstGeom prst="rect">
            <a:avLst/>
          </a:prstGeom>
          <a:noFill/>
        </p:spPr>
      </p:pic>
      <p:pic>
        <p:nvPicPr>
          <p:cNvPr id="18437" name="Picture 5" descr="im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525" y="1557338"/>
            <a:ext cx="2303463" cy="2016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>
          <a:xfrm>
            <a:off x="539750" y="333375"/>
            <a:ext cx="8229600" cy="1143000"/>
          </a:xfrm>
        </p:spPr>
        <p:txBody>
          <a:bodyPr/>
          <a:lstStyle/>
          <a:p>
            <a:r>
              <a:rPr lang="ru-RU" sz="4000" b="1" smtClean="0"/>
              <a:t>Предпосылки инициации проекта: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684213" y="2852738"/>
            <a:ext cx="8147050" cy="1252537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800" b="1" smtClean="0"/>
              <a:t>Насаждение западной культуры в сознание маленьких детей</a:t>
            </a:r>
            <a:r>
              <a:rPr lang="ru-RU" sz="2800" smtClean="0"/>
              <a:t> </a:t>
            </a:r>
          </a:p>
        </p:txBody>
      </p:sp>
      <p:pic>
        <p:nvPicPr>
          <p:cNvPr id="17415" name="Picture 7" descr="673216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1125538"/>
            <a:ext cx="1728787" cy="1627187"/>
          </a:xfrm>
          <a:prstGeom prst="rect">
            <a:avLst/>
          </a:prstGeom>
          <a:noFill/>
        </p:spPr>
      </p:pic>
      <p:pic>
        <p:nvPicPr>
          <p:cNvPr id="17419" name="Picture 11" descr="скрудж макдак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3573463"/>
            <a:ext cx="1944687" cy="1457325"/>
          </a:xfrm>
          <a:prstGeom prst="rect">
            <a:avLst/>
          </a:prstGeom>
          <a:noFill/>
        </p:spPr>
      </p:pic>
      <p:pic>
        <p:nvPicPr>
          <p:cNvPr id="17420" name="Picture 12" descr="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688" y="1125538"/>
            <a:ext cx="1943100" cy="1455737"/>
          </a:xfrm>
          <a:prstGeom prst="rect">
            <a:avLst/>
          </a:prstGeom>
          <a:noFill/>
        </p:spPr>
      </p:pic>
      <p:pic>
        <p:nvPicPr>
          <p:cNvPr id="17421" name="Picture 13" descr="1259408195_37893606_pokemon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59563" y="3716338"/>
            <a:ext cx="1873250" cy="14049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smtClean="0"/>
              <a:t>Предпосылки инициации проекта: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41438"/>
            <a:ext cx="8229600" cy="4784725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b="1" smtClean="0"/>
              <a:t>Влияние на детское сознание и какими вырастают дети:</a:t>
            </a:r>
          </a:p>
        </p:txBody>
      </p:sp>
      <p:pic>
        <p:nvPicPr>
          <p:cNvPr id="26628" name="Picture 4" descr="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2276872"/>
            <a:ext cx="4608512" cy="2736453"/>
          </a:xfrm>
          <a:prstGeom prst="rect">
            <a:avLst/>
          </a:prstGeom>
          <a:noFill/>
        </p:spPr>
      </p:pic>
      <p:pic>
        <p:nvPicPr>
          <p:cNvPr id="26629" name="Picture 5" descr="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5963" y="1844824"/>
            <a:ext cx="2232025" cy="28081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49275"/>
            <a:ext cx="8229600" cy="868363"/>
          </a:xfrm>
        </p:spPr>
        <p:txBody>
          <a:bodyPr/>
          <a:lstStyle/>
          <a:p>
            <a:r>
              <a:rPr lang="ru-RU" sz="4000" b="1" smtClean="0"/>
              <a:t>Предпосылки инициации проекта: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1108075"/>
          </a:xfrm>
        </p:spPr>
        <p:txBody>
          <a:bodyPr/>
          <a:lstStyle/>
          <a:p>
            <a:pPr>
              <a:buFontTx/>
              <a:buNone/>
            </a:pPr>
            <a:r>
              <a:rPr lang="ru-RU" b="1" smtClean="0"/>
              <a:t>Хрестоматия в моем детстве была другом: </a:t>
            </a:r>
          </a:p>
        </p:txBody>
      </p:sp>
      <p:pic>
        <p:nvPicPr>
          <p:cNvPr id="16389" name="Picture 5" descr="2f9d425825baf94980563de88370ab8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2781300"/>
            <a:ext cx="2590800" cy="2087563"/>
          </a:xfrm>
          <a:prstGeom prst="rect">
            <a:avLst/>
          </a:prstGeom>
          <a:noFill/>
        </p:spPr>
      </p:pic>
      <p:pic>
        <p:nvPicPr>
          <p:cNvPr id="16390" name="Picture 6" descr="imag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25" y="3357563"/>
            <a:ext cx="2016125" cy="1495425"/>
          </a:xfrm>
          <a:prstGeom prst="rect">
            <a:avLst/>
          </a:prstGeom>
          <a:noFill/>
        </p:spPr>
      </p:pic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6516688" y="2349500"/>
            <a:ext cx="1728787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В детстве наших детей –технологии:</a:t>
            </a:r>
          </a:p>
        </p:txBody>
      </p:sp>
      <p:pic>
        <p:nvPicPr>
          <p:cNvPr id="9" name="Рисунок 8" descr="фото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59832" y="2276872"/>
            <a:ext cx="3312368" cy="2664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r>
              <a:rPr lang="ru-RU" sz="4000" b="1" smtClean="0"/>
              <a:t>РАЗДЕЛЫ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25538"/>
            <a:ext cx="8229600" cy="50006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600" dirty="0" smtClean="0"/>
              <a:t>Возрастная категория  - дети до 3-х лет,</a:t>
            </a:r>
          </a:p>
          <a:p>
            <a:pPr>
              <a:lnSpc>
                <a:spcPct val="80000"/>
              </a:lnSpc>
            </a:pPr>
            <a:r>
              <a:rPr lang="ru-RU" sz="1600" dirty="0" smtClean="0"/>
              <a:t>              		          3-4лет</a:t>
            </a:r>
          </a:p>
          <a:p>
            <a:pPr lvl="4">
              <a:lnSpc>
                <a:spcPct val="80000"/>
              </a:lnSpc>
            </a:pPr>
            <a:r>
              <a:rPr lang="ru-RU" sz="1600" dirty="0" smtClean="0"/>
              <a:t>                     4-5 лет</a:t>
            </a:r>
          </a:p>
          <a:p>
            <a:pPr lvl="4">
              <a:lnSpc>
                <a:spcPct val="80000"/>
              </a:lnSpc>
            </a:pPr>
            <a:r>
              <a:rPr lang="ru-RU" sz="1600" dirty="0" smtClean="0"/>
              <a:t>Содержание:</a:t>
            </a:r>
          </a:p>
          <a:p>
            <a:pPr>
              <a:lnSpc>
                <a:spcPct val="80000"/>
              </a:lnSpc>
            </a:pPr>
            <a:r>
              <a:rPr lang="ru-RU" sz="1600" dirty="0" smtClean="0"/>
              <a:t>песенки, </a:t>
            </a:r>
            <a:r>
              <a:rPr lang="ru-RU" sz="1600" dirty="0" err="1" smtClean="0"/>
              <a:t>потешки</a:t>
            </a:r>
            <a:r>
              <a:rPr lang="ru-RU" sz="1600" dirty="0" smtClean="0"/>
              <a:t> народов ближнего зарубежья, народов мира;</a:t>
            </a:r>
          </a:p>
          <a:p>
            <a:pPr>
              <a:lnSpc>
                <a:spcPct val="80000"/>
              </a:lnSpc>
            </a:pPr>
            <a:r>
              <a:rPr lang="ru-RU" sz="1600" dirty="0" smtClean="0"/>
              <a:t>народные сказки;</a:t>
            </a:r>
          </a:p>
          <a:p>
            <a:pPr>
              <a:lnSpc>
                <a:spcPct val="80000"/>
              </a:lnSpc>
            </a:pPr>
            <a:r>
              <a:rPr lang="ru-RU" sz="1600" dirty="0" smtClean="0"/>
              <a:t>сказки народов мира; </a:t>
            </a:r>
          </a:p>
          <a:p>
            <a:pPr>
              <a:lnSpc>
                <a:spcPct val="80000"/>
              </a:lnSpc>
            </a:pPr>
            <a:r>
              <a:rPr lang="ru-RU" sz="1600" dirty="0" smtClean="0"/>
              <a:t>произведения украинских и русских поэтов, писателей, а также писателей народов мира.</a:t>
            </a:r>
          </a:p>
          <a:p>
            <a:pPr lvl="4">
              <a:lnSpc>
                <a:spcPct val="80000"/>
              </a:lnSpc>
            </a:pPr>
            <a:endParaRPr lang="ru-RU" sz="1600" dirty="0" smtClean="0"/>
          </a:p>
          <a:p>
            <a:pPr>
              <a:lnSpc>
                <a:spcPct val="80000"/>
              </a:lnSpc>
            </a:pPr>
            <a:r>
              <a:rPr lang="ru-RU" sz="1600" dirty="0" smtClean="0"/>
              <a:t>Очень гармоничное сочетание народного творчества с произведениями писателей разных народов мира (российские, украинские, а также зарубежные авторы).</a:t>
            </a:r>
          </a:p>
          <a:p>
            <a:pPr>
              <a:lnSpc>
                <a:spcPct val="80000"/>
              </a:lnSpc>
            </a:pPr>
            <a:r>
              <a:rPr lang="ru-RU" sz="1600" dirty="0" smtClean="0"/>
              <a:t>На страницах книги публикуются самые лучшие сказки, стихи, прибаутки, рассказы, притчи, повести, рекомендованные ведущими детскими психологами. </a:t>
            </a:r>
          </a:p>
          <a:p>
            <a:pPr>
              <a:lnSpc>
                <a:spcPct val="80000"/>
              </a:lnSpc>
            </a:pPr>
            <a:r>
              <a:rPr lang="ru-RU" sz="1600" dirty="0" smtClean="0"/>
              <a:t>Также все произведения иллюстрированы гениальными художниками. </a:t>
            </a:r>
          </a:p>
          <a:p>
            <a:pPr>
              <a:lnSpc>
                <a:spcPct val="80000"/>
              </a:lnSpc>
            </a:pPr>
            <a:endParaRPr lang="ru-RU" sz="1600" dirty="0" smtClean="0"/>
          </a:p>
        </p:txBody>
      </p:sp>
      <p:pic>
        <p:nvPicPr>
          <p:cNvPr id="15365" name="Picture 5" descr="3848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9925" y="476250"/>
            <a:ext cx="1584325" cy="18716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smtClean="0"/>
              <a:t>Цели проекта: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268413"/>
            <a:ext cx="8229600" cy="3484562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sz="2800" smtClean="0"/>
              <a:t>Возрождение нравственных ценностей наших детей: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sz="2800" smtClean="0"/>
              <a:t>Любовь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sz="2800" smtClean="0"/>
              <a:t>Доброта</a:t>
            </a:r>
          </a:p>
          <a:p>
            <a:pPr marL="609600" indent="-609600">
              <a:lnSpc>
                <a:spcPct val="90000"/>
              </a:lnSpc>
              <a:buFontTx/>
              <a:buNone/>
            </a:pPr>
            <a:r>
              <a:rPr lang="ru-RU" sz="2800" smtClean="0"/>
              <a:t>Сопереживание</a:t>
            </a:r>
          </a:p>
        </p:txBody>
      </p:sp>
      <p:pic>
        <p:nvPicPr>
          <p:cNvPr id="22533" name="Picture 5" descr="том и джер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3" y="1700808"/>
            <a:ext cx="2456458" cy="2880319"/>
          </a:xfrm>
          <a:prstGeom prst="rect">
            <a:avLst/>
          </a:prstGeom>
          <a:noFill/>
        </p:spPr>
      </p:pic>
      <p:pic>
        <p:nvPicPr>
          <p:cNvPr id="22534" name="Picture 6" descr="кот леопольд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574" y="1700809"/>
            <a:ext cx="2448545" cy="2731492"/>
          </a:xfrm>
          <a:prstGeom prst="rect">
            <a:avLst/>
          </a:prstGeom>
          <a:noFill/>
        </p:spPr>
      </p:pic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5580063" y="3284538"/>
            <a:ext cx="936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/>
              <a:t>а не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333375"/>
            <a:ext cx="8229600" cy="792163"/>
          </a:xfrm>
        </p:spPr>
        <p:txBody>
          <a:bodyPr/>
          <a:lstStyle/>
          <a:p>
            <a:r>
              <a:rPr lang="ru-RU" sz="4000" b="1" smtClean="0"/>
              <a:t>Цели проекта: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25538"/>
            <a:ext cx="8229600" cy="5000625"/>
          </a:xfrm>
        </p:spPr>
        <p:txBody>
          <a:bodyPr/>
          <a:lstStyle/>
          <a:p>
            <a:pPr>
              <a:buFontTx/>
              <a:buNone/>
            </a:pPr>
            <a:r>
              <a:rPr lang="ru-RU" sz="2800" smtClean="0"/>
              <a:t>Формирование эстетического восприятия мира детей:</a:t>
            </a:r>
          </a:p>
          <a:p>
            <a:pPr>
              <a:buFontTx/>
              <a:buNone/>
            </a:pPr>
            <a:endParaRPr lang="ru-RU" sz="2800" smtClean="0"/>
          </a:p>
          <a:p>
            <a:endParaRPr lang="ru-RU" smtClean="0"/>
          </a:p>
        </p:txBody>
      </p:sp>
      <p:pic>
        <p:nvPicPr>
          <p:cNvPr id="25604" name="Picture 4" descr="2752_9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2205038"/>
            <a:ext cx="2808288" cy="2376487"/>
          </a:xfrm>
          <a:prstGeom prst="rect">
            <a:avLst/>
          </a:prstGeom>
          <a:noFill/>
        </p:spPr>
      </p:pic>
      <p:pic>
        <p:nvPicPr>
          <p:cNvPr id="25605" name="Picture 5" descr="multi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844675"/>
            <a:ext cx="3990975" cy="1600200"/>
          </a:xfrm>
          <a:prstGeom prst="rect">
            <a:avLst/>
          </a:prstGeom>
          <a:noFill/>
        </p:spPr>
      </p:pic>
      <p:pic>
        <p:nvPicPr>
          <p:cNvPr id="25606" name="Picture 6" descr="slavyankaVSurodstv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716338"/>
            <a:ext cx="4032250" cy="1609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5084</TotalTime>
  <Words>257</Words>
  <Application>Microsoft Office PowerPoint</Application>
  <PresentationFormat>Экран (4:3)</PresentationFormat>
  <Paragraphs>62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Diseño predeterminado</vt:lpstr>
      <vt:lpstr>«Хрестоматия для маленьких и очень маленьких» </vt:lpstr>
      <vt:lpstr>Проект:</vt:lpstr>
      <vt:lpstr>Предпосылки инициации проекта: </vt:lpstr>
      <vt:lpstr>Предпосылки инициации проекта:</vt:lpstr>
      <vt:lpstr>Предпосылки инициации проекта:</vt:lpstr>
      <vt:lpstr>Предпосылки инициации проекта:</vt:lpstr>
      <vt:lpstr>РАЗДЕЛЫ</vt:lpstr>
      <vt:lpstr>Цели проекта:</vt:lpstr>
      <vt:lpstr>Цели проекта:</vt:lpstr>
      <vt:lpstr>Цели проекта:</vt:lpstr>
      <vt:lpstr>Цели проекта:</vt:lpstr>
      <vt:lpstr>Для достижение цели необходимо:</vt:lpstr>
      <vt:lpstr>Слайд 13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HOME</cp:lastModifiedBy>
  <cp:revision>742</cp:revision>
  <dcterms:created xsi:type="dcterms:W3CDTF">2010-05-23T14:28:12Z</dcterms:created>
  <dcterms:modified xsi:type="dcterms:W3CDTF">2014-04-10T07:53:31Z</dcterms:modified>
</cp:coreProperties>
</file>