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5" r:id="rId6"/>
    <p:sldId id="261" r:id="rId7"/>
    <p:sldId id="263" r:id="rId8"/>
    <p:sldId id="264" r:id="rId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5" d="100"/>
          <a:sy n="55" d="100"/>
        </p:scale>
        <p:origin x="-102" y="-7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Овал 8"/>
          <p:cNvSpPr/>
          <p:nvPr/>
        </p:nvSpPr>
        <p:spPr>
          <a:xfrm>
            <a:off x="1157288" y="1344613"/>
            <a:ext cx="63500" cy="65087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B72E300-CCAB-4BD9-8EA7-3F42216A04A8}" type="datetimeFigureOut">
              <a:rPr lang="ru-RU"/>
              <a:pPr>
                <a:defRPr/>
              </a:pPr>
              <a:t>07.11.2013</a:t>
            </a:fld>
            <a:endParaRPr lang="ru-RU"/>
          </a:p>
        </p:txBody>
      </p:sp>
      <p:sp>
        <p:nvSpPr>
          <p:cNvPr id="7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FF564F0-C963-4F29-96FF-BED8AF98FD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CCD08B-5018-452C-BDF2-21CF357ADF51}" type="datetimeFigureOut">
              <a:rPr lang="ru-RU"/>
              <a:pPr>
                <a:defRPr/>
              </a:pPr>
              <a:t>07.11.2013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B5ED99-D630-4FDC-A9B1-DC4F871C90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2C4FB3-A325-48D1-A4B8-BB0DB1DCA9F5}" type="datetimeFigureOut">
              <a:rPr lang="ru-RU"/>
              <a:pPr>
                <a:defRPr/>
              </a:pPr>
              <a:t>07.11.2013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CF6E42-0FC7-4726-9FB3-E68F57A5E8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3FFFC0-19CA-486A-BABD-5805D749017F}" type="datetimeFigureOut">
              <a:rPr lang="ru-RU"/>
              <a:pPr>
                <a:defRPr/>
              </a:pPr>
              <a:t>07.11.2013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F676DC-4D19-4FC2-B6FA-49FE30332B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6"/>
          <p:cNvSpPr/>
          <p:nvPr/>
        </p:nvSpPr>
        <p:spPr>
          <a:xfrm>
            <a:off x="2282825" y="0"/>
            <a:ext cx="68580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9"/>
          <p:cNvSpPr/>
          <p:nvPr/>
        </p:nvSpPr>
        <p:spPr bwMode="invGray">
          <a:xfrm>
            <a:off x="2286000" y="0"/>
            <a:ext cx="762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Овал 8"/>
          <p:cNvSpPr/>
          <p:nvPr/>
        </p:nvSpPr>
        <p:spPr>
          <a:xfrm>
            <a:off x="2408238" y="2746375"/>
            <a:ext cx="63500" cy="63500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AD87813-7F03-4968-811C-D6CFA7D096DD}" type="datetimeFigureOut">
              <a:rPr lang="ru-RU"/>
              <a:pPr>
                <a:defRPr/>
              </a:pPr>
              <a:t>07.11.2013</a:t>
            </a:fld>
            <a:endParaRPr lang="ru-RU"/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6E2426C-403B-400C-934F-1AC0C08593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538644-AC55-49C6-B04C-65791811A679}" type="datetimeFigureOut">
              <a:rPr lang="ru-RU"/>
              <a:pPr>
                <a:defRPr/>
              </a:pPr>
              <a:t>07.11.2013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431921-C9EC-499E-BADE-A0E98D5545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/>
          <a:lstStyle>
            <a:lvl1pPr algn="ctr">
              <a:defRPr sz="4500" b="1" cap="none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35D1071-4BF6-413B-B143-DFE32FBBA362}" type="datetimeFigureOut">
              <a:rPr lang="ru-RU"/>
              <a:pPr>
                <a:defRPr/>
              </a:pPr>
              <a:t>07.11.2013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CDF19DD-1C4D-4EEF-9F4D-FF8F27D533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C58BB5-6D4D-47DF-9A80-7889CD7D4D7F}" type="datetimeFigureOut">
              <a:rPr lang="ru-RU"/>
              <a:pPr>
                <a:defRPr/>
              </a:pPr>
              <a:t>07.11.2013</a:t>
            </a:fld>
            <a:endParaRPr lang="ru-RU"/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6A70E7-5A1E-4D9F-A32A-B16C461DA9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4"/>
          <p:cNvSpPr/>
          <p:nvPr/>
        </p:nvSpPr>
        <p:spPr>
          <a:xfrm>
            <a:off x="1014413" y="0"/>
            <a:ext cx="8129587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Прямоугольник 5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8A9F305-FC39-4DAE-9C23-E9A3FD2EC659}" type="datetimeFigureOut">
              <a:rPr lang="ru-RU"/>
              <a:pPr>
                <a:defRPr/>
              </a:pPr>
              <a:t>07.11.2013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12DE1DC-A291-493C-B6EC-EC115DDEB5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A04A038-EB69-4C74-A829-2BEF5FAB1A38}" type="datetimeFigureOut">
              <a:rPr lang="ru-RU"/>
              <a:pPr>
                <a:defRPr/>
              </a:pPr>
              <a:t>07.11.2013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BD4F4CD-28D5-4502-BDC1-C07E89F486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tIns="274320">
            <a:normAutofit/>
          </a:bodyPr>
          <a:lstStyle>
            <a:extLst/>
          </a:lstStyle>
          <a:p>
            <a:pPr indent="-283464" fontAlgn="auto">
              <a:lnSpc>
                <a:spcPts val="3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defRPr/>
            </a:pPr>
            <a:endParaRPr lang="en-US" sz="3200">
              <a:latin typeface="+mn-lt"/>
            </a:endParaRPr>
          </a:p>
        </p:txBody>
      </p:sp>
      <p:sp>
        <p:nvSpPr>
          <p:cNvPr id="6" name="Блок-схема: процесс 8"/>
          <p:cNvSpPr/>
          <p:nvPr/>
        </p:nvSpPr>
        <p:spPr>
          <a:xfrm rot="19468671">
            <a:off x="396875" y="954088"/>
            <a:ext cx="685800" cy="204787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Блок-схема: процесс 9"/>
          <p:cNvSpPr/>
          <p:nvPr/>
        </p:nvSpPr>
        <p:spPr>
          <a:xfrm rot="2103354" flipH="1">
            <a:off x="5003800" y="936625"/>
            <a:ext cx="649288" cy="204788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tIns="274320">
            <a:normAutofit/>
          </a:bodyPr>
          <a:lstStyle>
            <a:lvl1pPr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6C4DB3B-4C9C-4C1D-B522-B07AB047EB18}" type="datetimeFigureOut">
              <a:rPr lang="ru-RU"/>
              <a:pPr>
                <a:defRPr/>
              </a:pPr>
              <a:t>07.11.2013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C1C7FBD-6FC9-49AD-B07F-DAFA856D70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75" y="-815975"/>
            <a:ext cx="1638300" cy="163830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Овал 7"/>
          <p:cNvSpPr/>
          <p:nvPr/>
        </p:nvSpPr>
        <p:spPr>
          <a:xfrm>
            <a:off x="168275" y="20638"/>
            <a:ext cx="1703388" cy="1703387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3" name="Текст 8"/>
          <p:cNvSpPr>
            <a:spLocks noGrp="1"/>
          </p:cNvSpPr>
          <p:nvPr>
            <p:ph type="body" idx="1"/>
          </p:nvPr>
        </p:nvSpPr>
        <p:spPr bwMode="auto">
          <a:xfrm>
            <a:off x="1435100" y="1447800"/>
            <a:ext cx="749935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bg2">
                    <a:shade val="50000"/>
                    <a:satMod val="200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DA09B291-892E-42DB-B91F-1AFE3BCC8A97}" type="datetimeFigureOut">
              <a:rPr lang="ru-RU"/>
              <a:pPr>
                <a:defRPr/>
              </a:pPr>
              <a:t>07.11.2013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  <a:latin typeface="+mn-lt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bg2">
                    <a:shade val="50000"/>
                    <a:satMod val="200000"/>
                  </a:schemeClr>
                </a:solidFill>
                <a:effectLst/>
                <a:latin typeface="+mn-lt"/>
              </a:defRPr>
            </a:lvl1pPr>
            <a:extLst/>
          </a:lstStyle>
          <a:p>
            <a:pPr>
              <a:defRPr/>
            </a:pPr>
            <a:fld id="{CD00590A-5224-482D-9A8E-7B8DFCB0A2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3" r:id="rId2"/>
    <p:sldLayoutId id="2147483709" r:id="rId3"/>
    <p:sldLayoutId id="2147483704" r:id="rId4"/>
    <p:sldLayoutId id="2147483710" r:id="rId5"/>
    <p:sldLayoutId id="2147483705" r:id="rId6"/>
    <p:sldLayoutId id="2147483711" r:id="rId7"/>
    <p:sldLayoutId id="2147483712" r:id="rId8"/>
    <p:sldLayoutId id="2147483713" r:id="rId9"/>
    <p:sldLayoutId id="2147483706" r:id="rId10"/>
    <p:sldLayoutId id="2147483707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300" kern="1200">
          <a:solidFill>
            <a:srgbClr val="572314"/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9pPr>
      <a:extLst/>
    </p:titleStyle>
    <p:bodyStyle>
      <a:lvl1pPr marL="365125" indent="-282575" algn="l" rtl="0" fontAlgn="base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36538" algn="l" rtl="0" fontAlgn="base">
        <a:spcBef>
          <a:spcPts val="550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5825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173038" algn="l" rtl="0" fontAlgn="base">
        <a:spcBef>
          <a:spcPct val="20000"/>
        </a:spcBef>
        <a:spcAft>
          <a:spcPct val="0"/>
        </a:spcAft>
        <a:buClr>
          <a:srgbClr val="C32D2E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6988" indent="-182563" algn="l" rtl="0" fontAlgn="base">
        <a:spcBef>
          <a:spcPct val="20000"/>
        </a:spcBef>
        <a:spcAft>
          <a:spcPct val="0"/>
        </a:spcAft>
        <a:buClr>
          <a:srgbClr val="84AA33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svflag.ru/images/product_images/popup_images/502_0.jpg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www.yabloko.ru/Persons/YAVL/Gallery/yavl-99-005.JPG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.jpeg"/><Relationship Id="rId4" Type="http://schemas.openxmlformats.org/officeDocument/2006/relationships/hyperlink" Target="http://photos.yabloko.ru/pics/201107/15978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img.lenta.ru/photo/2007/12/03/vybory07/30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hyperlink" Target="http://img.gazeta.ru/files3/909/3761909/apple-pic4_zoom-1000x-68946.jpeg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4" descr="Картинка 32 из 3230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170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0"/>
            <a:ext cx="8258175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chemeClr val="tx2">
                    <a:satMod val="130000"/>
                  </a:schemeClr>
                </a:solidFill>
              </a:rPr>
              <a:t>Российская объединённая демократическая партия «Я́БЛОКО»</a:t>
            </a:r>
            <a:endParaRPr lang="ru-RU" sz="3200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5429250" y="1196975"/>
            <a:ext cx="3714750" cy="3286125"/>
          </a:xfrm>
        </p:spPr>
        <p:txBody>
          <a:bodyPr>
            <a:normAutofit fontScale="62500" lnSpcReduction="20000"/>
          </a:bodyPr>
          <a:lstStyle/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sz="4200" b="1" dirty="0" smtClean="0"/>
              <a:t>Российская объединённая демократическая партия «Я́БЛОКО»</a:t>
            </a:r>
            <a:r>
              <a:rPr lang="ru-RU" sz="4200" dirty="0" smtClean="0"/>
              <a:t> — социал-либеральная политическая партия современной России. Относится к числу зарегистрированных партий. 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5500688" y="4572000"/>
            <a:ext cx="3214687" cy="642938"/>
          </a:xfrm>
          <a:solidFill>
            <a:schemeClr val="bg1"/>
          </a:solidFill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2400" dirty="0" smtClean="0">
                <a:solidFill>
                  <a:schemeClr val="tx1"/>
                </a:solidFill>
              </a:rPr>
              <a:t>Сергей Митрохин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00125" y="5715000"/>
            <a:ext cx="8143875" cy="1143000"/>
          </a:xfrm>
        </p:spPr>
        <p:txBody>
          <a:bodyPr>
            <a:normAutofit fontScale="92500" lnSpcReduction="20000"/>
          </a:bodyPr>
          <a:lstStyle/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 smtClean="0"/>
              <a:t>Первым председателем партии (1993—2008) был Григорий Явлинский . В настоящее время председателем партии является Сергей Митрохин.</a:t>
            </a: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1428750" y="4714875"/>
            <a:ext cx="3657600" cy="547688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buFont typeface="Wingdings 2" pitchFamily="18" charset="2"/>
              <a:buNone/>
            </a:pPr>
            <a:r>
              <a:rPr lang="ru-RU" sz="2600" smtClean="0">
                <a:latin typeface="Arial" charset="0"/>
              </a:rPr>
              <a:t> </a:t>
            </a:r>
            <a:r>
              <a:rPr lang="ru-RU" sz="2600" smtClean="0"/>
              <a:t>Григорий Явлинский</a:t>
            </a:r>
          </a:p>
        </p:txBody>
      </p:sp>
      <p:pic>
        <p:nvPicPr>
          <p:cNvPr id="14340" name="Picture 4" descr="http://www.yabloko.ru/Persons/YAVL/Gallery/yavl-99-005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28813" y="714375"/>
            <a:ext cx="25146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6" descr="Картинка 4 из 3917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00750" y="714375"/>
            <a:ext cx="2524125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25" y="0"/>
            <a:ext cx="8143875" cy="642938"/>
          </a:xfrm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ru-RU" sz="31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Основные принципы деятельности Партии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25" y="765175"/>
            <a:ext cx="8143875" cy="4105275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ru-RU" sz="2100" smtClean="0"/>
              <a:t>Деятельность Партии основывается на принципах добровольности, равноправия, самоуправления, законности и гласности, уважения прав и свобод человека и гражданина, гарантированных Конституцией Российской Федерации, а также прав и свобод, предусмотренных международными договорами и соглашениями, равных возможностей мужчин и женщин, граждан Российской Федерации разных национальностей, являющихся членами Партии, для представительства в руководящих органах Партии, в списках кандидатов в депутаты и на иные выборные должности в органах государственной власти и органах местного самоуправления. </a:t>
            </a:r>
            <a:br>
              <a:rPr lang="ru-RU" sz="2100" smtClean="0"/>
            </a:br>
            <a:r>
              <a:rPr lang="ru-RU" sz="2100" smtClean="0"/>
              <a:t> Партия свободна в определении своей внутренней структуры, целей, форм и методов деятельности, за исключением ограничений, установленных Федеральным законом.</a:t>
            </a:r>
          </a:p>
        </p:txBody>
      </p:sp>
      <p:pic>
        <p:nvPicPr>
          <p:cNvPr id="15363" name="Picture 4" descr="Картинка 14 из 3230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525" y="4484688"/>
            <a:ext cx="3289300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6" descr="Картинка 10 из 32302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16013" y="4508500"/>
            <a:ext cx="3571875" cy="219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3063" y="0"/>
            <a:ext cx="5786437" cy="714375"/>
          </a:xfrm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ru-RU" sz="36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Цели  Партии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650" y="1268413"/>
            <a:ext cx="8604250" cy="6286500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ru-RU" sz="1800" b="1" smtClean="0"/>
              <a:t> </a:t>
            </a:r>
            <a:r>
              <a:rPr lang="ru-RU" sz="2400" b="1" smtClean="0"/>
              <a:t>Основными целями Партии являются: </a:t>
            </a:r>
            <a:r>
              <a:rPr lang="ru-RU" sz="2400" smtClean="0"/>
              <a:t/>
            </a:r>
            <a:br>
              <a:rPr lang="ru-RU" sz="2400" smtClean="0"/>
            </a:br>
            <a:r>
              <a:rPr lang="ru-RU" sz="2400" smtClean="0"/>
              <a:t> Построение в России гражданского общества и правового государства на принципах свободы, ответственности, равенства возможностей, социальной справедливости, терпимости, верховенства закона и конституционной демократии. </a:t>
            </a:r>
            <a:br>
              <a:rPr lang="ru-RU" sz="2400" smtClean="0"/>
            </a:br>
            <a:r>
              <a:rPr lang="ru-RU" sz="2400" smtClean="0"/>
              <a:t> Обеспечение прав и свобод человека и гражданина. </a:t>
            </a:r>
            <a:br>
              <a:rPr lang="ru-RU" sz="2400" smtClean="0"/>
            </a:br>
            <a:r>
              <a:rPr lang="ru-RU" sz="2400" smtClean="0"/>
              <a:t> Создание эффективной социально ориентированной рыночной экономики.</a:t>
            </a:r>
            <a:br>
              <a:rPr lang="ru-RU" sz="2400" smtClean="0"/>
            </a:br>
            <a:r>
              <a:rPr lang="ru-RU" sz="2400" smtClean="0"/>
              <a:t>Участие в референдумах в соответствии с законодательством Российской Федерации. </a:t>
            </a:r>
            <a:br>
              <a:rPr lang="ru-RU" sz="2400" smtClean="0"/>
            </a:br>
            <a:r>
              <a:rPr lang="ru-RU" sz="2400" smtClean="0"/>
              <a:t>Участие в работе органов государственной власти и местного самоуправления.</a:t>
            </a:r>
            <a:br>
              <a:rPr lang="ru-RU" sz="2400" smtClean="0"/>
            </a:br>
            <a:r>
              <a:rPr lang="ru-RU" sz="2400" smtClean="0"/>
              <a:t>Политическое образование и воспитание граждан. </a:t>
            </a:r>
            <a:br>
              <a:rPr lang="ru-RU" sz="2400" smtClean="0"/>
            </a:br>
            <a:r>
              <a:rPr lang="ru-RU" sz="2400" smtClean="0"/>
              <a:t>Создание системы государственной власти, способной гарантировать защиту жизни, свободы и безопасности граждан, исполнение законов. </a:t>
            </a:r>
            <a:br>
              <a:rPr lang="ru-RU" sz="2400" smtClean="0"/>
            </a:br>
            <a:endParaRPr lang="ru-RU" sz="24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/>
          </p:cNvSpPr>
          <p:nvPr>
            <p:ph type="title"/>
          </p:nvPr>
        </p:nvSpPr>
        <p:spPr bwMode="auto">
          <a:noFill/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ru-RU" sz="36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Задачи Партии</a:t>
            </a:r>
          </a:p>
        </p:txBody>
      </p:sp>
      <p:sp>
        <p:nvSpPr>
          <p:cNvPr id="26627" name="Rectangle 3"/>
          <p:cNvSpPr>
            <a:spLocks noGrp="1"/>
          </p:cNvSpPr>
          <p:nvPr>
            <p:ph type="body" idx="1"/>
          </p:nvPr>
        </p:nvSpPr>
        <p:spPr>
          <a:xfrm>
            <a:off x="1042988" y="1447800"/>
            <a:ext cx="7891462" cy="48006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400" b="1" smtClean="0"/>
              <a:t>Основными задачами Партии являются:</a:t>
            </a:r>
            <a:r>
              <a:rPr lang="ru-RU" sz="2400" smtClean="0"/>
              <a:t/>
            </a:r>
            <a:br>
              <a:rPr lang="ru-RU" sz="2400" smtClean="0"/>
            </a:br>
            <a:r>
              <a:rPr lang="ru-RU" sz="2400" smtClean="0"/>
              <a:t>Организация широкого участия граждан в общественной и политической жизни общества, в решении общероссийских, региональных и местных проблем и создание условий для этого.</a:t>
            </a:r>
            <a:br>
              <a:rPr lang="ru-RU" sz="2400" smtClean="0"/>
            </a:br>
            <a:r>
              <a:rPr lang="ru-RU" sz="2400" smtClean="0"/>
              <a:t>Разработка и содействие реализации программ общественного и государственного развития.</a:t>
            </a:r>
            <a:br>
              <a:rPr lang="ru-RU" sz="2400" smtClean="0"/>
            </a:br>
            <a:r>
              <a:rPr lang="ru-RU" sz="2400" smtClean="0"/>
              <a:t> Распространение информации о деятельности Партии, пропаганда ее взглядов, целей и задач, разъяснение гражданам позиции Партии.</a:t>
            </a:r>
            <a:r>
              <a:rPr lang="ru-RU" sz="2400" b="1" smtClean="0"/>
              <a:t> </a:t>
            </a:r>
            <a:r>
              <a:rPr lang="ru-RU" sz="2400" smtClean="0"/>
              <a:t/>
            </a:r>
            <a:br>
              <a:rPr lang="ru-RU" sz="2400" smtClean="0"/>
            </a:br>
            <a:r>
              <a:rPr lang="ru-RU" sz="2400" smtClean="0"/>
              <a:t>Привлечение сторонников Партии и обеспечение возможности их участия в деятельности Партии.</a:t>
            </a:r>
          </a:p>
          <a:p>
            <a:pPr>
              <a:lnSpc>
                <a:spcPct val="80000"/>
              </a:lnSpc>
            </a:pPr>
            <a:endParaRPr lang="ru-RU" sz="2400" smtClean="0"/>
          </a:p>
          <a:p>
            <a:endParaRPr lang="ru-RU" sz="24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2">
                    <a:satMod val="130000"/>
                  </a:schemeClr>
                </a:solidFill>
              </a:rPr>
              <a:t>Результаты на выборах</a:t>
            </a:r>
            <a:endParaRPr lang="ru-RU" dirty="0">
              <a:solidFill>
                <a:schemeClr val="tx2">
                  <a:satMod val="130000"/>
                </a:schemeClr>
              </a:solidFill>
            </a:endParaRPr>
          </a:p>
        </p:txBody>
      </p:sp>
      <p:graphicFrame>
        <p:nvGraphicFramePr>
          <p:cNvPr id="17427" name="Group 19"/>
          <p:cNvGraphicFramePr>
            <a:graphicFrameLocks noGrp="1"/>
          </p:cNvGraphicFramePr>
          <p:nvPr>
            <p:ph idx="1"/>
          </p:nvPr>
        </p:nvGraphicFramePr>
        <p:xfrm>
          <a:off x="1435100" y="1700213"/>
          <a:ext cx="7169150" cy="4321176"/>
        </p:xfrm>
        <a:graphic>
          <a:graphicData uri="http://schemas.openxmlformats.org/drawingml/2006/table">
            <a:tbl>
              <a:tblPr/>
              <a:tblGrid>
                <a:gridCol w="1611313"/>
                <a:gridCol w="5557837"/>
              </a:tblGrid>
              <a:tr h="812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</a:rPr>
                        <a:t>Год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6430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430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</a:rPr>
                        <a:t>Результат «Яблока» на парламентских выборах (%)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6430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6430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0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</a:rPr>
                        <a:t>1993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6430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64305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</a:rPr>
                        <a:t>6 место 7,86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6430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64305">
                        <a:alpha val="20000"/>
                      </a:srgbClr>
                    </a:solidFill>
                  </a:tcPr>
                </a:tc>
              </a:tr>
              <a:tr h="6492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</a:rPr>
                        <a:t>1995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</a:rPr>
                        <a:t>4 место 6,89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92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</a:rPr>
                        <a:t>1999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64305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</a:rPr>
                        <a:t>6 место 5,93 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64305">
                        <a:alpha val="20000"/>
                      </a:srgbClr>
                    </a:solidFill>
                  </a:tcPr>
                </a:tc>
              </a:tr>
              <a:tr h="777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</a:rPr>
                        <a:t>2003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</a:rPr>
                        <a:t>5 место 4,30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10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</a:rPr>
                        <a:t>2007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96430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64305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</a:rPr>
                        <a:t>6 место 1,59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96430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64305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25" y="0"/>
            <a:ext cx="7934325" cy="928688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2">
                    <a:satMod val="130000"/>
                  </a:schemeClr>
                </a:solidFill>
              </a:rPr>
              <a:t>Другие вопросы</a:t>
            </a:r>
            <a:endParaRPr lang="ru-RU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25" y="857250"/>
            <a:ext cx="8143875" cy="5072063"/>
          </a:xfrm>
        </p:spPr>
        <p:txBody>
          <a:bodyPr>
            <a:normAutofit fontScale="62500" lnSpcReduction="20000"/>
          </a:bodyPr>
          <a:lstStyle/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 smtClean="0"/>
              <a:t>«Яблоко» выступает за: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 smtClean="0"/>
              <a:t>утверждение в России современного правового социального государства, формирование эффективной рыночной экономики и становление гражданского общества; 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 smtClean="0"/>
              <a:t>европейский путь развития России, введение безвизового режима со странами Евросоюза и вхождение России в состав ЕС; 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 smtClean="0"/>
              <a:t>создание профессиональной контрактной армии; 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 smtClean="0"/>
              <a:t>введение прогрессивной шкалы налогообложения; 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 smtClean="0"/>
              <a:t>равноправие женщин и мужчин; 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 smtClean="0"/>
              <a:t>сохранение целостности России в её нынешних границах; 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 smtClean="0"/>
              <a:t>усиление экологического контроля, прекращение ввоза в Россию ядерных отходов и строительства новых АЭС. 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 smtClean="0"/>
              <a:t>«Яблоко» выступает против: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 smtClean="0"/>
              <a:t>национализма; 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 smtClean="0"/>
              <a:t>любых видов дискриминации; 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 smtClean="0"/>
              <a:t>большевизма и сталинизма.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25" y="0"/>
            <a:ext cx="7934325" cy="1071563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2">
                    <a:satMod val="130000"/>
                  </a:schemeClr>
                </a:solidFill>
              </a:rPr>
              <a:t>Молодёжное отделение</a:t>
            </a:r>
            <a:endParaRPr lang="ru-RU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25" y="857250"/>
            <a:ext cx="7934325" cy="3071813"/>
          </a:xfrm>
        </p:spPr>
        <p:txBody>
          <a:bodyPr>
            <a:normAutofit fontScale="55000" lnSpcReduction="20000"/>
          </a:bodyPr>
          <a:lstStyle/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 smtClean="0"/>
              <a:t>Молодёжная организация образована в 1995 Объединением «ЯБЛОКО» для выражения своих позиций по всем информационным поводам.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 smtClean="0"/>
              <a:t>В настоящий момент «Молодёжное Яблоко» является внутрипартийным молодежным объединением Российской объединенной демократической партии «ЯБЛОКО». «Молодежное Яблоко» включает более 35 региональных отделений РОДП «ЯБЛОКО» и объединяет более 2500 человек.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 smtClean="0"/>
              <a:t>Фактически перестало существовать как федеральная структура в 2008 году, после ухода ряда активистов, оставшихся, впрочем, в партии «ЯБЛОКО». Сейчас работает как </a:t>
            </a:r>
            <a:r>
              <a:rPr lang="ru-RU" b="1" dirty="0" smtClean="0"/>
              <a:t>Молодежная</a:t>
            </a:r>
            <a:r>
              <a:rPr lang="ru-RU" dirty="0" smtClean="0"/>
              <a:t> фракция партии.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endParaRPr lang="ru-RU" dirty="0"/>
          </a:p>
        </p:txBody>
      </p:sp>
      <p:pic>
        <p:nvPicPr>
          <p:cNvPr id="19459" name="Picture 2" descr="http://im6-tub-ru.yandex.net/i?id=333680242-47-7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86563" y="3500438"/>
            <a:ext cx="2165350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4" descr="http://im8-tub-ru.yandex.net/i?id=40943937-42-7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446713"/>
            <a:ext cx="1857375" cy="1411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6" descr="http://im0-tub-ru.yandex.net/i?id=118048431-33-7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3" y="3286125"/>
            <a:ext cx="1400175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2" name="Picture 8" descr="http://im5-tub-ru.yandex.net/i?id=26539025-01-16f-7062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00438" y="5072063"/>
            <a:ext cx="22860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Picture 10" descr="http://im2-tub-ru.yandex.net/i?id=310297831-05-7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071688" y="3503613"/>
            <a:ext cx="1500187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4" name="Picture 12" descr="http://im8-tub-ru.yandex.net/i?id=224007101-42-7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14813" y="3500438"/>
            <a:ext cx="2160587" cy="142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5" name="Picture 14" descr="http://im4-tub-ru.yandex.net/i?id=72345924-35-7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643688" y="5214938"/>
            <a:ext cx="2000250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110</TotalTime>
  <Words>356</Words>
  <Application>Microsoft Office PowerPoint</Application>
  <PresentationFormat>Экран (4:3)</PresentationFormat>
  <Paragraphs>41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Солнцестояние</vt:lpstr>
      <vt:lpstr>Российская объединённая демократическая партия «Я́БЛОКО»</vt:lpstr>
      <vt:lpstr>Сергей Митрохин</vt:lpstr>
      <vt:lpstr>Основные принципы деятельности Партии</vt:lpstr>
      <vt:lpstr>Цели  Партии</vt:lpstr>
      <vt:lpstr>Задачи Партии</vt:lpstr>
      <vt:lpstr>Результаты на выборах</vt:lpstr>
      <vt:lpstr>Другие вопросы</vt:lpstr>
      <vt:lpstr>Молодёжное отделение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Российская объединённая демократическая партия «Я́БЛОКО»</dc:title>
  <cp:lastModifiedBy>ZooM</cp:lastModifiedBy>
  <cp:revision>14</cp:revision>
  <dcterms:modified xsi:type="dcterms:W3CDTF">2013-11-07T18:18:23Z</dcterms:modified>
</cp:coreProperties>
</file>