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71" r:id="rId3"/>
    <p:sldId id="257" r:id="rId4"/>
    <p:sldId id="280" r:id="rId5"/>
    <p:sldId id="260" r:id="rId6"/>
    <p:sldId id="276" r:id="rId7"/>
    <p:sldId id="277" r:id="rId8"/>
    <p:sldId id="275" r:id="rId9"/>
    <p:sldId id="266" r:id="rId10"/>
    <p:sldId id="272" r:id="rId11"/>
    <p:sldId id="268" r:id="rId12"/>
    <p:sldId id="267" r:id="rId13"/>
    <p:sldId id="279" r:id="rId14"/>
    <p:sldId id="265" r:id="rId15"/>
    <p:sldId id="269" r:id="rId16"/>
    <p:sldId id="281" r:id="rId17"/>
    <p:sldId id="28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1703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675" autoAdjust="0"/>
  </p:normalViewPr>
  <p:slideViewPr>
    <p:cSldViewPr>
      <p:cViewPr varScale="1">
        <p:scale>
          <a:sx n="69" d="100"/>
          <a:sy n="69" d="100"/>
        </p:scale>
        <p:origin x="-11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or-teacher.ru/" TargetMode="External"/><Relationship Id="rId2" Type="http://schemas.openxmlformats.org/officeDocument/2006/relationships/hyperlink" Target="http://nsportal.ru/shkola/inostrannye-yazyki/angliiskii-yazyk/library/referat-metod-proektov-na-urokakh-angliiskogo-yaz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ndigo-mir.ru/metod-proektov-na-urokax-anglijskogo-yazyka" TargetMode="External"/><Relationship Id="rId4" Type="http://schemas.openxmlformats.org/officeDocument/2006/relationships/hyperlink" Target="http://rudocs.exdat.com/docs/index-152480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772400" cy="5760640"/>
          </a:xfrm>
          <a:ln>
            <a:noFill/>
          </a:ln>
          <a:effectLst/>
        </p:spPr>
        <p:txBody>
          <a:bodyPr>
            <a:normAutofit fontScale="90000"/>
          </a:bodyPr>
          <a:lstStyle/>
          <a:p>
            <a:pPr marL="1828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  <a:t>      Метод </a:t>
            </a:r>
            <a:r>
              <a:rPr lang="ru-RU" sz="4900" dirty="0">
                <a:solidFill>
                  <a:srgbClr val="333399"/>
                </a:solidFill>
                <a:effectLst/>
                <a:latin typeface="Arial"/>
              </a:rPr>
              <a:t>проектов </a:t>
            </a:r>
            <a: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  <a:t/>
            </a:r>
            <a:b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</a:br>
            <a: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  <a:t>на </a:t>
            </a:r>
            <a:r>
              <a:rPr lang="ru-RU" sz="4900" dirty="0">
                <a:solidFill>
                  <a:srgbClr val="333399"/>
                </a:solidFill>
                <a:effectLst/>
                <a:latin typeface="Arial"/>
              </a:rPr>
              <a:t>уроках </a:t>
            </a:r>
            <a: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  <a:t>английского 			   языка </a:t>
            </a:r>
            <a:b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</a:br>
            <a:r>
              <a:rPr lang="ru-RU" sz="4900" dirty="0" smtClean="0">
                <a:solidFill>
                  <a:srgbClr val="333399"/>
                </a:solidFill>
                <a:effectLst/>
                <a:latin typeface="Arial"/>
              </a:rPr>
              <a:t>как способ развития творческой активности 		   школьников.</a:t>
            </a:r>
            <a:r>
              <a:rPr lang="ru-RU" sz="4900" dirty="0">
                <a:ea typeface="Calibri"/>
                <a:cs typeface="Times New Roman"/>
              </a:rPr>
              <a:t/>
            </a:r>
            <a:br>
              <a:rPr lang="ru-RU" sz="4900" dirty="0">
                <a:ea typeface="Calibri"/>
                <a:cs typeface="Times New Roman"/>
              </a:rPr>
            </a:br>
            <a:endParaRPr lang="ru-RU" sz="4900" dirty="0"/>
          </a:p>
        </p:txBody>
      </p:sp>
    </p:spTree>
    <p:extLst>
      <p:ext uri="{BB962C8B-B14F-4D97-AF65-F5344CB8AC3E}">
        <p14:creationId xmlns:p14="http://schemas.microsoft.com/office/powerpoint/2010/main" val="369856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077072"/>
            <a:ext cx="6768752" cy="288032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>Важным условием эффективной работы над проектом является поддержание доброжелательной обстановки, располагающей к общению и позволяющей детям испытывать чувство успеха.</a:t>
            </a:r>
            <a:r>
              <a:rPr lang="ru-RU" sz="1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effectLst/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80920" cy="3528392"/>
          </a:xfrm>
        </p:spPr>
        <p:txBody>
          <a:bodyPr>
            <a:normAutofit fontScale="92500"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На данном этапе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идет индивидуальная работа учителя с учеником. Обсуждаются достоинства и недостатки по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каждой работе.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Даются советы, ставятся наводящие вопросы учителя, на что следует обратить внимание, какие моменты дополнить, обсуждаются предложения что-то изменить, может быть, что-то добавить или убрать… </a:t>
            </a:r>
            <a:r>
              <a:rPr lang="ru-RU" sz="2400" b="1" i="1" dirty="0">
                <a:latin typeface="Calibri"/>
                <a:ea typeface="Calibri"/>
                <a:cs typeface="Times New Roman"/>
              </a:rPr>
              <a:t>В итоге ребенок приходит к осознанию того, как много он знает и как много уже он может рассказать своим друзьям на английском языке.</a:t>
            </a:r>
            <a:endParaRPr lang="ru-RU" sz="2400" i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449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4968552" cy="6192688"/>
          </a:xfrm>
        </p:spPr>
        <p:txBody>
          <a:bodyPr>
            <a:normAutofit lnSpcReduction="10000"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i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3. Завершающий этап:</a:t>
            </a:r>
            <a:br>
              <a:rPr lang="ru-RU" b="1" i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 промежуточный контроль </a:t>
            </a: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(длительный проект</a:t>
            </a:r>
            <a:r>
              <a:rPr lang="ru-RU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)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 обсуждение способа оформления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проекта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 документирование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проекта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 презентация результатов проекта всей группе </a:t>
            </a: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(мероприятие или семинар</a:t>
            </a:r>
            <a:r>
              <a:rPr lang="ru-RU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)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 подведение итогов выполнения проекта: обсуждение результатов, выставление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оценок.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</a:br>
            <a:endParaRPr lang="ru-RU" sz="20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 descr="C:\Users\user\Desktop\неделя и я\DSC02455.JPG"/>
          <p:cNvPicPr/>
          <p:nvPr/>
        </p:nvPicPr>
        <p:blipFill rotWithShape="1">
          <a:blip r:embed="rId2" cstate="print"/>
          <a:srcRect l="8000" r="-8000" b="1121"/>
          <a:stretch/>
        </p:blipFill>
        <p:spPr bwMode="auto">
          <a:xfrm>
            <a:off x="4932040" y="1556792"/>
            <a:ext cx="4050333" cy="32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366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4. Этап практического использования результатов проекта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 (в качестве наглядных пособий, докладов, выставки и т.д.) 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 descr="E:\фото недели февраль\IMG_57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626469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59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2000" b="1" dirty="0" smtClean="0">
                <a:solidFill>
                  <a:srgbClr val="B4DCFA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Основными преимуществами метода </a:t>
            </a:r>
            <a:r>
              <a:rPr lang="ru-RU" sz="2000" b="1" dirty="0">
                <a:solidFill>
                  <a:srgbClr val="B4DCFA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проектов </a:t>
            </a:r>
            <a:r>
              <a:rPr lang="ru-RU" sz="2000" b="1" dirty="0" smtClean="0">
                <a:solidFill>
                  <a:srgbClr val="B4DCFA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перед </a:t>
            </a:r>
            <a:r>
              <a:rPr lang="ru-RU" sz="2000" b="1" dirty="0">
                <a:solidFill>
                  <a:srgbClr val="B4DCFA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традиционными методами </a:t>
            </a:r>
            <a:r>
              <a:rPr lang="ru-RU" sz="2000" b="1" dirty="0" smtClean="0">
                <a:solidFill>
                  <a:srgbClr val="B4DCFA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обучения являются:</a:t>
            </a:r>
            <a:endParaRPr lang="ru-RU" sz="2000" b="1" dirty="0">
              <a:solidFill>
                <a:srgbClr val="B4DCFA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повышение </a:t>
            </a:r>
            <a:r>
              <a:rPr lang="ru-RU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мотивации учащихся при изучении английского языка,</a:t>
            </a:r>
            <a:endParaRPr lang="ru-RU" sz="19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наглядная интеграция знаний по различным предметам школьной программы,</a:t>
            </a:r>
            <a:endParaRPr lang="ru-RU" sz="19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простор для творческой и созидательной деятельности.</a:t>
            </a:r>
            <a:endParaRPr lang="ru-RU" sz="19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94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400800" cy="3729568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45720" indent="0">
              <a:buNone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Проектная методика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характеризуется высокой </a:t>
            </a:r>
            <a:r>
              <a:rPr lang="ru-RU" sz="2400" b="1" dirty="0" err="1">
                <a:latin typeface="Calibri"/>
                <a:ea typeface="Calibri"/>
                <a:cs typeface="Times New Roman"/>
              </a:rPr>
              <a:t>коммуникативностью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, активным включением учащихся в учебную деятельность, принятием личной ответственности за продвижение в обучении.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57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332656"/>
            <a:ext cx="6400800" cy="3474720"/>
          </a:xfrm>
        </p:spPr>
        <p:txBody>
          <a:bodyPr/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Одной из главных особенностей проектной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деятельности является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ориентация на достижение конкретной практической цели – наглядное представление результата, будь это 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рисунок, аппликация или сочинение.</a:t>
            </a:r>
            <a:endParaRPr lang="ru-RU" sz="2400" i="1" dirty="0">
              <a:solidFill>
                <a:schemeClr val="accent3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E:\юля\фото\школа пойково `12\DSC019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2936"/>
            <a:ext cx="4752528" cy="3448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611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2705725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4400" dirty="0">
                <a:solidFill>
                  <a:srgbClr val="F14124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8795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40080" lvl="2" indent="0">
              <a:buNone/>
            </a:pPr>
            <a:r>
              <a:rPr lang="ru-RU" sz="1400" dirty="0" smtClean="0"/>
              <a:t>Источники:</a:t>
            </a:r>
          </a:p>
          <a:p>
            <a:pPr marL="640080" lvl="2" indent="0">
              <a:buNone/>
            </a:pPr>
            <a:r>
              <a:rPr lang="ru-RU" sz="1400" dirty="0"/>
              <a:t>1</a:t>
            </a:r>
            <a:r>
              <a:rPr lang="ru-RU" sz="1400" dirty="0" smtClean="0"/>
              <a:t>.</a:t>
            </a:r>
            <a:r>
              <a:rPr lang="en-US" sz="1400" dirty="0" smtClean="0"/>
              <a:t>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nsportal.ru/shkola/inostrannye-yazyki/angliiskii-yazyk/library/referat-metod-proektov-na-urokakh-angliiskogo-yaz</a:t>
            </a:r>
            <a:endParaRPr lang="ru-RU" sz="1400" dirty="0" smtClean="0"/>
          </a:p>
          <a:p>
            <a:pPr marL="640080" lvl="2" indent="0">
              <a:buNone/>
            </a:pPr>
            <a:r>
              <a:rPr lang="ru-RU" sz="1400" dirty="0"/>
              <a:t>2</a:t>
            </a:r>
            <a:r>
              <a:rPr lang="ru-RU" sz="1400" dirty="0" smtClean="0"/>
              <a:t>. </a:t>
            </a: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for-teacher.ru</a:t>
            </a:r>
            <a:endParaRPr lang="ru-RU" sz="1400" dirty="0" smtClean="0"/>
          </a:p>
          <a:p>
            <a:pPr marL="640080" lvl="2" indent="0">
              <a:buNone/>
            </a:pPr>
            <a:r>
              <a:rPr lang="ru-RU" sz="1400" dirty="0"/>
              <a:t>3</a:t>
            </a:r>
            <a:r>
              <a:rPr lang="ru-RU" sz="1400" dirty="0" smtClean="0"/>
              <a:t>. </a:t>
            </a: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rudocs.exdat.com/docs/index-152480.html</a:t>
            </a:r>
            <a:endParaRPr lang="ru-RU" sz="1400" dirty="0" smtClean="0"/>
          </a:p>
          <a:p>
            <a:pPr marL="640080" lvl="2" indent="0">
              <a:buNone/>
            </a:pPr>
            <a:r>
              <a:rPr lang="ru-RU" sz="1400" dirty="0"/>
              <a:t>4</a:t>
            </a:r>
            <a:r>
              <a:rPr lang="ru-RU" sz="1400" dirty="0" smtClean="0"/>
              <a:t>. </a:t>
            </a:r>
            <a:r>
              <a:rPr lang="en-US" sz="1400" dirty="0" smtClean="0">
                <a:hlinkClick r:id="rId5"/>
              </a:rPr>
              <a:t>http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indigo-mir.ru/metod-proektov-na-urokax-anglijskogo-yazyka</a:t>
            </a:r>
            <a:endParaRPr lang="ru-RU" sz="1400" dirty="0" smtClean="0"/>
          </a:p>
          <a:p>
            <a:pPr marL="640080" lvl="2" indent="0">
              <a:buNone/>
            </a:pPr>
            <a:endParaRPr lang="ru-RU" sz="1400" dirty="0" smtClean="0"/>
          </a:p>
          <a:p>
            <a:pPr marL="640080" lvl="2" indent="0">
              <a:buNone/>
            </a:pPr>
            <a:endParaRPr lang="ru-RU" sz="1400" dirty="0" smtClean="0"/>
          </a:p>
          <a:p>
            <a:pPr marL="640080" lvl="2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06840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772816"/>
            <a:ext cx="7317432" cy="4320480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4400" dirty="0" smtClean="0">
                <a:solidFill>
                  <a:schemeClr val="accent6"/>
                </a:solidFill>
              </a:rPr>
              <a:t>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Автор презентации: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Шарапова Юлия Олеговна, учитель английского языка, МОБУСОШ № 4 </a:t>
            </a:r>
            <a:r>
              <a:rPr lang="ru-RU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пгт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  <a:r>
              <a:rPr lang="ru-RU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Пойковский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620688"/>
            <a:ext cx="6597352" cy="4176464"/>
          </a:xfrm>
        </p:spPr>
        <p:txBody>
          <a:bodyPr>
            <a:normAutofit fontScale="92500" lnSpcReduction="10000"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i="1" dirty="0">
                <a:latin typeface="Calibri"/>
                <a:ea typeface="Calibri"/>
                <a:cs typeface="Times New Roman"/>
              </a:rPr>
              <a:t>Бесчисленное многообразие методов обучения лишь подтверждает принцип: </a:t>
            </a:r>
            <a:r>
              <a:rPr lang="ru-RU" sz="2600" b="1" i="1" dirty="0">
                <a:latin typeface="Calibri"/>
                <a:ea typeface="Calibri"/>
                <a:cs typeface="Times New Roman"/>
              </a:rPr>
              <a:t>ни один из них не подходит для</a:t>
            </a:r>
            <a:r>
              <a:rPr lang="ru-RU" sz="2600" b="1" i="1" u="sng" dirty="0">
                <a:latin typeface="Calibri"/>
                <a:ea typeface="Calibri"/>
                <a:cs typeface="Times New Roman"/>
              </a:rPr>
              <a:t> всех</a:t>
            </a:r>
            <a:r>
              <a:rPr lang="ru-RU" sz="2600" b="1" i="1" dirty="0">
                <a:latin typeface="Calibri"/>
                <a:ea typeface="Calibri"/>
                <a:cs typeface="Times New Roman"/>
              </a:rPr>
              <a:t> обучающихся. </a:t>
            </a:r>
            <a:r>
              <a:rPr lang="ru-RU" sz="2400" b="1" i="1" dirty="0" smtClean="0">
                <a:latin typeface="Calibri"/>
                <a:ea typeface="Calibri"/>
                <a:cs typeface="Times New Roman"/>
              </a:rPr>
              <a:t>Успех учащихся </a:t>
            </a:r>
            <a:r>
              <a:rPr lang="ru-RU" sz="2400" b="1" i="1" dirty="0">
                <a:latin typeface="Calibri"/>
                <a:ea typeface="Calibri"/>
                <a:cs typeface="Times New Roman"/>
              </a:rPr>
              <a:t>в освоении того или иного материала в значительной степени зависит от того, насколько их способности соответствуют методам обучения. Как известно, основной проблемой при изучении иностранного языка является то, что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вне занятий обучающиеся не имеют возможности пользоваться полученными знаниями. </a:t>
            </a:r>
            <a:endParaRPr lang="ru-RU" sz="1800" i="1" dirty="0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 descr="http://im5-tub-ru.yandex.net/i?id=221394086-51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75221"/>
            <a:ext cx="2369046" cy="224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6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548680"/>
            <a:ext cx="7125112" cy="5832648"/>
          </a:xfrm>
        </p:spPr>
        <p:txBody>
          <a:bodyPr>
            <a:normAutofit fontScale="77500" lnSpcReduction="20000"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latin typeface="Calibri"/>
                <a:ea typeface="Calibri"/>
                <a:cs typeface="Times New Roman"/>
              </a:rPr>
              <a:t>Американский философ и педагог, профессор Колумбийского университета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Джон </a:t>
            </a:r>
            <a:r>
              <a:rPr lang="ru-RU" sz="2400" i="1" dirty="0" err="1">
                <a:latin typeface="Calibri"/>
                <a:ea typeface="Calibri"/>
                <a:cs typeface="Times New Roman"/>
              </a:rPr>
              <a:t>Дьюи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 (</a:t>
            </a:r>
            <a:r>
              <a:rPr lang="ru-RU" sz="2400" i="1" dirty="0" err="1">
                <a:latin typeface="Calibri"/>
                <a:ea typeface="Calibri"/>
                <a:cs typeface="Times New Roman"/>
              </a:rPr>
              <a:t>John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 </a:t>
            </a:r>
            <a:r>
              <a:rPr lang="ru-RU" sz="2400" i="1" dirty="0" err="1">
                <a:latin typeface="Calibri"/>
                <a:ea typeface="Calibri"/>
                <a:cs typeface="Times New Roman"/>
              </a:rPr>
              <a:t>Dewey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, 1859-1952)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ввел понятие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“обучение посредством деланья”.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Эта концепция развилась в 1920-е годы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в метод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проектов в сельскохозяйственных школах США в связи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с развивающейся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там идеей трудовой школы. </a:t>
            </a:r>
            <a:endParaRPr lang="ru-RU" sz="2400" b="1" dirty="0" smtClean="0"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Общий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принцип заключался  в установлении непосредственной связи учебного материала с жизненным опытом учащихся. </a:t>
            </a:r>
            <a:endParaRPr lang="ru-RU" sz="2400" b="1" dirty="0" smtClean="0"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err="1" smtClean="0">
                <a:latin typeface="Calibri"/>
                <a:ea typeface="Calibri"/>
                <a:cs typeface="Times New Roman"/>
              </a:rPr>
              <a:t>Т.о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. Джон </a:t>
            </a:r>
            <a:r>
              <a:rPr lang="ru-RU" sz="2400" b="1" dirty="0" err="1">
                <a:latin typeface="Calibri"/>
                <a:ea typeface="Calibri"/>
                <a:cs typeface="Times New Roman"/>
              </a:rPr>
              <a:t>Дьюи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 утверждал, </a:t>
            </a:r>
            <a:endParaRPr lang="ru-RU" sz="2400" b="1" dirty="0" smtClean="0"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что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ребенок усваивает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материал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не просто слушая или воспринимая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органами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чувств, а как результат возникшей у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него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потребности в знаниях, и, следовательно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,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обучаемый является активным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субъектом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>своего обучения. 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122" name="Picture 2" descr="http://bentley.umich.edu/exhibits/tappan/images/dewey_joh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66623"/>
            <a:ext cx="2330859" cy="354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58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85728"/>
            <a:ext cx="8175852" cy="6095600"/>
          </a:xfrm>
        </p:spPr>
        <p:txBody>
          <a:bodyPr>
            <a:normAutofit/>
          </a:bodyPr>
          <a:lstStyle/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endParaRPr lang="ru-RU" sz="1700" b="1" dirty="0" smtClean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Calibri"/>
              <a:cs typeface="Times New Roman"/>
            </a:endParaRPr>
          </a:p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Метод </a:t>
            </a: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проектов, зародившийся ещё в </a:t>
            </a:r>
            <a:r>
              <a:rPr lang="ru-RU" sz="17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  <a:t>19</a:t>
            </a: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 веке, является одной из технологий, обеспечивающих личностно-ориентированное воспитание и </a:t>
            </a: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обучение, а  </a:t>
            </a: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также практически вбирает в себя и другие современные технологии, такие, как обучение в сотрудничестве</a:t>
            </a: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1700" b="1" i="1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Положительная </a:t>
            </a:r>
            <a:r>
              <a:rPr lang="ru-RU" sz="1700" b="1" i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специфика данной технологии заключается в </a:t>
            </a:r>
            <a:r>
              <a:rPr lang="ru-RU" sz="1700" b="1" i="1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следующем: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1700" b="1" i="1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-она </a:t>
            </a:r>
            <a:r>
              <a:rPr lang="ru-RU" sz="1700" b="1" i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основывается на самостоятельной работе учащихся в школе и </a:t>
            </a:r>
            <a:r>
              <a:rPr lang="ru-RU" sz="1700" b="1" i="1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дома </a:t>
            </a:r>
            <a:r>
              <a:rPr lang="ru-RU" sz="17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(</a:t>
            </a: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Учащемуся в ходе работы над проектом необходимо самому вместе с другими учащимися организовать и планировать свою работу, чтобы добиться положительного результата. Учитель лишь выступает в роли консультанта, косвенного руководителя проекта.)</a:t>
            </a:r>
          </a:p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1700" b="1" i="1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-побуждает </a:t>
            </a:r>
            <a:r>
              <a:rPr lang="ru-RU" sz="1700" b="1" i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их к поиску новой информации из любых доступных для них источников. </a:t>
            </a:r>
            <a:endParaRPr lang="ru-RU" sz="1700" b="1" i="1" dirty="0" smtClean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269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96944" cy="6480720"/>
          </a:xfrm>
        </p:spPr>
        <p:txBody>
          <a:bodyPr>
            <a:normAutofit fontScale="40000" lnSpcReduction="20000"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1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При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обучении английскому языку метод проектов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используется 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 контакте с учебной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программой.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Тема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проекта должна не только входить в общий контекст обучения языку, но и быть достаточно интересной для ребят. Выбор темы проектной работы очень </a:t>
            </a:r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важен,именно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тема проекта в конечном счете может определить успешность и результативность проектной работы в целом.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Так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, например, УМК для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4-го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класса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 4 четверти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предлагает тему </a:t>
            </a:r>
            <a:r>
              <a:rPr lang="ru-RU" sz="4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</a:t>
            </a:r>
            <a:r>
              <a:rPr lang="en-US" sz="4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MFM for Stars</a:t>
            </a:r>
            <a:r>
              <a:rPr lang="ru-RU" sz="4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»</a:t>
            </a:r>
            <a:r>
              <a:rPr lang="ru-RU" sz="4000" b="1" dirty="0">
                <a:solidFill>
                  <a:srgbClr val="FF33CC"/>
                </a:solidFill>
                <a:latin typeface="Calibri" pitchFamily="34" charset="0"/>
              </a:rPr>
              <a:t> — </a:t>
            </a:r>
            <a:r>
              <a:rPr lang="ru-RU" sz="4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«Современный модный магазин для звезд»</a:t>
            </a:r>
            <a:r>
              <a:rPr lang="ru-RU" sz="4000" b="1" dirty="0" smtClean="0">
                <a:solidFill>
                  <a:srgbClr val="FF33CC"/>
                </a:solidFill>
                <a:latin typeface="Calibri" pitchFamily="34" charset="0"/>
              </a:rPr>
              <a:t>. 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Тематика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очень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интересна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младшим школьникам,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ребята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 большим энтузиазмом воспринимают предложение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подобрать одежду для звезд, одновременно выступая в роли одного из героев учебника.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Школьники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при участии учителя обсуждают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содержание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и характер проекта, его цели. </a:t>
            </a:r>
            <a:endParaRPr lang="ru-RU" sz="4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Таким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образом, содержание </a:t>
            </a:r>
            <a:endParaRPr lang="ru-RU" sz="4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проектной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работы оказывается </a:t>
            </a:r>
            <a:endParaRPr lang="ru-RU" sz="4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основанным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на логическом продолжении </a:t>
            </a:r>
            <a:endParaRPr lang="ru-RU" sz="40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содержания 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тематики учебника</a:t>
            </a: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</a:t>
            </a:r>
            <a:endParaRPr lang="ru-RU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endParaRPr lang="ru-RU" sz="4000" i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155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712968" cy="6048672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Типы проектов: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исследовательский, творческий, </a:t>
            </a:r>
            <a:r>
              <a:rPr lang="ru-RU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игро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-ролевой, 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информационный.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</a:t>
            </a:r>
            <a:r>
              <a:rPr lang="ru-RU" b="1" i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			Творческие </a:t>
            </a:r>
            <a:r>
              <a:rPr lang="ru-RU" b="1" i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проекты</a:t>
            </a:r>
            <a:r>
              <a:rPr lang="ru-RU" b="1" i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.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 В данном случае следует договориться о планируемых результатах и форме их представления. Это могут быть проблемы, 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связанные с </a:t>
            </a: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содержанием какого-то произведения, статьи, фильма, жизненной ситуации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. </a:t>
            </a: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Это может быть фантастика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	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			 </a:t>
            </a: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Оформление результатов проекта </a:t>
            </a:r>
            <a:endParaRPr lang="ru-RU" sz="2000" b="1" i="1" dirty="0" smtClean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Calibri"/>
              <a:cs typeface="Times New Roman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	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			требует </a:t>
            </a: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четко продуманной структуры </a:t>
            </a: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				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в виде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сценария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видеофильма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,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						драматизации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, программы праздника,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					плана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сочинения,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статьи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, репортажа,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					дизайна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и рубрик газеты, альбома и т.д.</a:t>
            </a:r>
            <a:b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sz="1900" i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9242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20688"/>
            <a:ext cx="8424936" cy="5904656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		    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Игро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- ролевые 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проекты. </a:t>
            </a:r>
            <a:endPara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0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Участники </a:t>
            </a:r>
            <a:r>
              <a:rPr lang="ru-RU" sz="20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принимают на себя определенные роли, обусловленные характером и содержанием проекта, особенностью решаемой проблемы. Это могут быть литературные персонажи или выдуманные герои, имитирующие социальные или деловые отношения, осложняемые ситуациями, придуманными участниками. </a:t>
            </a:r>
          </a:p>
          <a:p>
            <a:pPr marL="45720" indent="0">
              <a:buNone/>
            </a:pP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4944"/>
            <a:ext cx="3816424" cy="345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3397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32656"/>
            <a:ext cx="8064896" cy="5073744"/>
          </a:xfrm>
        </p:spPr>
        <p:txBody>
          <a:bodyPr/>
          <a:lstStyle/>
          <a:p>
            <a:pPr marL="45720" lvl="0" indent="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1600" dirty="0">
                <a:solidFill>
                  <a:srgbClr val="7030A0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При реализации метода проектов в начальной школе учитываются следующие этапы:</a:t>
            </a:r>
            <a:br>
              <a:rPr lang="ru-RU" sz="1600" b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1600" b="1" i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1.Начальный этап</a:t>
            </a:r>
            <a:r>
              <a:rPr lang="ru-RU" sz="16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. </a:t>
            </a: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На </a:t>
            </a: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этом </a:t>
            </a: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Calibri"/>
                <a:cs typeface="Times New Roman"/>
              </a:rPr>
              <a:t>этапе очень важно не только сформулировать тему и конечную цель проекта, но и необходимо подготовить проведение проекта: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разумно определить временные рамки (здесь необходимо учесть, что школьники быстро утомляются);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продумать какие материалы и источники могут использовать учащиеся;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обсудить план написания сочинения и создания иллюстрации;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выбрать оптимальную форму презентации результатов</a:t>
            </a:r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F14124">
                  <a:lumMod val="75000"/>
                </a:srgbClr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составить и обсудить примерный план работы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632" y="3933056"/>
            <a:ext cx="3719513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20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712968" cy="64087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400" dirty="0" smtClean="0">
              <a:solidFill>
                <a:schemeClr val="accent6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2</a:t>
            </a:r>
            <a:r>
              <a:rPr lang="ru-RU" sz="2000" b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. </a:t>
            </a:r>
            <a:r>
              <a:rPr lang="ru-RU" sz="2000" b="1" i="1" dirty="0" smtClean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Организационный этап:</a:t>
            </a:r>
            <a:r>
              <a:rPr lang="ru-RU" sz="2000" b="1" i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b="1" i="1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- формирование </a:t>
            </a:r>
            <a:r>
              <a:rPr lang="ru-RU" sz="2000" b="1" dirty="0" err="1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микрогрупп</a:t>
            </a:r>
            <a: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- распределение заданий в </a:t>
            </a:r>
            <a:r>
              <a:rPr lang="ru-RU" sz="2000" b="1" dirty="0" err="1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микрогруппах</a:t>
            </a:r>
            <a: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- практическая деятельность учащихся в рамках </a:t>
            </a:r>
            <a:r>
              <a:rPr lang="ru-RU" sz="2000" b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проекта</a:t>
            </a:r>
            <a:r>
              <a:rPr lang="ru-RU" sz="2400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45720" indent="0">
              <a:buNone/>
            </a:pPr>
            <a:endParaRPr lang="ru-RU" sz="2000" b="1" dirty="0" smtClean="0"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sz="2000" b="1" dirty="0" smtClean="0"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При выполнении проекта происходит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совершенствование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и 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расширение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лексического 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запаса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,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 развиваются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навыки  письменной речи на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английском 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языке, построения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предложений для передачи 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своей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идеи любому человеку</a:t>
            </a:r>
            <a:r>
              <a:rPr lang="ru-RU" sz="2000" b="1" dirty="0" smtClean="0">
                <a:latin typeface="Calibri"/>
                <a:ea typeface="Calibri"/>
                <a:cs typeface="Times New Roman"/>
              </a:rPr>
              <a:t>,</a:t>
            </a:r>
          </a:p>
          <a:p>
            <a:pPr marL="45720" indent="0">
              <a:buNone/>
            </a:pPr>
            <a:r>
              <a:rPr lang="ru-RU" sz="2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владеющему английским языком. </a:t>
            </a:r>
            <a:endParaRPr lang="ru-RU" sz="2000" dirty="0" smtClean="0"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C:\Users\user\Desktop\неделя и я\DSC02453.JPG"/>
          <p:cNvPicPr/>
          <p:nvPr/>
        </p:nvPicPr>
        <p:blipFill rotWithShape="1">
          <a:blip r:embed="rId2" cstate="print"/>
          <a:srcRect l="5062" t="8248" r="-5062" b="-8248"/>
          <a:stretch/>
        </p:blipFill>
        <p:spPr bwMode="auto">
          <a:xfrm>
            <a:off x="4751512" y="2928934"/>
            <a:ext cx="43924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592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331</TotalTime>
  <Words>559</Words>
  <Application>Microsoft Office PowerPoint</Application>
  <PresentationFormat>Экран (4:3)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     Метод проектов  на уроках английского       языка  как способ развития творческой активности      школьников.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Важным условием эффективной работы над проектом является поддержание доброжелательной обстановки, располагающей к общению и позволяющей детям испытывать чувство успеха.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деятельность- эффективное средство повышения мотивации у учащихся к изучению иностранного языка. </dc:title>
  <dc:creator>Denis</dc:creator>
  <cp:lastModifiedBy>Denis</cp:lastModifiedBy>
  <cp:revision>35</cp:revision>
  <dcterms:created xsi:type="dcterms:W3CDTF">2013-03-24T06:31:12Z</dcterms:created>
  <dcterms:modified xsi:type="dcterms:W3CDTF">2013-12-05T09:19:32Z</dcterms:modified>
</cp:coreProperties>
</file>