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9B2EC5-F71D-4E65-A5A3-07E0F5C35D64}" type="datetimeFigureOut">
              <a:rPr lang="ru-RU" smtClean="0"/>
              <a:pPr/>
              <a:t>05.05.2011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CBF3BD-2C6E-40B3-BA29-D80A4378865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CBF3BD-2C6E-40B3-BA29-D80A43788654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25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48B0EDC-BC5A-4EAC-8A57-4544A35AE4D0}" type="slidenum">
              <a:rPr lang="ru-RU" smtClean="0"/>
              <a:pPr/>
              <a:t>5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5/5/2011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5/5/2011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5/5/2011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5/5/2011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5/5/2011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5/5/2011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5/5/2011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5/5/2011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5/5/2011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5/5/2011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5/5/2011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5/5/2011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Users\Ира\Desktop\рома\красная книга кр Красная книга края\Pastuhi.JPG" id="3082" name="Picture 10"/>
          <p:cNvPicPr>
            <a:picLocks noChangeArrowheads="1" noChangeAspect="1"/>
          </p:cNvPicPr>
          <p:nvPr/>
        </p:nvPicPr>
        <p:blipFill>
          <a:blip r:embed="rId2"/>
          <a:srcRect b="29688" l="6842" r="11041"/>
          <a:stretch>
            <a:fillRect/>
          </a:stretch>
        </p:blipFill>
        <p:spPr bwMode="auto">
          <a:xfrm rot="16736825">
            <a:off x="6525723" y="1699129"/>
            <a:ext cx="2443169" cy="2443145"/>
          </a:xfrm>
          <a:prstGeom prst="ellipse">
            <a:avLst/>
          </a:prstGeom>
          <a:ln cap="rnd" w="63500">
            <a:solidFill>
              <a:srgbClr val="333333"/>
            </a:solidFill>
          </a:ln>
          <a:effectLst>
            <a:outerShdw blurRad="381000" dir="5400000" dist="292100" rotWithShape="0" sx="-80000" sy="-18000">
              <a:srgbClr val="000000">
                <a:alpha val="22000"/>
              </a:srgbClr>
            </a:outerShdw>
          </a:effectLst>
          <a:scene3d>
            <a:camera prst="orthographicFront"/>
            <a:lightRig dir="t" rig="contrasting">
              <a:rot lat="0" lon="0" rev="3000000"/>
            </a:lightRig>
          </a:scene3d>
          <a:sp3d contourW="7620">
            <a:bevelT h="31750" w="95250"/>
            <a:contourClr>
              <a:srgbClr val="333333"/>
            </a:contourClr>
          </a:sp3d>
        </p:spPr>
      </p:pic>
      <p:pic>
        <p:nvPicPr>
          <p:cNvPr id="8195" name="Picture 7"/>
          <p:cNvPicPr>
            <a:picLocks noChangeArrowheads="1" noChangeAspect="1"/>
          </p:cNvPicPr>
          <p:nvPr/>
        </p:nvPicPr>
        <p:blipFill>
          <a:blip r:embed="rId3"/>
          <a:srcRect r="41"/>
          <a:stretch>
            <a:fillRect/>
          </a:stretch>
        </p:blipFill>
        <p:spPr bwMode="auto">
          <a:xfrm>
            <a:off x="533400" y="457200"/>
            <a:ext cx="3844925" cy="601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C:\Documents and Settings\Admin\Рабочий стол\рома\Фото Сафари Парк\ARK_0202.JPG" id="3079" name="Picture 2"/>
          <p:cNvPicPr>
            <a:picLocks noChangeArrowheads="1" noChangeAspect="1"/>
          </p:cNvPicPr>
          <p:nvPr/>
        </p:nvPicPr>
        <p:blipFill>
          <a:blip r:embed="rId4"/>
          <a:srcRect b="8712" t="14724"/>
          <a:stretch>
            <a:fillRect/>
          </a:stretch>
        </p:blipFill>
        <p:spPr bwMode="auto">
          <a:xfrm>
            <a:off x="6857999" y="304800"/>
            <a:ext cx="2286001" cy="2305497"/>
          </a:xfrm>
          <a:prstGeom prst="ellipse">
            <a:avLst/>
          </a:prstGeom>
          <a:ln cap="rnd" w="63500">
            <a:solidFill>
              <a:srgbClr val="333333"/>
            </a:solidFill>
          </a:ln>
          <a:effectLst>
            <a:outerShdw blurRad="381000" dir="5400000" dist="292100" rotWithShape="0" sx="-80000" sy="-18000">
              <a:srgbClr val="000000">
                <a:alpha val="22000"/>
              </a:srgbClr>
            </a:outerShdw>
          </a:effectLst>
          <a:scene3d>
            <a:camera prst="orthographicFront"/>
            <a:lightRig dir="t" rig="contrasting">
              <a:rot lat="0" lon="0" rev="3000000"/>
            </a:lightRig>
          </a:scene3d>
          <a:sp3d contourW="7620">
            <a:bevelT h="31750" w="95250"/>
            <a:contourClr>
              <a:srgbClr val="333333"/>
            </a:contourClr>
          </a:sp3d>
        </p:spPr>
      </p:pic>
      <p:pic>
        <p:nvPicPr>
          <p:cNvPr descr="C:\Users\Ира\Desktop\красная книга кр Красная книга края\h_falnByxRdE4Qr0CpHVUKmTi8cL29ZeuM_.jpg" id="3078" name="Picture 10"/>
          <p:cNvPicPr>
            <a:picLocks noChangeArrowheads="1" noChangeAspect="1"/>
          </p:cNvPicPr>
          <p:nvPr/>
        </p:nvPicPr>
        <p:blipFill>
          <a:blip r:embed="rId5"/>
          <a:srcRect l="13986"/>
          <a:stretch>
            <a:fillRect/>
          </a:stretch>
        </p:blipFill>
        <p:spPr bwMode="auto">
          <a:xfrm>
            <a:off x="5181600" y="152400"/>
            <a:ext cx="2257945" cy="2019300"/>
          </a:xfrm>
          <a:prstGeom prst="ellipse">
            <a:avLst/>
          </a:prstGeom>
          <a:ln cap="rnd" w="63500">
            <a:solidFill>
              <a:srgbClr val="333333"/>
            </a:solidFill>
          </a:ln>
          <a:effectLst>
            <a:outerShdw blurRad="381000" dir="5400000" dist="292100" rotWithShape="0" sx="-80000" sy="-18000">
              <a:srgbClr val="000000">
                <a:alpha val="22000"/>
              </a:srgbClr>
            </a:outerShdw>
          </a:effectLst>
          <a:scene3d>
            <a:camera prst="orthographicFront"/>
            <a:lightRig dir="t" rig="contrasting">
              <a:rot lat="0" lon="0" rev="3000000"/>
            </a:lightRig>
          </a:scene3d>
          <a:sp3d contourW="7620">
            <a:bevelT h="31750" w="95250"/>
            <a:contourClr>
              <a:srgbClr val="333333"/>
            </a:contourClr>
          </a:sp3d>
        </p:spPr>
      </p:pic>
      <p:pic>
        <p:nvPicPr>
          <p:cNvPr descr="C:\Users\Ира\Desktop\красная книга кр Красная книга края\iCAZ3YSP8.jpg" id="3080" name="Picture 11"/>
          <p:cNvPicPr>
            <a:picLocks noChangeArrowheads="1"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14800" y="1676396"/>
            <a:ext cx="2705100" cy="2438403"/>
          </a:xfrm>
          <a:prstGeom prst="ellipse">
            <a:avLst/>
          </a:prstGeom>
          <a:ln cap="rnd" w="63500">
            <a:solidFill>
              <a:srgbClr val="333333"/>
            </a:solidFill>
          </a:ln>
          <a:effectLst>
            <a:outerShdw blurRad="381000" dir="5400000" dist="292100" rotWithShape="0" sx="-80000" sy="-18000">
              <a:srgbClr val="000000">
                <a:alpha val="22000"/>
              </a:srgbClr>
            </a:outerShdw>
          </a:effectLst>
          <a:scene3d>
            <a:camera prst="orthographicFront"/>
            <a:lightRig dir="t" rig="contrasting">
              <a:rot lat="0" lon="0" rev="3000000"/>
            </a:lightRig>
          </a:scene3d>
          <a:sp3d contourW="7620">
            <a:bevelT h="31750" w="95250"/>
            <a:contourClr>
              <a:srgbClr val="333333"/>
            </a:contourClr>
          </a:sp3d>
        </p:spPr>
      </p:pic>
      <p:pic>
        <p:nvPicPr>
          <p:cNvPr descr="C:\Users\Ира\Desktop\рома\красная книга кр Красная книга края\487235.jpg" id="3083" name="Picture 11"/>
          <p:cNvPicPr>
            <a:picLocks noChangeArrowheads="1" noChangeAspect="1"/>
          </p:cNvPicPr>
          <p:nvPr/>
        </p:nvPicPr>
        <p:blipFill>
          <a:blip r:embed="rId7"/>
          <a:srcRect b="7916" r="11765" t="9693"/>
          <a:stretch>
            <a:fillRect/>
          </a:stretch>
        </p:blipFill>
        <p:spPr bwMode="auto">
          <a:xfrm>
            <a:off x="3581400" y="152400"/>
            <a:ext cx="1905000" cy="1752600"/>
          </a:xfrm>
          <a:prstGeom prst="ellipse">
            <a:avLst/>
          </a:prstGeom>
          <a:ln cap="rnd" w="63500">
            <a:solidFill>
              <a:srgbClr val="333333"/>
            </a:solidFill>
          </a:ln>
          <a:effectLst>
            <a:outerShdw blurRad="381000" dir="5400000" dist="292100" rotWithShape="0" sx="-80000" sy="-18000">
              <a:srgbClr val="000000">
                <a:alpha val="22000"/>
              </a:srgbClr>
            </a:outerShdw>
          </a:effectLst>
          <a:scene3d>
            <a:camera prst="orthographicFront"/>
            <a:lightRig dir="t" rig="contrasting">
              <a:rot lat="0" lon="0" rev="3000000"/>
            </a:lightRig>
          </a:scene3d>
          <a:sp3d contourW="7620">
            <a:bevelT h="31750" w="95250"/>
            <a:contourClr>
              <a:srgbClr val="333333"/>
            </a:contourClr>
          </a:sp3d>
        </p:spPr>
      </p:pic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419600" y="4267200"/>
            <a:ext cx="4572000" cy="2133600"/>
          </a:xfrm>
        </p:spPr>
        <p:txBody>
          <a:bodyPr/>
          <a:lstStyle/>
          <a:p>
            <a:pPr eaLnBrk="1" hangingPunct="1">
              <a:defRPr/>
            </a:pPr>
            <a:r>
              <a:rPr dirty="0" lang="ru-RU" smtClean="0" sz="2800">
                <a:latin charset="0" pitchFamily="18" typeface="Times New Roman"/>
                <a:cs charset="0" pitchFamily="18" typeface="Times New Roman"/>
              </a:rPr>
              <a:t>Выполнил: </a:t>
            </a:r>
            <a:r>
              <a:rPr dirty="0" err="1" lang="ru-RU" smtClean="0" sz="2800">
                <a:latin charset="0" pitchFamily="18" typeface="Times New Roman"/>
                <a:cs charset="0" pitchFamily="18" typeface="Times New Roman"/>
              </a:rPr>
              <a:t>Мендус</a:t>
            </a:r>
            <a:r>
              <a:rPr dirty="0" lang="ru-RU" smtClean="0" sz="2800">
                <a:latin charset="0" pitchFamily="18" typeface="Times New Roman"/>
                <a:cs charset="0" pitchFamily="18" typeface="Times New Roman"/>
              </a:rPr>
              <a:t>   Роман. МОУ СОШ  № 2. </a:t>
            </a:r>
            <a:r>
              <a:rPr lang="ru-RU" smtClean="0" sz="2800">
                <a:latin charset="0" pitchFamily="18" typeface="Times New Roman"/>
                <a:cs charset="0" pitchFamily="18" typeface="Times New Roman"/>
              </a:rPr>
              <a:t>г. </a:t>
            </a:r>
            <a:r>
              <a:rPr dirty="0" lang="ru-RU" smtClean="0" sz="2800">
                <a:latin charset="0" pitchFamily="18" typeface="Times New Roman"/>
                <a:cs charset="0" pitchFamily="18" typeface="Times New Roman"/>
              </a:rPr>
              <a:t>Геленджик. Учитель:  </a:t>
            </a:r>
            <a:r>
              <a:rPr dirty="0" err="1" lang="ru-RU" smtClean="0" sz="2800">
                <a:latin charset="0" pitchFamily="18" typeface="Times New Roman"/>
                <a:cs charset="0" pitchFamily="18" typeface="Times New Roman"/>
              </a:rPr>
              <a:t>Сбитнева</a:t>
            </a:r>
            <a:r>
              <a:rPr dirty="0" lang="ru-RU" smtClean="0" sz="2800">
                <a:latin charset="0" pitchFamily="18" typeface="Times New Roman"/>
                <a:cs charset="0" pitchFamily="18" typeface="Times New Roman"/>
              </a:rPr>
              <a:t>    Е.В.                          </a:t>
            </a:r>
            <a:r>
              <a:rPr dirty="0" lang="ru-RU" smtClean="0" sz="2800"/>
              <a:t>                     </a:t>
            </a:r>
            <a:endParaRPr dirty="0" lang="ru-RU" sz="2800"/>
          </a:p>
        </p:txBody>
      </p:sp>
    </p:spTree>
  </p:cSld>
  <p:clrMapOvr>
    <a:masterClrMapping/>
  </p:clrMapOvr>
  <p:transition>
    <p:newsflash/>
  </p:transition>
  <p:timing>
    <p:tnLst>
      <p:par>
        <p:cTn dur="indefinite" id="1" nodeType="tmRoot" restart="never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762000" y="304800"/>
            <a:ext cx="8229600" cy="868363"/>
          </a:xfrm>
        </p:spPr>
        <p:txBody>
          <a:bodyPr>
            <a:normAutofit/>
          </a:bodyPr>
          <a:lstStyle/>
          <a:p>
            <a:pPr algn="just"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2">
                    <a:satMod val="200000"/>
                  </a:schemeClr>
                </a:solidFill>
              </a:rPr>
              <a:t>  ЧЕРНОМОРСКАЯ  АФАЛИНА</a:t>
            </a:r>
            <a:endParaRPr lang="ru-RU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12291" name="Содержимое 3"/>
          <p:cNvSpPr>
            <a:spLocks noGrp="1"/>
          </p:cNvSpPr>
          <p:nvPr>
            <p:ph idx="1"/>
          </p:nvPr>
        </p:nvSpPr>
        <p:spPr>
          <a:xfrm>
            <a:off x="533400" y="1905000"/>
            <a:ext cx="8153400" cy="2133600"/>
          </a:xfrm>
        </p:spPr>
        <p:txBody>
          <a:bodyPr>
            <a:normAutofit fontScale="92500"/>
          </a:bodyPr>
          <a:lstStyle/>
          <a:p>
            <a:pPr marL="0" indent="136525" algn="just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dirty="0" smtClean="0"/>
              <a:t>Длина туловища около 230 см. Лицевая часть черепа укорочена, четко выражен клюв. Грудные плавники относительно широкие, спинной плавник высокий, с глубокой вырезкой по заднему краю.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419600" y="4419600"/>
            <a:ext cx="4419600" cy="181610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ru-RU" sz="2800" dirty="0">
                <a:latin typeface="+mn-lt"/>
                <a:cs typeface="+mn-cs"/>
              </a:rPr>
              <a:t>Окраска сверху темно-серая, переходит в серую на боках, а затем в белую на брюхе. </a:t>
            </a:r>
          </a:p>
        </p:txBody>
      </p:sp>
      <p:pic>
        <p:nvPicPr>
          <p:cNvPr id="17414" name="Picture 3" descr="C:\Users\Ира\Desktop\красная книга кр Красная книга края\iCAZ3YSP8.jpg"/>
          <p:cNvPicPr>
            <a:picLocks noChangeAspect="1" noChangeArrowheads="1"/>
          </p:cNvPicPr>
          <p:nvPr/>
        </p:nvPicPr>
        <p:blipFill>
          <a:blip r:embed="rId2"/>
          <a:srcRect b="10677"/>
          <a:stretch>
            <a:fillRect/>
          </a:stretch>
        </p:blipFill>
        <p:spPr bwMode="auto">
          <a:xfrm>
            <a:off x="381000" y="3657600"/>
            <a:ext cx="4076700" cy="2743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6"/>
          <p:cNvSpPr>
            <a:spLocks noChangeArrowheads="1"/>
          </p:cNvSpPr>
          <p:nvPr/>
        </p:nvSpPr>
        <p:spPr bwMode="auto">
          <a:xfrm>
            <a:off x="990600" y="1066800"/>
            <a:ext cx="71389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/>
              <a:t>Категория III - редкий вид.</a:t>
            </a:r>
            <a:endParaRPr lang="ru-RU" sz="320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400" dirty="0" smtClean="0">
                <a:solidFill>
                  <a:schemeClr val="tx2">
                    <a:satMod val="200000"/>
                  </a:schemeClr>
                </a:solidFill>
              </a:rPr>
              <a:t>ЧЕРНОМОРСКАЯ  АФАЛИНА</a:t>
            </a:r>
            <a:endParaRPr lang="ru-RU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18435" name="Содержимое 2"/>
          <p:cNvSpPr>
            <a:spLocks noGrp="1"/>
          </p:cNvSpPr>
          <p:nvPr>
            <p:ph idx="1"/>
          </p:nvPr>
        </p:nvSpPr>
        <p:spPr>
          <a:xfrm>
            <a:off x="533400" y="1676400"/>
            <a:ext cx="8229600" cy="1600200"/>
          </a:xfrm>
        </p:spPr>
        <p:txBody>
          <a:bodyPr/>
          <a:lstStyle/>
          <a:p>
            <a:pPr eaLnBrk="1" hangingPunct="1"/>
            <a:r>
              <a:rPr lang="ru-RU" smtClean="0"/>
              <a:t>Как правило у афалин, рождается один детеныш, который питается молоком матери до 4-6 месяцев.</a:t>
            </a:r>
          </a:p>
        </p:txBody>
      </p:sp>
      <p:pic>
        <p:nvPicPr>
          <p:cNvPr id="18436" name="Picture 2" descr="C:\Users\Ира\Desktop\красная книга кр Красная книга края\дельфин 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57800" y="3657600"/>
            <a:ext cx="3558479" cy="26301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437" name="Picture 3" descr="C:\Users\Ира\Desktop\роме для презентаций\море\iCAJGD5L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14400" y="3505200"/>
            <a:ext cx="4032504" cy="3017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609600" y="381000"/>
            <a:ext cx="77724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/>
            </a:pPr>
            <a:r>
              <a:rPr lang="ru-RU" sz="5400" dirty="0">
                <a:solidFill>
                  <a:schemeClr val="bg2">
                    <a:lumMod val="40000"/>
                    <a:lumOff val="60000"/>
                  </a:schemeClr>
                </a:solidFill>
              </a:rPr>
              <a:t>Спасибо за внимание!</a:t>
            </a:r>
            <a:endParaRPr lang="ru-RU" sz="5400" dirty="0">
              <a:solidFill>
                <a:schemeClr val="bg2">
                  <a:lumMod val="40000"/>
                  <a:lumOff val="60000"/>
                </a:schemeClr>
              </a:solidFill>
              <a:latin typeface="+mn-lt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609600" y="2362200"/>
            <a:ext cx="77724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/>
            </a:pPr>
            <a:endParaRPr lang="ru-RU" dirty="0">
              <a:latin typeface="+mn-lt"/>
            </a:endParaRPr>
          </a:p>
        </p:txBody>
      </p:sp>
      <p:pic>
        <p:nvPicPr>
          <p:cNvPr id="16389" name="Picture 5" descr="C:\Users\Ира\Desktop\рома\красная книга кр Красная книга края\030-������� -��������.jpg"/>
          <p:cNvPicPr>
            <a:picLocks noChangeAspect="1" noChangeArrowheads="1"/>
          </p:cNvPicPr>
          <p:nvPr/>
        </p:nvPicPr>
        <p:blipFill>
          <a:blip r:embed="rId2">
            <a:lum bright="-28000" contrast="27000"/>
          </a:blip>
          <a:srcRect r="-1417"/>
          <a:stretch>
            <a:fillRect/>
          </a:stretch>
        </p:blipFill>
        <p:spPr bwMode="auto">
          <a:xfrm>
            <a:off x="1219200" y="1524000"/>
            <a:ext cx="6491499" cy="4800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3" descr="C:\Documents and Settings\Admin\Рабочий стол\рома\роме для презентаций\красная книга кр Красная книга края\iCAPNZAKV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72200" y="4724400"/>
            <a:ext cx="2647950" cy="197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77962"/>
          </a:xfrm>
        </p:spPr>
        <p:txBody>
          <a:bodyPr wrap="square">
            <a:spAutoFit/>
          </a:bodyPr>
          <a:lstStyle/>
          <a:p>
            <a:pPr algn="just" eaLnBrk="1" fontAlgn="auto" hangingPunct="1">
              <a:spcAft>
                <a:spcPts val="0"/>
              </a:spcAft>
              <a:defRPr/>
            </a:pPr>
            <a:r>
              <a:rPr lang="ru-RU" sz="1800" dirty="0" smtClean="0">
                <a:solidFill>
                  <a:schemeClr val="tx2">
                    <a:satMod val="200000"/>
                  </a:schemeClr>
                </a:solidFill>
              </a:rPr>
              <a:t>Развитие промышленности и сельского хозяйства во многом изменило облик природы края. Необдуманное воздействие человека на природу привело на Кубани к тому, что список редких и исчезающих видов на территории Краснодарского края по животным составляет более  100 видов.</a:t>
            </a:r>
            <a:endParaRPr lang="ru-RU" sz="1800" dirty="0">
              <a:solidFill>
                <a:schemeClr val="tx2">
                  <a:satMod val="200000"/>
                </a:schemeClr>
              </a:solidFill>
            </a:endParaRPr>
          </a:p>
        </p:txBody>
      </p:sp>
      <p:pic>
        <p:nvPicPr>
          <p:cNvPr id="9220" name="Picture 6" descr="C:\Documents and Settings\Admin\Рабочий стол\рома\роме для презентаций\море\iCAZ3YSP8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533400" y="1752600"/>
            <a:ext cx="2724150" cy="2052638"/>
          </a:xfrm>
        </p:spPr>
      </p:pic>
      <p:pic>
        <p:nvPicPr>
          <p:cNvPr id="9221" name="Picture 4" descr="C:\Documents and Settings\Admin\Рабочий стол\рома\роме для презентаций\животные\iCAM487AD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00800" y="1752600"/>
            <a:ext cx="2468563" cy="197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2" name="Picture 5" descr="C:\Documents and Settings\Admin\Рабочий стол\рома\роме для презентаций\животные\iчерепаха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" y="4800600"/>
            <a:ext cx="2524125" cy="188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3" name="Picture 2" descr="C:\Documents and Settings\Admin\Рабочий стол\рома\роме для презентаций\разное\iCA2ZK1LW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743200" y="3048000"/>
            <a:ext cx="4005263" cy="266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"/>
          <p:cNvSpPr>
            <a:spLocks noChangeArrowheads="1"/>
          </p:cNvSpPr>
          <p:nvPr/>
        </p:nvSpPr>
        <p:spPr bwMode="auto">
          <a:xfrm>
            <a:off x="304800" y="228600"/>
            <a:ext cx="8686800" cy="563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ru-RU" sz="2000" b="1">
                <a:latin typeface="Times New Roman" pitchFamily="18" charset="0"/>
                <a:ea typeface="Times New Roman" pitchFamily="18" charset="0"/>
                <a:cs typeface="Courier New" pitchFamily="49" charset="0"/>
              </a:rPr>
              <a:t>Все виды</a:t>
            </a:r>
            <a:r>
              <a:rPr lang="ru-RU" sz="2000">
                <a:latin typeface="Times New Roman" pitchFamily="18" charset="0"/>
                <a:ea typeface="Times New Roman" pitchFamily="18" charset="0"/>
                <a:cs typeface="Courier New" pitchFamily="49" charset="0"/>
              </a:rPr>
              <a:t> </a:t>
            </a:r>
            <a:r>
              <a:rPr lang="ru-RU" sz="2000" b="1">
                <a:latin typeface="Times New Roman" pitchFamily="18" charset="0"/>
                <a:ea typeface="Times New Roman" pitchFamily="18" charset="0"/>
                <a:cs typeface="Courier New" pitchFamily="49" charset="0"/>
              </a:rPr>
              <a:t>животных, включенные в данную книгу, в соответствии с</a:t>
            </a:r>
            <a:endParaRPr lang="ru-RU" sz="2000">
              <a:latin typeface="Times New Roman" pitchFamily="18" charset="0"/>
              <a:ea typeface="Times New Roman" pitchFamily="18" charset="0"/>
              <a:cs typeface="Courier New" pitchFamily="49" charset="0"/>
            </a:endParaRPr>
          </a:p>
          <a:p>
            <a:pPr algn="just" eaLnBrk="0" hangingPunct="0"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ru-RU" sz="2000" b="1">
                <a:latin typeface="Times New Roman" pitchFamily="18" charset="0"/>
                <a:ea typeface="Times New Roman" pitchFamily="18" charset="0"/>
                <a:cs typeface="Courier New" pitchFamily="49" charset="0"/>
              </a:rPr>
              <a:t>классификацией, принятой в Красной книге СССР 1984г., подразделены на пять</a:t>
            </a:r>
            <a:r>
              <a:rPr lang="ru-RU" sz="2000">
                <a:latin typeface="Times New Roman" pitchFamily="18" charset="0"/>
                <a:ea typeface="Times New Roman" pitchFamily="18" charset="0"/>
                <a:cs typeface="Courier New" pitchFamily="49" charset="0"/>
              </a:rPr>
              <a:t>  </a:t>
            </a:r>
            <a:r>
              <a:rPr lang="ru-RU" sz="2000" b="1">
                <a:latin typeface="Times New Roman" pitchFamily="18" charset="0"/>
                <a:ea typeface="Times New Roman" pitchFamily="18" charset="0"/>
                <a:cs typeface="Courier New" pitchFamily="49" charset="0"/>
              </a:rPr>
              <a:t>категорий.</a:t>
            </a:r>
            <a:endParaRPr lang="ru-RU" sz="2000">
              <a:latin typeface="Times New Roman" pitchFamily="18" charset="0"/>
              <a:ea typeface="Times New Roman" pitchFamily="18" charset="0"/>
              <a:cs typeface="Courier New" pitchFamily="49" charset="0"/>
            </a:endParaRPr>
          </a:p>
          <a:p>
            <a:pPr algn="just" eaLnBrk="0" hangingPunct="0"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ru-RU" sz="2000">
                <a:latin typeface="Times New Roman" pitchFamily="18" charset="0"/>
                <a:ea typeface="Times New Roman" pitchFamily="18" charset="0"/>
                <a:cs typeface="Courier New" pitchFamily="49" charset="0"/>
              </a:rPr>
              <a:t>     </a:t>
            </a:r>
            <a:r>
              <a:rPr lang="ru-RU" sz="2000" b="1" u="sng">
                <a:latin typeface="Times New Roman" pitchFamily="18" charset="0"/>
                <a:ea typeface="Times New Roman" pitchFamily="18" charset="0"/>
                <a:cs typeface="Courier New" pitchFamily="49" charset="0"/>
              </a:rPr>
              <a:t>I категория:</a:t>
            </a:r>
            <a:r>
              <a:rPr lang="ru-RU" sz="2000">
                <a:latin typeface="Times New Roman" pitchFamily="18" charset="0"/>
                <a:ea typeface="Times New Roman" pitchFamily="18" charset="0"/>
                <a:cs typeface="Courier New" pitchFamily="49" charset="0"/>
              </a:rPr>
              <a:t> </a:t>
            </a:r>
            <a:r>
              <a:rPr lang="ru-RU" sz="2000" b="1">
                <a:latin typeface="Times New Roman" pitchFamily="18" charset="0"/>
                <a:ea typeface="Times New Roman" pitchFamily="18" charset="0"/>
                <a:cs typeface="Courier New" pitchFamily="49" charset="0"/>
              </a:rPr>
              <a:t>виды, находящиеся под угрозойисчезновения, спасение которых невозможно без осуществления специальных мер.</a:t>
            </a:r>
            <a:endParaRPr lang="ru-RU" sz="2000">
              <a:latin typeface="Times New Roman" pitchFamily="18" charset="0"/>
              <a:ea typeface="Times New Roman" pitchFamily="18" charset="0"/>
              <a:cs typeface="Courier New" pitchFamily="49" charset="0"/>
            </a:endParaRPr>
          </a:p>
          <a:p>
            <a:pPr algn="just" eaLnBrk="0" hangingPunct="0"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ru-RU" sz="2000" b="1">
                <a:latin typeface="Times New Roman" pitchFamily="18" charset="0"/>
                <a:ea typeface="Times New Roman" pitchFamily="18" charset="0"/>
                <a:cs typeface="Courier New" pitchFamily="49" charset="0"/>
              </a:rPr>
              <a:t>     </a:t>
            </a:r>
            <a:r>
              <a:rPr lang="ru-RU" sz="2000" b="1" u="sng">
                <a:latin typeface="Times New Roman" pitchFamily="18" charset="0"/>
                <a:ea typeface="Times New Roman" pitchFamily="18" charset="0"/>
                <a:cs typeface="Courier New" pitchFamily="49" charset="0"/>
              </a:rPr>
              <a:t>II категория:</a:t>
            </a:r>
            <a:r>
              <a:rPr lang="ru-RU" sz="2000" b="1">
                <a:latin typeface="Times New Roman" pitchFamily="18" charset="0"/>
                <a:ea typeface="Times New Roman" pitchFamily="18" charset="0"/>
                <a:cs typeface="Courier New" pitchFamily="49" charset="0"/>
              </a:rPr>
              <a:t> виды, численность которых еще</a:t>
            </a:r>
            <a:r>
              <a:rPr lang="ru-RU" sz="2000">
                <a:latin typeface="Times New Roman" pitchFamily="18" charset="0"/>
                <a:ea typeface="Times New Roman" pitchFamily="18" charset="0"/>
                <a:cs typeface="Courier New" pitchFamily="49" charset="0"/>
              </a:rPr>
              <a:t> </a:t>
            </a:r>
            <a:r>
              <a:rPr lang="ru-RU" sz="2000" b="1">
                <a:latin typeface="Times New Roman" pitchFamily="18" charset="0"/>
                <a:ea typeface="Times New Roman" pitchFamily="18" charset="0"/>
                <a:cs typeface="Courier New" pitchFamily="49" charset="0"/>
              </a:rPr>
              <a:t>относительно высока, но сокращается катастрофически быстро, что в недалеком</a:t>
            </a:r>
            <a:r>
              <a:rPr lang="ru-RU" sz="2000">
                <a:latin typeface="Times New Roman" pitchFamily="18" charset="0"/>
                <a:ea typeface="Times New Roman" pitchFamily="18" charset="0"/>
                <a:cs typeface="Courier New" pitchFamily="49" charset="0"/>
              </a:rPr>
              <a:t> </a:t>
            </a:r>
            <a:r>
              <a:rPr lang="ru-RU" sz="2000" b="1">
                <a:latin typeface="Times New Roman" pitchFamily="18" charset="0"/>
                <a:ea typeface="Times New Roman" pitchFamily="18" charset="0"/>
                <a:cs typeface="Courier New" pitchFamily="49" charset="0"/>
              </a:rPr>
              <a:t>будущем может поставить их под угрозу исчезновения.</a:t>
            </a:r>
            <a:endParaRPr lang="ru-RU" sz="2000">
              <a:latin typeface="Times New Roman" pitchFamily="18" charset="0"/>
              <a:ea typeface="Times New Roman" pitchFamily="18" charset="0"/>
              <a:cs typeface="Courier New" pitchFamily="49" charset="0"/>
            </a:endParaRPr>
          </a:p>
          <a:p>
            <a:pPr algn="just" eaLnBrk="0" hangingPunct="0"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ru-RU" sz="2000" b="1">
                <a:latin typeface="Times New Roman" pitchFamily="18" charset="0"/>
                <a:ea typeface="Times New Roman" pitchFamily="18" charset="0"/>
                <a:cs typeface="Courier New" pitchFamily="49" charset="0"/>
              </a:rPr>
              <a:t>     </a:t>
            </a:r>
            <a:r>
              <a:rPr lang="ru-RU" sz="2000" b="1" u="sng">
                <a:latin typeface="Times New Roman" pitchFamily="18" charset="0"/>
                <a:ea typeface="Times New Roman" pitchFamily="18" charset="0"/>
                <a:cs typeface="Courier New" pitchFamily="49" charset="0"/>
              </a:rPr>
              <a:t>III категория:</a:t>
            </a:r>
            <a:r>
              <a:rPr lang="ru-RU" sz="2000" b="1">
                <a:latin typeface="Times New Roman" pitchFamily="18" charset="0"/>
                <a:ea typeface="Times New Roman" pitchFamily="18" charset="0"/>
                <a:cs typeface="Courier New" pitchFamily="49" charset="0"/>
              </a:rPr>
              <a:t> редкие виды, которым в настоящеевремя еще не грозит исчезновение, но встречаются они в небольшом</a:t>
            </a:r>
            <a:r>
              <a:rPr lang="ru-RU" sz="2000">
                <a:latin typeface="Times New Roman" pitchFamily="18" charset="0"/>
                <a:ea typeface="Times New Roman" pitchFamily="18" charset="0"/>
                <a:cs typeface="Courier New" pitchFamily="49" charset="0"/>
              </a:rPr>
              <a:t> </a:t>
            </a:r>
            <a:r>
              <a:rPr lang="ru-RU" sz="2000" b="1">
                <a:latin typeface="Times New Roman" pitchFamily="18" charset="0"/>
                <a:ea typeface="Times New Roman" pitchFamily="18" charset="0"/>
                <a:cs typeface="Courier New" pitchFamily="49" charset="0"/>
              </a:rPr>
              <a:t>количестве или на таких ограниченных территориях, что могут исчезнуть при воздействии</a:t>
            </a:r>
            <a:r>
              <a:rPr lang="ru-RU" sz="2000">
                <a:latin typeface="Times New Roman" pitchFamily="18" charset="0"/>
                <a:ea typeface="Times New Roman" pitchFamily="18" charset="0"/>
                <a:cs typeface="Courier New" pitchFamily="49" charset="0"/>
              </a:rPr>
              <a:t>  </a:t>
            </a:r>
            <a:r>
              <a:rPr lang="ru-RU" sz="2000" b="1">
                <a:latin typeface="Times New Roman" pitchFamily="18" charset="0"/>
                <a:ea typeface="Times New Roman" pitchFamily="18" charset="0"/>
                <a:cs typeface="Courier New" pitchFamily="49" charset="0"/>
              </a:rPr>
              <a:t>неблагоприятных факторов.</a:t>
            </a:r>
            <a:endParaRPr lang="ru-RU" sz="2000">
              <a:latin typeface="Times New Roman" pitchFamily="18" charset="0"/>
              <a:ea typeface="Times New Roman" pitchFamily="18" charset="0"/>
              <a:cs typeface="Courier New" pitchFamily="49" charset="0"/>
            </a:endParaRPr>
          </a:p>
          <a:p>
            <a:pPr algn="just" eaLnBrk="0" hangingPunct="0"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ru-RU" sz="2000" b="1">
                <a:latin typeface="Times New Roman" pitchFamily="18" charset="0"/>
                <a:ea typeface="Times New Roman" pitchFamily="18" charset="0"/>
                <a:cs typeface="Courier New" pitchFamily="49" charset="0"/>
              </a:rPr>
              <a:t>     </a:t>
            </a:r>
            <a:r>
              <a:rPr lang="ru-RU" sz="2000" b="1" u="sng">
                <a:latin typeface="Times New Roman" pitchFamily="18" charset="0"/>
                <a:ea typeface="Times New Roman" pitchFamily="18" charset="0"/>
                <a:cs typeface="Courier New" pitchFamily="49" charset="0"/>
              </a:rPr>
              <a:t>IV категория:</a:t>
            </a:r>
            <a:r>
              <a:rPr lang="ru-RU" sz="2000" b="1">
                <a:latin typeface="Times New Roman" pitchFamily="18" charset="0"/>
                <a:ea typeface="Times New Roman" pitchFamily="18" charset="0"/>
                <a:cs typeface="Courier New" pitchFamily="49" charset="0"/>
              </a:rPr>
              <a:t> виды, численность и состояние вызывают тревогу, однако недостаток сведений непозволяет отнести их ни к одной из первых категорий.</a:t>
            </a:r>
            <a:endParaRPr lang="ru-RU" sz="2000">
              <a:latin typeface="Times New Roman" pitchFamily="18" charset="0"/>
              <a:ea typeface="Times New Roman" pitchFamily="18" charset="0"/>
              <a:cs typeface="Courier New" pitchFamily="49" charset="0"/>
            </a:endParaRPr>
          </a:p>
          <a:p>
            <a:pPr algn="just" eaLnBrk="0" hangingPunct="0"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ru-RU" sz="2000" b="1">
                <a:latin typeface="Times New Roman" pitchFamily="18" charset="0"/>
                <a:ea typeface="Times New Roman" pitchFamily="18" charset="0"/>
                <a:cs typeface="Courier New" pitchFamily="49" charset="0"/>
              </a:rPr>
              <a:t>     </a:t>
            </a:r>
            <a:r>
              <a:rPr lang="ru-RU" sz="2000" b="1" u="sng">
                <a:latin typeface="Times New Roman" pitchFamily="18" charset="0"/>
                <a:ea typeface="Times New Roman" pitchFamily="18" charset="0"/>
                <a:cs typeface="Courier New" pitchFamily="49" charset="0"/>
              </a:rPr>
              <a:t>V категория:</a:t>
            </a:r>
            <a:r>
              <a:rPr lang="ru-RU" sz="2000" b="1">
                <a:latin typeface="Times New Roman" pitchFamily="18" charset="0"/>
                <a:ea typeface="Times New Roman" pitchFamily="18" charset="0"/>
                <a:cs typeface="Courier New" pitchFamily="49" charset="0"/>
              </a:rPr>
              <a:t> Восстановленные виды, состояние</a:t>
            </a:r>
            <a:endParaRPr lang="ru-RU" sz="2000">
              <a:latin typeface="Times New Roman" pitchFamily="18" charset="0"/>
              <a:ea typeface="Times New Roman" pitchFamily="18" charset="0"/>
              <a:cs typeface="Courier New" pitchFamily="49" charset="0"/>
            </a:endParaRPr>
          </a:p>
          <a:p>
            <a:pPr algn="just" eaLnBrk="0" hangingPunct="0"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ru-RU" sz="2000" b="1">
                <a:latin typeface="Times New Roman" pitchFamily="18" charset="0"/>
                <a:ea typeface="Times New Roman" pitchFamily="18" charset="0"/>
                <a:cs typeface="Courier New" pitchFamily="49" charset="0"/>
              </a:rPr>
              <a:t>которых благодаря принятым мерам охраны не вызывает более опасений, но за их популяциями необходимпостоянный контроль. </a:t>
            </a:r>
            <a:endParaRPr lang="ru-RU" sz="2000">
              <a:latin typeface="Times New Roman" pitchFamily="18" charset="0"/>
              <a:ea typeface="Times New Roman" pitchFamily="18" charset="0"/>
              <a:cs typeface="Courier New" pitchFamily="49" charset="0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5400" dirty="0" smtClean="0">
                <a:solidFill>
                  <a:schemeClr val="tx2">
                    <a:satMod val="200000"/>
                  </a:schemeClr>
                </a:solidFill>
              </a:rPr>
              <a:t>БЕРКУТ</a:t>
            </a:r>
            <a:endParaRPr lang="ru-RU" sz="5400" dirty="0">
              <a:solidFill>
                <a:schemeClr val="tx2">
                  <a:satMod val="200000"/>
                </a:schemeClr>
              </a:solidFill>
            </a:endParaRPr>
          </a:p>
        </p:txBody>
      </p:sp>
      <p:pic>
        <p:nvPicPr>
          <p:cNvPr id="11267" name="Picture 2" descr="C:\Documents and Settings\Admin\Рабочий стол\рома\Фото Сафари Парк\ARK_020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04800" y="1295400"/>
            <a:ext cx="3246438" cy="4892675"/>
          </a:xfrm>
        </p:spPr>
      </p:pic>
      <p:sp>
        <p:nvSpPr>
          <p:cNvPr id="11268" name="Прямоугольник 6"/>
          <p:cNvSpPr>
            <a:spLocks noChangeArrowheads="1"/>
          </p:cNvSpPr>
          <p:nvPr/>
        </p:nvSpPr>
        <p:spPr bwMode="auto">
          <a:xfrm>
            <a:off x="3810000" y="1828800"/>
            <a:ext cx="45720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0" hangingPunct="0"/>
            <a:r>
              <a:rPr lang="ru-RU"/>
              <a:t> </a:t>
            </a:r>
            <a:r>
              <a:rPr lang="ru-RU" sz="2000"/>
              <a:t>Крупный орел, размах крыльев около 2 метров, однотонной темно-бурой окраски, Оседлый вид. Откладка яиц в конце марта – начале апреля. В кладке 2 яйца, которые птицы насиживают до конца июля. Основу питания составляют горные куриные: кеклик, кавказский улар, кавказский тетерев.</a:t>
            </a:r>
          </a:p>
          <a:p>
            <a:pPr algn="just" eaLnBrk="0" hangingPunct="0"/>
            <a:r>
              <a:rPr lang="ru-RU" sz="2000"/>
              <a:t>Нередко кормится падалью. В крае гнездится не менее 4 пар. В зимнее время и на кочевках беркуты встречаются единичными экземплярами. Вид малочислен в крае</a:t>
            </a:r>
          </a:p>
        </p:txBody>
      </p:sp>
      <p:sp>
        <p:nvSpPr>
          <p:cNvPr id="11269" name="Прямоугольник 7"/>
          <p:cNvSpPr>
            <a:spLocks noChangeArrowheads="1"/>
          </p:cNvSpPr>
          <p:nvPr/>
        </p:nvSpPr>
        <p:spPr bwMode="auto">
          <a:xfrm>
            <a:off x="4114800" y="1524000"/>
            <a:ext cx="38068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ru-RU" b="1"/>
              <a:t>Категория I – исчезающий вид. </a:t>
            </a:r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44563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dirty="0" lang="ru-RU" smtClean="0">
                <a:solidFill>
                  <a:schemeClr val="tx2">
                    <a:satMod val="200000"/>
                  </a:schemeClr>
                </a:solidFill>
              </a:rPr>
              <a:t>МАЛОАЗИАТСКИЙ ТРИТОН</a:t>
            </a:r>
            <a:endParaRPr dirty="0" lang="ru-RU">
              <a:solidFill>
                <a:schemeClr val="tx2">
                  <a:satMod val="200000"/>
                </a:schemeClr>
              </a:solidFill>
            </a:endParaRPr>
          </a:p>
        </p:txBody>
      </p:sp>
      <p:pic>
        <p:nvPicPr>
          <p:cNvPr descr="C:\Documents and Settings\Admin\Рабочий стол\рома\роме для презентаций\красная книга кр Красная книга края\тритон2.jpg" id="12291" name="Picture 2"/>
          <p:cNvPicPr>
            <a:picLocks noChangeArrowheads="1" noChangeAspect="1" noGrp="1"/>
          </p:cNvPicPr>
          <p:nvPr>
            <p:ph idx="1"/>
          </p:nvPr>
        </p:nvPicPr>
        <p:blipFill>
          <a:blip r:embed="rId3">
            <a:lum bright="10000" contrast="40000"/>
          </a:blip>
          <a:stretch>
            <a:fillRect/>
          </a:stretch>
        </p:blipFill>
        <p:spPr>
          <a:xfrm>
            <a:off x="533400" y="3886200"/>
            <a:ext cx="3429000" cy="2687638"/>
          </a:xfrm>
        </p:spPr>
      </p:pic>
      <p:pic>
        <p:nvPicPr>
          <p:cNvPr descr="C:\Documents and Settings\Admin\Рабочий стол\рома\роме для презентаций\красная книга кр Красная книга края\малоазиатский тритон.jpg" id="12292" name="Picture 1"/>
          <p:cNvPicPr>
            <a:picLocks noChangeArrowheads="1"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" y="685800"/>
            <a:ext cx="3392488" cy="300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3" name="Прямоугольник 6"/>
          <p:cNvSpPr>
            <a:spLocks noChangeArrowheads="1"/>
          </p:cNvSpPr>
          <p:nvPr/>
        </p:nvSpPr>
        <p:spPr bwMode="auto">
          <a:xfrm>
            <a:off x="4038600" y="1371600"/>
            <a:ext cx="4953000" cy="550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0" hangingPunct="0"/>
            <a:r>
              <a:rPr b="1" lang="ru-RU" sz="2200"/>
              <a:t>Спина оливковая, брюхо оранжево-желтое без пятен. По бокам светлая серебристая полоса, окаймленная сверху и снизу темными</a:t>
            </a:r>
            <a:r>
              <a:rPr lang="ru-RU" sz="2200"/>
              <a:t> </a:t>
            </a:r>
            <a:r>
              <a:rPr b="1" lang="ru-RU" sz="2200"/>
              <a:t>полосками. В брачный период у самца высокий зазубренный гребень на спине и</a:t>
            </a:r>
            <a:r>
              <a:rPr lang="ru-RU" sz="2200"/>
              <a:t> </a:t>
            </a:r>
            <a:r>
              <a:rPr b="1" lang="ru-RU" sz="2200"/>
              <a:t>хвосте, по бокам хвоста два ряда голубых пятен. Длина тела с хвостом до 137 мм</a:t>
            </a:r>
            <a:r>
              <a:rPr lang="ru-RU" sz="2200"/>
              <a:t>  </a:t>
            </a:r>
            <a:r>
              <a:rPr b="1" lang="ru-RU" sz="2200"/>
              <a:t>у самцов и 117 мм у самок. Весной и в начале лета находится в водоемах, где и</a:t>
            </a:r>
            <a:r>
              <a:rPr lang="ru-RU" sz="2200"/>
              <a:t> </a:t>
            </a:r>
            <a:r>
              <a:rPr b="1" lang="ru-RU" sz="2200"/>
              <a:t>размножается. Затем выходит из воды и обитает на суше. Питается</a:t>
            </a:r>
            <a:r>
              <a:rPr lang="ru-RU" sz="2200"/>
              <a:t> </a:t>
            </a:r>
            <a:r>
              <a:rPr b="1" lang="ru-RU" sz="2200"/>
              <a:t>беспозвоночными</a:t>
            </a:r>
            <a:endParaRPr lang="ru-RU" sz="2200"/>
          </a:p>
        </p:txBody>
      </p:sp>
      <p:sp>
        <p:nvSpPr>
          <p:cNvPr id="12294" name="Прямоугольник 6"/>
          <p:cNvSpPr>
            <a:spLocks noChangeArrowheads="1"/>
          </p:cNvSpPr>
          <p:nvPr/>
        </p:nvSpPr>
        <p:spPr bwMode="auto">
          <a:xfrm>
            <a:off x="4267200" y="914400"/>
            <a:ext cx="31115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b="1" lang="ru-RU"/>
              <a:t>Категория II – редкий вид</a:t>
            </a:r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dur="indefinite" id="1" nodeType="tmRoot" restart="never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2">
                    <a:satMod val="200000"/>
                  </a:schemeClr>
                </a:solidFill>
              </a:rPr>
              <a:t>БРАЖНИК "МЕРТВАЯ ГОЛОВА"</a:t>
            </a:r>
            <a:endParaRPr lang="ru-RU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13315" name="Rectangle 4"/>
          <p:cNvSpPr>
            <a:spLocks noGrp="1" noChangeArrowheads="1"/>
          </p:cNvSpPr>
          <p:nvPr>
            <p:ph idx="1"/>
          </p:nvPr>
        </p:nvSpPr>
        <p:spPr>
          <a:xfrm>
            <a:off x="3962400" y="1219200"/>
            <a:ext cx="4876800" cy="5016500"/>
          </a:xfrm>
        </p:spPr>
        <p:txBody>
          <a:bodyPr anchor="ctr">
            <a:spAutoFit/>
          </a:bodyPr>
          <a:lstStyle/>
          <a:p>
            <a:pPr marL="0" indent="0" eaLnBrk="1" hangingPunct="1">
              <a:spcBef>
                <a:spcPct val="0"/>
              </a:spcBef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ru-RU" sz="1400" b="1" smtClean="0">
                <a:latin typeface="Courier New" pitchFamily="49" charset="0"/>
                <a:ea typeface="Times New Roman" pitchFamily="18" charset="0"/>
                <a:cs typeface="Courier New" pitchFamily="49" charset="0"/>
              </a:rPr>
              <a:t> </a:t>
            </a:r>
            <a:endParaRPr lang="ru-RU" sz="1400" smtClean="0">
              <a:latin typeface="Arial" charset="0"/>
              <a:ea typeface="Times New Roman" pitchFamily="18" charset="0"/>
              <a:cs typeface="Courier New" pitchFamily="49" charset="0"/>
            </a:endParaRPr>
          </a:p>
          <a:p>
            <a:pPr marL="0" indent="0" eaLnBrk="1" hangingPunct="1">
              <a:spcBef>
                <a:spcPct val="0"/>
              </a:spcBef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ru-RU" sz="1800" b="1" smtClean="0">
                <a:latin typeface="Courier New" pitchFamily="49" charset="0"/>
                <a:ea typeface="Times New Roman" pitchFamily="18" charset="0"/>
                <a:cs typeface="Courier New" pitchFamily="49" charset="0"/>
              </a:rPr>
              <a:t>В Размах крыльев до 120 мм. Передние крылья</a:t>
            </a:r>
            <a:endParaRPr lang="ru-RU" sz="1800" smtClean="0">
              <a:latin typeface="Arial" charset="0"/>
              <a:ea typeface="Times New Roman" pitchFamily="18" charset="0"/>
              <a:cs typeface="Courier New" pitchFamily="49" charset="0"/>
            </a:endParaRPr>
          </a:p>
          <a:p>
            <a:pPr marL="0" indent="0" algn="just" eaLnBrk="1" hangingPunct="1">
              <a:spcBef>
                <a:spcPct val="0"/>
              </a:spcBef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ru-RU" sz="1800" b="1" smtClean="0">
                <a:latin typeface="Courier New" pitchFamily="49" charset="0"/>
                <a:ea typeface="Times New Roman" pitchFamily="18" charset="0"/>
                <a:cs typeface="Courier New" pitchFamily="49" charset="0"/>
              </a:rPr>
              <a:t>темно-бурые с двумя поперечными зубчатыми, широкими, рыжевато-бурыми, сложно</a:t>
            </a:r>
            <a:r>
              <a:rPr lang="ru-RU" sz="1800" smtClean="0">
                <a:latin typeface="Arial" charset="0"/>
                <a:ea typeface="Times New Roman" pitchFamily="18" charset="0"/>
                <a:cs typeface="Courier New" pitchFamily="49" charset="0"/>
              </a:rPr>
              <a:t> </a:t>
            </a:r>
            <a:r>
              <a:rPr lang="ru-RU" sz="1800" b="1" smtClean="0">
                <a:latin typeface="Courier New" pitchFamily="49" charset="0"/>
                <a:ea typeface="Times New Roman" pitchFamily="18" charset="0"/>
                <a:cs typeface="Courier New" pitchFamily="49" charset="0"/>
              </a:rPr>
              <a:t>разрисованными полосами и желтоватым опылением. Задние крылья охристо-желтые с двумя черными поперечными полосами. Грудь черновато-бурая с охристым рисунком в</a:t>
            </a:r>
            <a:r>
              <a:rPr lang="ru-RU" sz="1800" smtClean="0">
                <a:latin typeface="Arial" charset="0"/>
                <a:ea typeface="Times New Roman" pitchFamily="18" charset="0"/>
                <a:cs typeface="Courier New" pitchFamily="49" charset="0"/>
              </a:rPr>
              <a:t> </a:t>
            </a:r>
            <a:r>
              <a:rPr lang="ru-RU" sz="1800" b="1" smtClean="0">
                <a:latin typeface="Courier New" pitchFamily="49" charset="0"/>
                <a:ea typeface="Times New Roman" pitchFamily="18" charset="0"/>
                <a:cs typeface="Courier New" pitchFamily="49" charset="0"/>
              </a:rPr>
              <a:t>виде черепа с двумя скрещенными под ним костями. Брюшко толстое, с широкими</a:t>
            </a:r>
            <a:r>
              <a:rPr lang="ru-RU" sz="1800" smtClean="0">
                <a:latin typeface="Arial" charset="0"/>
                <a:ea typeface="Times New Roman" pitchFamily="18" charset="0"/>
                <a:cs typeface="Courier New" pitchFamily="49" charset="0"/>
              </a:rPr>
              <a:t>  </a:t>
            </a:r>
            <a:r>
              <a:rPr lang="ru-RU" sz="1800" b="1" smtClean="0">
                <a:latin typeface="Courier New" pitchFamily="49" charset="0"/>
                <a:ea typeface="Times New Roman" pitchFamily="18" charset="0"/>
                <a:cs typeface="Courier New" pitchFamily="49" charset="0"/>
              </a:rPr>
              <a:t>желтыми и узкими черными поперечными полосами и с синеватой продольной спин нойполосой. Зимуют куколки в почве. Появившиеся бабочки спариваются и откладывают</a:t>
            </a:r>
            <a:r>
              <a:rPr lang="ru-RU" sz="1800" smtClean="0">
                <a:latin typeface="Arial" charset="0"/>
                <a:ea typeface="Times New Roman" pitchFamily="18" charset="0"/>
                <a:cs typeface="Courier New" pitchFamily="49" charset="0"/>
              </a:rPr>
              <a:t> </a:t>
            </a:r>
            <a:r>
              <a:rPr lang="ru-RU" sz="1800" b="1" smtClean="0">
                <a:latin typeface="Courier New" pitchFamily="49" charset="0"/>
                <a:ea typeface="Times New Roman" pitchFamily="18" charset="0"/>
                <a:cs typeface="Courier New" pitchFamily="49" charset="0"/>
              </a:rPr>
              <a:t>яйца. </a:t>
            </a:r>
            <a:endParaRPr lang="ru-RU" sz="1800" smtClean="0">
              <a:latin typeface="Arial" charset="0"/>
              <a:ea typeface="Times New Roman" pitchFamily="18" charset="0"/>
              <a:cs typeface="Courier New" pitchFamily="49" charset="0"/>
            </a:endParaRPr>
          </a:p>
        </p:txBody>
      </p:sp>
      <p:pic>
        <p:nvPicPr>
          <p:cNvPr id="13316" name="Picture 3" descr="C:\Users\Ира\Desktop\красная книга кр Красная книга края\48723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1295400"/>
            <a:ext cx="3562350" cy="259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4" descr="C:\Users\Ира\Desktop\красная книга кр Красная книга края\post-42131-123308224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3886200"/>
            <a:ext cx="3573463" cy="268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8" name="Прямоугольник 5"/>
          <p:cNvSpPr>
            <a:spLocks noChangeArrowheads="1"/>
          </p:cNvSpPr>
          <p:nvPr/>
        </p:nvSpPr>
        <p:spPr bwMode="auto">
          <a:xfrm>
            <a:off x="4648200" y="1143000"/>
            <a:ext cx="19446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/>
              <a:t>III – редкий вид</a:t>
            </a:r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2">
                    <a:satMod val="200000"/>
                  </a:schemeClr>
                </a:solidFill>
              </a:rPr>
              <a:t>БРАЖНИК "МЕРТВАЯ ГОЛОВА"</a:t>
            </a:r>
            <a:endParaRPr lang="ru-RU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14339" name="Содержимое 2"/>
          <p:cNvSpPr>
            <a:spLocks noGrp="1"/>
          </p:cNvSpPr>
          <p:nvPr>
            <p:ph idx="1"/>
          </p:nvPr>
        </p:nvSpPr>
        <p:spPr>
          <a:xfrm>
            <a:off x="4114800" y="1600200"/>
            <a:ext cx="4876800" cy="4525963"/>
          </a:xfrm>
        </p:spPr>
        <p:txBody>
          <a:bodyPr/>
          <a:lstStyle/>
          <a:p>
            <a:pPr algn="just" eaLnBrk="1" hangingPunct="1">
              <a:buFont typeface="Wingdings 2" pitchFamily="18" charset="2"/>
              <a:buNone/>
            </a:pPr>
            <a:r>
              <a:rPr lang="ru-RU" sz="2200" b="1" smtClean="0">
                <a:latin typeface="Courier New" pitchFamily="49" charset="0"/>
                <a:ea typeface="Times New Roman" pitchFamily="18" charset="0"/>
                <a:cs typeface="Courier New" pitchFamily="49" charset="0"/>
              </a:rPr>
              <a:t>  </a:t>
            </a:r>
            <a:r>
              <a:rPr lang="ru-RU" sz="2400" b="1" smtClean="0">
                <a:ea typeface="Times New Roman" pitchFamily="18" charset="0"/>
                <a:cs typeface="Courier New" pitchFamily="49" charset="0"/>
              </a:rPr>
              <a:t>Гусеницы питаются на различных растениях (паслен, картофель, дурман,</a:t>
            </a:r>
            <a:r>
              <a:rPr lang="ru-RU" sz="2400" smtClean="0">
                <a:ea typeface="Times New Roman" pitchFamily="18" charset="0"/>
                <a:cs typeface="Courier New" pitchFamily="49" charset="0"/>
              </a:rPr>
              <a:t> </a:t>
            </a:r>
            <a:r>
              <a:rPr lang="ru-RU" sz="2400" b="1" smtClean="0">
                <a:ea typeface="Times New Roman" pitchFamily="18" charset="0"/>
                <a:cs typeface="Courier New" pitchFamily="49" charset="0"/>
              </a:rPr>
              <a:t>баклажан, жасмин и др.), бабочки кормятся соком деревьев, привлекаемые запахом</a:t>
            </a:r>
            <a:r>
              <a:rPr lang="ru-RU" sz="2400" smtClean="0">
                <a:ea typeface="Times New Roman" pitchFamily="18" charset="0"/>
                <a:cs typeface="Courier New" pitchFamily="49" charset="0"/>
              </a:rPr>
              <a:t> </a:t>
            </a:r>
            <a:r>
              <a:rPr lang="ru-RU" sz="2400" b="1" smtClean="0">
                <a:ea typeface="Times New Roman" pitchFamily="18" charset="0"/>
                <a:cs typeface="Courier New" pitchFamily="49" charset="0"/>
              </a:rPr>
              <a:t>меда, иногда забираются в ульи пчел. Бабочки, гусеницы и куколки могут издавать</a:t>
            </a:r>
            <a:r>
              <a:rPr lang="ru-RU" sz="2400" smtClean="0">
                <a:ea typeface="Times New Roman" pitchFamily="18" charset="0"/>
                <a:cs typeface="Courier New" pitchFamily="49" charset="0"/>
              </a:rPr>
              <a:t> </a:t>
            </a:r>
            <a:r>
              <a:rPr lang="ru-RU" sz="2400" b="1" smtClean="0">
                <a:ea typeface="Times New Roman" pitchFamily="18" charset="0"/>
                <a:cs typeface="Courier New" pitchFamily="49" charset="0"/>
              </a:rPr>
              <a:t>звуки. В Краснодарском крае обитают на полях.</a:t>
            </a:r>
            <a:endParaRPr lang="ru-RU" sz="2400" smtClean="0">
              <a:ea typeface="Times New Roman" pitchFamily="18" charset="0"/>
              <a:cs typeface="Courier New" pitchFamily="49" charset="0"/>
            </a:endParaRPr>
          </a:p>
        </p:txBody>
      </p:sp>
      <p:pic>
        <p:nvPicPr>
          <p:cNvPr id="14340" name="Picture 2" descr="C:\Users\Ира\Desktop\красная книга кр Красная книга края\Pastuh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1524000"/>
            <a:ext cx="3602038" cy="420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2">
                    <a:satMod val="200000"/>
                  </a:schemeClr>
                </a:solidFill>
              </a:rPr>
              <a:t>КАВКАЗСКАЯ ГАДЮКА</a:t>
            </a:r>
            <a:endParaRPr lang="ru-RU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5" name="Содержимое 3"/>
          <p:cNvSpPr>
            <a:spLocks noGrp="1"/>
          </p:cNvSpPr>
          <p:nvPr>
            <p:ph idx="1"/>
          </p:nvPr>
        </p:nvSpPr>
        <p:spPr>
          <a:xfrm>
            <a:off x="533400" y="4419600"/>
            <a:ext cx="8458200" cy="2209800"/>
          </a:xfrm>
        </p:spPr>
        <p:txBody>
          <a:bodyPr>
            <a:noAutofit/>
          </a:bodyPr>
          <a:lstStyle/>
          <a:p>
            <a:pPr marL="0" indent="0" algn="just" eaLnBrk="1" fontAlgn="auto" hangingPunct="1">
              <a:lnSpc>
                <a:spcPct val="12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tabLst>
                <a:tab pos="0" algn="l"/>
              </a:tabLst>
              <a:defRPr/>
            </a:pPr>
            <a:r>
              <a:rPr lang="ru-RU" sz="2000" b="1" dirty="0" smtClean="0"/>
              <a:t>Телосложение плотное, размер до 60 см. В</a:t>
            </a:r>
            <a:r>
              <a:rPr lang="ru-RU" sz="2000" dirty="0" smtClean="0"/>
              <a:t> </a:t>
            </a:r>
            <a:r>
              <a:rPr lang="ru-RU" sz="2000" b="1" dirty="0" smtClean="0"/>
              <a:t>окраске туловища преобладают красные и желтые тона Часты особи черного цвета,</a:t>
            </a:r>
            <a:r>
              <a:rPr lang="ru-RU" sz="2000" dirty="0" smtClean="0"/>
              <a:t> </a:t>
            </a:r>
            <a:r>
              <a:rPr lang="ru-RU" sz="2000" b="1" dirty="0" smtClean="0"/>
              <a:t>всегда сохраняющие желтый или красный цвет на </a:t>
            </a:r>
            <a:r>
              <a:rPr lang="ru-RU" sz="2000" b="1" dirty="0" err="1" smtClean="0"/>
              <a:t>верхне</a:t>
            </a:r>
            <a:r>
              <a:rPr lang="ru-RU" sz="2000" b="1" dirty="0" smtClean="0"/>
              <a:t>- или </a:t>
            </a:r>
            <a:r>
              <a:rPr lang="ru-RU" sz="2000" b="1" dirty="0" err="1" smtClean="0"/>
              <a:t>нижнегубных</a:t>
            </a:r>
            <a:r>
              <a:rPr lang="ru-RU" sz="2000" b="1" dirty="0" smtClean="0"/>
              <a:t> щитках.</a:t>
            </a:r>
            <a:r>
              <a:rPr lang="ru-RU" sz="2000" dirty="0" smtClean="0"/>
              <a:t> </a:t>
            </a:r>
            <a:r>
              <a:rPr lang="ru-RU" sz="2000" b="1" dirty="0" smtClean="0"/>
              <a:t>Брюхо чёрное.</a:t>
            </a:r>
            <a:r>
              <a:rPr lang="ru-RU" sz="2000" dirty="0" smtClean="0"/>
              <a:t> </a:t>
            </a:r>
            <a:r>
              <a:rPr lang="ru-RU" sz="2000" b="1" dirty="0" smtClean="0"/>
              <a:t>Голова очень широкая, сверху вдавленная. Кончик морды вздернут .       Ядовитая</a:t>
            </a:r>
            <a:r>
              <a:rPr lang="en-US" sz="2000" b="1" dirty="0" smtClean="0"/>
              <a:t>.</a:t>
            </a:r>
            <a:endParaRPr lang="ru-RU" sz="2000" b="1" dirty="0" smtClean="0"/>
          </a:p>
          <a:p>
            <a:pPr marL="0" indent="-41148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sz="2000" b="1" dirty="0" smtClean="0"/>
              <a:t> </a:t>
            </a:r>
            <a:endParaRPr lang="ru-RU" sz="2000" dirty="0"/>
          </a:p>
        </p:txBody>
      </p:sp>
      <p:pic>
        <p:nvPicPr>
          <p:cNvPr id="15364" name="Picture 2" descr="C:\Users\Ира\Desktop\красная книга кр Красная книга края\h_falnByxRdE4Qr0CpHVUKmTi8cL29ZeuM_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1143000"/>
            <a:ext cx="4210050" cy="323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5" name="Прямоугольник 5"/>
          <p:cNvSpPr>
            <a:spLocks noChangeArrowheads="1"/>
          </p:cNvSpPr>
          <p:nvPr/>
        </p:nvSpPr>
        <p:spPr bwMode="auto">
          <a:xfrm>
            <a:off x="5257800" y="1752600"/>
            <a:ext cx="38862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/>
              <a:t>Категория II – вид находится на грани исчезновения</a:t>
            </a:r>
            <a:endParaRPr lang="ru-RU" sz="200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2">
                    <a:satMod val="200000"/>
                  </a:schemeClr>
                </a:solidFill>
              </a:rPr>
              <a:t>КАВКАЗСКАЯ ГАДЮКА</a:t>
            </a:r>
            <a:endParaRPr lang="ru-RU" dirty="0">
              <a:solidFill>
                <a:schemeClr val="tx2">
                  <a:satMod val="200000"/>
                </a:schemeClr>
              </a:solidFill>
            </a:endParaRPr>
          </a:p>
        </p:txBody>
      </p:sp>
      <p:pic>
        <p:nvPicPr>
          <p:cNvPr id="16387" name="Picture 3" descr="C:\Users\Ира\Desktop\красная книга кр Красная книга края\kavkazskaya-gaduka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77523" y="3267273"/>
            <a:ext cx="1846154" cy="1606154"/>
          </a:xfrm>
          <a:effectLst>
            <a:softEdge rad="112500"/>
          </a:effectLst>
        </p:spPr>
      </p:pic>
      <p:sp>
        <p:nvSpPr>
          <p:cNvPr id="16388" name="Прямоугольник 4"/>
          <p:cNvSpPr>
            <a:spLocks noChangeArrowheads="1"/>
          </p:cNvSpPr>
          <p:nvPr/>
        </p:nvSpPr>
        <p:spPr bwMode="auto">
          <a:xfrm>
            <a:off x="533400" y="1600200"/>
            <a:ext cx="5257800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sz="2400" b="1"/>
              <a:t>В</a:t>
            </a:r>
            <a:r>
              <a:rPr lang="ru-RU" sz="2400"/>
              <a:t> </a:t>
            </a:r>
            <a:r>
              <a:rPr lang="ru-RU" sz="2400" b="1"/>
              <a:t>Краснодарском крае – встречается в горных районах.</a:t>
            </a:r>
          </a:p>
          <a:p>
            <a:pPr eaLnBrk="0" hangingPunct="0"/>
            <a:r>
              <a:rPr lang="ru-RU" sz="2400" b="1"/>
              <a:t>Населяет</a:t>
            </a:r>
            <a:r>
              <a:rPr lang="ru-RU" sz="2400"/>
              <a:t> </a:t>
            </a:r>
            <a:r>
              <a:rPr lang="ru-RU" sz="2400" b="1"/>
              <a:t>широколиственные</a:t>
            </a:r>
          </a:p>
          <a:p>
            <a:pPr eaLnBrk="0" hangingPunct="0"/>
            <a:r>
              <a:rPr lang="ru-RU" sz="2400" b="1"/>
              <a:t> и хвойные леса</a:t>
            </a:r>
          </a:p>
          <a:p>
            <a:pPr eaLnBrk="0" hangingPunct="0"/>
            <a:r>
              <a:rPr lang="ru-RU" sz="2400" b="1"/>
              <a:t> днища влажных ущелий</a:t>
            </a:r>
            <a:r>
              <a:rPr lang="ru-RU" b="1"/>
              <a:t>. </a:t>
            </a:r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етро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11</TotalTime>
  <Words>699</Words>
  <PresentationFormat>Экран (4:3)</PresentationFormat>
  <Paragraphs>42</Paragraphs>
  <Slides>12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Метро</vt:lpstr>
      <vt:lpstr>Выполнил: Мендус   Роман. МОУ СОШ  № 2. г. Геленджик. Учитель:  Сбитнева    Е.В.                                               </vt:lpstr>
      <vt:lpstr>Развитие промышленности и сельского хозяйства во многом изменило облик природы края. Необдуманное воздействие человека на природу привело на Кубани к тому, что список редких и исчезающих видов на территории Краснодарского края по животным составляет более  100 видов.</vt:lpstr>
      <vt:lpstr>Слайд 3</vt:lpstr>
      <vt:lpstr>БЕРКУТ</vt:lpstr>
      <vt:lpstr>МАЛОАЗИАТСКИЙ ТРИТОН</vt:lpstr>
      <vt:lpstr>БРАЖНИК "МЕРТВАЯ ГОЛОВА"</vt:lpstr>
      <vt:lpstr>БРАЖНИК "МЕРТВАЯ ГОЛОВА"</vt:lpstr>
      <vt:lpstr>КАВКАЗСКАЯ ГАДЮКА</vt:lpstr>
      <vt:lpstr>КАВКАЗСКАЯ ГАДЮКА</vt:lpstr>
      <vt:lpstr>  ЧЕРНОМОРСКАЯ  АФАЛИНА</vt:lpstr>
      <vt:lpstr>ЧЕРНОМОРСКАЯ  АФАЛИНА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Выполнил: Мендус   Роман. МОУ СОШ  № 2. г. Геленджик. Учитель:  Сбитнева    Е.В.                                               </dc:title>
  <dc:creator>Ира</dc:creator>
  <cp:lastModifiedBy>admin</cp:lastModifiedBy>
  <cp:revision>3</cp:revision>
  <dcterms:created xsi:type="dcterms:W3CDTF">2011-04-20T15:34:47Z</dcterms:created>
  <dcterms:modified xsi:type="dcterms:W3CDTF">2011-05-05T08:22:49Z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395003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D5.0.3</vt:lpwstr>
  </property>
</Properties>
</file>