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25"/>
  </p:notesMasterIdLst>
  <p:sldIdLst>
    <p:sldId id="304" r:id="rId2"/>
    <p:sldId id="257" r:id="rId3"/>
    <p:sldId id="292" r:id="rId4"/>
    <p:sldId id="294" r:id="rId5"/>
    <p:sldId id="293" r:id="rId6"/>
    <p:sldId id="260" r:id="rId7"/>
    <p:sldId id="307" r:id="rId8"/>
    <p:sldId id="261" r:id="rId9"/>
    <p:sldId id="305" r:id="rId10"/>
    <p:sldId id="306" r:id="rId11"/>
    <p:sldId id="263" r:id="rId12"/>
    <p:sldId id="295" r:id="rId13"/>
    <p:sldId id="296" r:id="rId14"/>
    <p:sldId id="297" r:id="rId15"/>
    <p:sldId id="298" r:id="rId16"/>
    <p:sldId id="299" r:id="rId17"/>
    <p:sldId id="300" r:id="rId18"/>
    <p:sldId id="281" r:id="rId19"/>
    <p:sldId id="272" r:id="rId20"/>
    <p:sldId id="301" r:id="rId21"/>
    <p:sldId id="277" r:id="rId22"/>
    <p:sldId id="280" r:id="rId23"/>
    <p:sldId id="290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omp" initials="c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59" autoAdjust="0"/>
    <p:restoredTop sz="89947" autoAdjust="0"/>
  </p:normalViewPr>
  <p:slideViewPr>
    <p:cSldViewPr>
      <p:cViewPr>
        <p:scale>
          <a:sx n="50" d="100"/>
          <a:sy n="50" d="100"/>
        </p:scale>
        <p:origin x="-1818" y="-4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8469CF-E786-4687-8E03-D5BBBEE15960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8BD4E7-D7E7-467E-84A0-815333559D1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8BD4E7-D7E7-467E-84A0-815333559D1D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8BD4E7-D7E7-467E-84A0-815333559D1D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8BD4E7-D7E7-467E-84A0-815333559D1D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3328C-30C9-4F20-A9E2-E0D81D562ED5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E0F37-314B-4A30-BCA1-8C48D054FA1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>
    <p:pull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3328C-30C9-4F20-A9E2-E0D81D562ED5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E0F37-314B-4A30-BCA1-8C48D054FA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3328C-30C9-4F20-A9E2-E0D81D562ED5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E0F37-314B-4A30-BCA1-8C48D054FA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3328C-30C9-4F20-A9E2-E0D81D562ED5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E0F37-314B-4A30-BCA1-8C48D054FA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3328C-30C9-4F20-A9E2-E0D81D562ED5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D8E0F37-314B-4A30-BCA1-8C48D054FA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3328C-30C9-4F20-A9E2-E0D81D562ED5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E0F37-314B-4A30-BCA1-8C48D054FA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3328C-30C9-4F20-A9E2-E0D81D562ED5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E0F37-314B-4A30-BCA1-8C48D054FA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3328C-30C9-4F20-A9E2-E0D81D562ED5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E0F37-314B-4A30-BCA1-8C48D054FA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3328C-30C9-4F20-A9E2-E0D81D562ED5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E0F37-314B-4A30-BCA1-8C48D054FA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3328C-30C9-4F20-A9E2-E0D81D562ED5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E0F37-314B-4A30-BCA1-8C48D054FA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A3328C-30C9-4F20-A9E2-E0D81D562ED5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E0F37-314B-4A30-BCA1-8C48D054FA1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0A3328C-30C9-4F20-A9E2-E0D81D562ED5}" type="datetimeFigureOut">
              <a:rPr lang="ru-RU" smtClean="0"/>
              <a:pPr/>
              <a:t>08.02.2013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D8E0F37-314B-4A30-BCA1-8C48D054FA1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>
    <p:pull dir="ld"/>
  </p:transition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://www.tozak.org.ua/Muzeum/Big-kugel.jp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hyperlink" Target="http://oml.ru/d/22894/d/1154320617.jpg" TargetMode="External"/><Relationship Id="rId4" Type="http://schemas.openxmlformats.org/officeDocument/2006/relationships/image" Target="../media/image3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blog.textiletorg.ru/wp-content/uploads/2012/06/&#1073;&#1072;&#1088;&#1093;&#1072;&#1090;.jpg" TargetMode="External"/><Relationship Id="rId13" Type="http://schemas.openxmlformats.org/officeDocument/2006/relationships/hyperlink" Target="http://images.yandex.ru/yandsearch?text=%D0%BB%D0%B5%D0%BD&amp;pos=25&amp;rpt=simage&amp;img_url=http://www.vitbichi.by/wp-content/uploads/2010/08/w690-300x225.jpg" TargetMode="External"/><Relationship Id="rId3" Type="http://schemas.openxmlformats.org/officeDocument/2006/relationships/hyperlink" Target="http://www.valleyflora.ru/hlopok.html" TargetMode="External"/><Relationship Id="rId7" Type="http://schemas.openxmlformats.org/officeDocument/2006/relationships/hyperlink" Target="http://world.fedpress.ru/sites/fedpress/files/vladimir_vladimirovich/news/hlopok.jpeg" TargetMode="External"/><Relationship Id="rId12" Type="http://schemas.openxmlformats.org/officeDocument/2006/relationships/hyperlink" Target="http://images.yandex.ru/yandsearch?p=1&amp;text=%D0%BB%D0%B5%D0%BD&amp;pos=45&amp;rpt=simage&amp;img_url=http://slavlen.com/d/45545/d/003..jpeg" TargetMode="External"/><Relationship Id="rId2" Type="http://schemas.openxmlformats.org/officeDocument/2006/relationships/hyperlink" Target="http://dic.academic.ru/dic.nsf/enc_colier/6915/&#1061;&#1051;&#1054;&#1055;&#1063;&#1040;&#1058;&#1053;&#1048;&#1050;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onceptiobiznes.ru/wp-content/uploads/2011/12/hlopok.jpg" TargetMode="External"/><Relationship Id="rId11" Type="http://schemas.openxmlformats.org/officeDocument/2006/relationships/hyperlink" Target="http://cdn.gollos.com/files/6785/&#1041;&#1077;&#1079;&#1099;&#1084;&#1103;&#1085;&#1085;&#1099;&#1081;.jpg" TargetMode="External"/><Relationship Id="rId5" Type="http://schemas.openxmlformats.org/officeDocument/2006/relationships/hyperlink" Target="http://www.valleyflora.ru/len.html" TargetMode="External"/><Relationship Id="rId10" Type="http://schemas.openxmlformats.org/officeDocument/2006/relationships/hyperlink" Target="http://images.yandex.ru/yandsearch?p=1&amp;text=%D1%82%D0%BA%D0%B0%D0%BD%D1%8C%20%D1%85%D0%BB%D0%BE%D0%BF%D0%BE%D0%BA%20%D1%84%D0%BE%D1%82%D0%BE&amp;pos=37&amp;rpt=simage&amp;img_url=http://www.timira.ru/gallery/tkani.jpg" TargetMode="External"/><Relationship Id="rId4" Type="http://schemas.openxmlformats.org/officeDocument/2006/relationships/hyperlink" Target="http://dic.academic.ru/dic.nsf/brokgauz_efron/60538/&#1051;&#1077;&#1085;" TargetMode="External"/><Relationship Id="rId9" Type="http://schemas.openxmlformats.org/officeDocument/2006/relationships/hyperlink" Target="http://www.conkorde.ru/wp-content/uploads/2012/11/hlopok.jp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+mn-lt"/>
              </a:rPr>
              <a:t>НАТУРАЛЬНЫЕ</a:t>
            </a:r>
            <a:r>
              <a:rPr lang="ru-RU" sz="4000" dirty="0" smtClean="0"/>
              <a:t> ВОЛОКНА</a:t>
            </a: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sz="4000" dirty="0" smtClean="0">
                <a:solidFill>
                  <a:schemeClr val="tx1">
                    <a:lumMod val="95000"/>
                  </a:schemeClr>
                </a:solidFill>
              </a:rPr>
              <a:t>            </a:t>
            </a:r>
          </a:p>
          <a:p>
            <a:pPr algn="r">
              <a:buNone/>
            </a:pPr>
            <a:endParaRPr lang="ru-RU" sz="2000" dirty="0" smtClean="0"/>
          </a:p>
          <a:p>
            <a:pPr>
              <a:buNone/>
            </a:pPr>
            <a:r>
              <a:rPr lang="ru-RU" sz="2000" dirty="0" smtClean="0"/>
              <a:t>                                                                         </a:t>
            </a:r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endParaRPr lang="ru-RU" sz="2000" dirty="0" smtClean="0"/>
          </a:p>
          <a:p>
            <a:pPr>
              <a:buNone/>
            </a:pPr>
            <a:r>
              <a:rPr lang="ru-RU" sz="3400" dirty="0" smtClean="0"/>
              <a:t>                                         </a:t>
            </a:r>
            <a:r>
              <a:rPr lang="ru-RU" sz="2600" dirty="0" smtClean="0"/>
              <a:t>Учитель технологии</a:t>
            </a:r>
          </a:p>
          <a:p>
            <a:pPr>
              <a:buNone/>
            </a:pPr>
            <a:r>
              <a:rPr lang="ru-RU" sz="2600" dirty="0" smtClean="0"/>
              <a:t>                                                     МБОУ СОШ №3</a:t>
            </a:r>
          </a:p>
          <a:p>
            <a:pPr>
              <a:buNone/>
            </a:pPr>
            <a:r>
              <a:rPr lang="ru-RU" sz="2600" dirty="0" smtClean="0"/>
              <a:t>                                                     с углубленным изучением </a:t>
            </a:r>
          </a:p>
          <a:p>
            <a:pPr>
              <a:buNone/>
            </a:pPr>
            <a:r>
              <a:rPr lang="ru-RU" sz="2600" dirty="0" smtClean="0"/>
              <a:t>                                                     отдельных предметов</a:t>
            </a:r>
          </a:p>
          <a:p>
            <a:pPr>
              <a:buNone/>
            </a:pPr>
            <a:r>
              <a:rPr lang="ru-RU" sz="2600" dirty="0" smtClean="0"/>
              <a:t>                                                     г.Кстово, Нижегородская обл.</a:t>
            </a:r>
          </a:p>
          <a:p>
            <a:pPr>
              <a:buNone/>
            </a:pPr>
            <a:r>
              <a:rPr lang="ru-RU" sz="2600" dirty="0" smtClean="0"/>
              <a:t>                                                     Громова Л.А.</a:t>
            </a:r>
          </a:p>
          <a:p>
            <a:pPr>
              <a:buNone/>
            </a:pPr>
            <a:endParaRPr lang="ru-RU" sz="3400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sz="3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285728"/>
            <a:ext cx="4429156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714876" y="214290"/>
            <a:ext cx="442912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u="sng" dirty="0" smtClean="0">
                <a:solidFill>
                  <a:srgbClr val="FFFF00"/>
                </a:solidFill>
              </a:rPr>
              <a:t>Вельвет</a:t>
            </a:r>
            <a:r>
              <a:rPr lang="ru-RU" sz="2400" dirty="0" smtClean="0"/>
              <a:t> – достаточно плотная ткань. На лицевой поверхности имеет рубчики продольной формы из в пошиве легких пальто, костюмов, юбок, брюк и мужских сорочек. Вельвет с рубчиком более 5 мм называется вельвет-корд, а с узким – вельвет-рубчик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3811012"/>
            <a:ext cx="442912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u="sng" dirty="0" smtClean="0">
                <a:solidFill>
                  <a:srgbClr val="FFFF00"/>
                </a:solidFill>
              </a:rPr>
              <a:t>Бархат</a:t>
            </a:r>
            <a:r>
              <a:rPr lang="ru-RU" sz="2400" u="sng" dirty="0" smtClean="0"/>
              <a:t> </a:t>
            </a:r>
            <a:r>
              <a:rPr lang="ru-RU" sz="2400" dirty="0" smtClean="0"/>
              <a:t>– мягкая ткань. С лицевой стороны имеется густой ворс. Используется в пошиве пиджаков, брюк, женских платьев, а также применяется в отделке интерьеров и производстве портьер.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4214818"/>
            <a:ext cx="4429156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286116" y="2285991"/>
            <a:ext cx="4929222" cy="2214579"/>
          </a:xfrm>
        </p:spPr>
        <p:txBody>
          <a:bodyPr>
            <a:noAutofit/>
          </a:bodyPr>
          <a:lstStyle/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5400000">
            <a:off x="-107189" y="3536157"/>
            <a:ext cx="3571900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000364" y="4357694"/>
            <a:ext cx="61436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u="sng" dirty="0" smtClean="0">
                <a:solidFill>
                  <a:srgbClr val="FFFF00"/>
                </a:solidFill>
              </a:rPr>
              <a:t>Вафельная ткань </a:t>
            </a:r>
            <a:r>
              <a:rPr lang="ru-RU" sz="2400" dirty="0" smtClean="0"/>
              <a:t>– </a:t>
            </a:r>
            <a:r>
              <a:rPr lang="ru-RU" sz="2400" dirty="0" err="1" smtClean="0"/>
              <a:t>ткань</a:t>
            </a:r>
            <a:r>
              <a:rPr lang="ru-RU" sz="2400" dirty="0" smtClean="0"/>
              <a:t>, отличающаяся оригинальностью переплетения, визуально напоминающую вафли. Обладает хорошими впитывающими свойствами. Поэтому получила свое применение в изготовлении полотенец.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071802" y="2928934"/>
            <a:ext cx="607219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u="sng" dirty="0" smtClean="0">
                <a:solidFill>
                  <a:srgbClr val="FFFF00"/>
                </a:solidFill>
              </a:rPr>
              <a:t>Бязь</a:t>
            </a:r>
            <a:r>
              <a:rPr lang="ru-RU" sz="2400" dirty="0" smtClean="0"/>
              <a:t> – плотная необычная ткань. Нити ее основы значительно тоньше нитей утка. Шьют из бязи спецодежду, мужское и постельное белье.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000364" y="0"/>
            <a:ext cx="564360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u="sng" dirty="0" smtClean="0">
                <a:solidFill>
                  <a:srgbClr val="FFFF00"/>
                </a:solidFill>
              </a:rPr>
              <a:t>Сатин</a:t>
            </a:r>
            <a:r>
              <a:rPr lang="ru-RU" sz="2400" dirty="0" smtClean="0">
                <a:solidFill>
                  <a:srgbClr val="FFFF00"/>
                </a:solidFill>
              </a:rPr>
              <a:t> </a:t>
            </a:r>
            <a:r>
              <a:rPr lang="ru-RU" sz="2400" dirty="0" smtClean="0"/>
              <a:t>обладает блестящей и гладкой лицевой стороной. Идет в пошив мужского белья, сорочек, женских и детских платьев.</a:t>
            </a:r>
            <a:endParaRPr lang="ru-RU" sz="2200" dirty="0" smtClean="0"/>
          </a:p>
          <a:p>
            <a:r>
              <a:rPr lang="ru-RU" sz="2400" u="sng" dirty="0" smtClean="0">
                <a:solidFill>
                  <a:srgbClr val="FFFF00"/>
                </a:solidFill>
              </a:rPr>
              <a:t>Ситец, жатый ситец </a:t>
            </a:r>
            <a:r>
              <a:rPr lang="ru-RU" sz="2400" dirty="0" smtClean="0"/>
              <a:t>– ткань с набивным пестрым рисунком полотняного переплетения. Идет в пошив сорочек, легких детских и женских платьев. </a:t>
            </a:r>
            <a:endParaRPr lang="ru-RU" sz="2400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357166"/>
            <a:ext cx="2714644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+mn-lt"/>
              </a:rPr>
              <a:t>Л  Ё  Н</a:t>
            </a:r>
            <a:endParaRPr lang="ru-RU" sz="4000" dirty="0">
              <a:latin typeface="+mn-lt"/>
            </a:endParaRPr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2786050" y="1285860"/>
            <a:ext cx="3980275" cy="53070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sz="half" idx="4294967295"/>
          </p:nvPr>
        </p:nvSpPr>
        <p:spPr>
          <a:xfrm>
            <a:off x="4143372" y="357166"/>
            <a:ext cx="5000628" cy="5857916"/>
          </a:xfrm>
        </p:spPr>
        <p:txBody>
          <a:bodyPr>
            <a:noAutofit/>
          </a:bodyPr>
          <a:lstStyle/>
          <a:p>
            <a:r>
              <a:rPr lang="ru-RU" sz="2400" dirty="0" smtClean="0"/>
              <a:t>Лен — травянистое однолетнее растение из семейства льновых. Это одна из важнейших технических культур. В нашей стране выращивают две формы льна: лен-долгунец, содержащий в стеблях льняное волокно, и лен масличный, в семенах которого много жирного масла. Льноводство — это отрасль растениеводства, занимающаяся выращиванием льна.</a:t>
            </a:r>
          </a:p>
          <a:p>
            <a:r>
              <a:rPr lang="ru-RU" sz="2400" dirty="0" smtClean="0"/>
              <a:t>Лен-долгунец образует прямой, тонкий, ветвящийся на верхушке стебель высотой 60— 160 см.</a:t>
            </a:r>
            <a:endParaRPr lang="ru-RU" sz="24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285728"/>
            <a:ext cx="4143424" cy="5524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86380" y="5072074"/>
            <a:ext cx="3008313" cy="1162050"/>
          </a:xfrm>
        </p:spPr>
        <p:txBody>
          <a:bodyPr>
            <a:noAutofit/>
          </a:bodyPr>
          <a:lstStyle/>
          <a:p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5" name="Содержимое 4"/>
          <p:cNvSpPr>
            <a:spLocks noGrp="1"/>
          </p:cNvSpPr>
          <p:nvPr>
            <p:ph type="body" idx="2"/>
          </p:nvPr>
        </p:nvSpPr>
        <p:spPr>
          <a:xfrm>
            <a:off x="142844" y="285728"/>
            <a:ext cx="3929090" cy="4602163"/>
          </a:xfrm>
        </p:spPr>
        <p:txBody>
          <a:bodyPr>
            <a:noAutofit/>
          </a:bodyPr>
          <a:lstStyle/>
          <a:p>
            <a:r>
              <a:rPr lang="ru-RU" sz="2400" dirty="0" smtClean="0"/>
              <a:t>Лен-долгунец — очень древняя культура.. В X— XIII вв. лен-долгунец стал на Руси основным прядильным растением. Развивалась торговля льняным волокном и льняными тканями, центрами ее в XIII—XVI вв. стали Псков и Новгород. Позднее лен-долгунец стали выращивать почти на всей территории Нечерноземной зоны России.</a:t>
            </a:r>
          </a:p>
          <a:p>
            <a:pPr algn="ctr"/>
            <a:endParaRPr lang="ru-RU" sz="2000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4357686" y="285728"/>
            <a:ext cx="4538659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4357686" y="5572140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/>
              <a:t>Лён – наиболее древнее после пшеницы культурное растение.</a:t>
            </a:r>
            <a:endParaRPr lang="ru-RU" sz="2400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-214338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+mn-lt"/>
              </a:rPr>
              <a:t>Уборка льна</a:t>
            </a:r>
            <a:endParaRPr lang="ru-RU" sz="4000" dirty="0">
              <a:latin typeface="+mn-lt"/>
            </a:endParaRPr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1000100" y="714357"/>
            <a:ext cx="6911596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42844" y="5214950"/>
            <a:ext cx="900115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Центром льняного производства с незапамятных времен были окрестности города Ярославля, особенно села Великого, а также Псковская и Владимирская губернии, где в большом количестве сеяли и обрабатывали лён</a:t>
            </a:r>
            <a:endParaRPr lang="ru-RU" sz="2400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500166" y="500042"/>
            <a:ext cx="6357936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714316" y="5572140"/>
            <a:ext cx="84296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Лен снимали только в сухую погоду, вязали в снопы </a:t>
            </a:r>
            <a:endParaRPr lang="ru-RU" sz="2400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-214338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+mn-lt"/>
              </a:rPr>
              <a:t>Трепалка для льна</a:t>
            </a:r>
            <a:r>
              <a:rPr lang="ru-RU" sz="4000" dirty="0" smtClean="0"/>
              <a:t>.</a:t>
            </a:r>
            <a:endParaRPr lang="ru-RU" sz="4000" dirty="0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 bwMode="auto">
          <a:xfrm>
            <a:off x="1714480" y="857232"/>
            <a:ext cx="6320386" cy="47402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Прямоугольник 3"/>
          <p:cNvSpPr/>
          <p:nvPr/>
        </p:nvSpPr>
        <p:spPr>
          <a:xfrm>
            <a:off x="285720" y="5657671"/>
            <a:ext cx="864399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Для того чтобы отделить от волокна остатки </a:t>
            </a:r>
            <a:r>
              <a:rPr lang="ru-RU" sz="2400" dirty="0" err="1" smtClean="0"/>
              <a:t>костицы</a:t>
            </a:r>
            <a:r>
              <a:rPr lang="ru-RU" sz="2400" dirty="0" smtClean="0"/>
              <a:t> и добиться надлежащего разделения волокон, сразу же после мятья лен трепали. </a:t>
            </a:r>
            <a:endParaRPr lang="ru-RU" sz="2400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Лен чесанный</a:t>
            </a:r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285720" y="1214422"/>
            <a:ext cx="4071966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5000628" y="2643182"/>
            <a:ext cx="3923085" cy="3951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+mn-lt"/>
              </a:rPr>
              <a:t>Народное прядение</a:t>
            </a:r>
            <a:endParaRPr lang="ru-RU" sz="4000" dirty="0">
              <a:latin typeface="+mn-lt"/>
            </a:endParaRPr>
          </a:p>
        </p:txBody>
      </p:sp>
      <p:pic>
        <p:nvPicPr>
          <p:cNvPr id="4" name="Picture 7" descr="Картинка 13 из 225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tretch>
            <a:fillRect/>
          </a:stretch>
        </p:blipFill>
        <p:spPr bwMode="auto">
          <a:xfrm>
            <a:off x="5072066" y="1142984"/>
            <a:ext cx="3781040" cy="4067001"/>
          </a:xfrm>
          <a:prstGeom prst="rect">
            <a:avLst/>
          </a:prstGeom>
          <a:noFill/>
        </p:spPr>
      </p:pic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4282" y="1214422"/>
            <a:ext cx="3805474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142844" y="5657671"/>
            <a:ext cx="87154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smtClean="0">
                <a:latin typeface="+mn-lt"/>
              </a:rPr>
              <a:t>ХЛОПОК</a:t>
            </a:r>
            <a:endParaRPr lang="ru-RU" sz="4000" dirty="0">
              <a:latin typeface="+mn-lt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1018396" y="1600200"/>
            <a:ext cx="7107208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28596" y="0"/>
            <a:ext cx="8385175" cy="1096963"/>
          </a:xfrm>
        </p:spPr>
        <p:txBody>
          <a:bodyPr>
            <a:normAutofit/>
          </a:bodyPr>
          <a:lstStyle/>
          <a:p>
            <a:pPr algn="ctr"/>
            <a:r>
              <a:rPr lang="ru-RU" sz="4000" dirty="0">
                <a:latin typeface="+mn-lt"/>
              </a:rPr>
              <a:t>Народное ткачество</a:t>
            </a:r>
          </a:p>
        </p:txBody>
      </p:sp>
      <p:pic>
        <p:nvPicPr>
          <p:cNvPr id="16389" name="Picture 5" descr=" 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08625" y="1268413"/>
            <a:ext cx="3384550" cy="2532062"/>
          </a:xfrm>
          <a:prstGeom prst="rect">
            <a:avLst/>
          </a:prstGeom>
          <a:noFill/>
        </p:spPr>
      </p:pic>
      <p:pic>
        <p:nvPicPr>
          <p:cNvPr id="16391" name="Picture 7" descr=" 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42910" y="4000504"/>
            <a:ext cx="3529013" cy="2652712"/>
          </a:xfrm>
          <a:prstGeom prst="rect">
            <a:avLst/>
          </a:prstGeom>
          <a:noFill/>
        </p:spPr>
      </p:pic>
      <p:pic>
        <p:nvPicPr>
          <p:cNvPr id="16393" name="Picture 9" descr=" 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0825" y="1196975"/>
            <a:ext cx="1936750" cy="2592388"/>
          </a:xfrm>
          <a:prstGeom prst="rect">
            <a:avLst/>
          </a:prstGeom>
          <a:noFill/>
        </p:spPr>
      </p:pic>
      <p:pic>
        <p:nvPicPr>
          <p:cNvPr id="16395" name="Picture 11" descr=" 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484438" y="1412875"/>
            <a:ext cx="2663825" cy="2106613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572000" y="4500570"/>
            <a:ext cx="407196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Русским шелком в старину называли тонкие льняные полотна, которые умели ткать только в России. </a:t>
            </a:r>
            <a:endParaRPr lang="ru-RU" sz="2400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>
                <a:latin typeface="+mn-lt"/>
              </a:rPr>
              <a:t>Современное ткачество</a:t>
            </a:r>
          </a:p>
        </p:txBody>
      </p:sp>
      <p:pic>
        <p:nvPicPr>
          <p:cNvPr id="17413" name="Picture 5" descr=" "/>
          <p:cNvPicPr>
            <a:picLocks noChangeAspect="1" noChangeArrowheads="1"/>
          </p:cNvPicPr>
          <p:nvPr/>
        </p:nvPicPr>
        <p:blipFill>
          <a:blip r:embed="rId2" cstate="email">
            <a:lum contrast="48000"/>
          </a:blip>
          <a:srcRect/>
          <a:stretch>
            <a:fillRect/>
          </a:stretch>
        </p:blipFill>
        <p:spPr bwMode="auto">
          <a:xfrm>
            <a:off x="684213" y="1412875"/>
            <a:ext cx="3527425" cy="2459038"/>
          </a:xfrm>
          <a:prstGeom prst="rect">
            <a:avLst/>
          </a:prstGeom>
          <a:noFill/>
        </p:spPr>
      </p:pic>
      <p:pic>
        <p:nvPicPr>
          <p:cNvPr id="17415" name="Picture 7" descr=" 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003800" y="1412875"/>
            <a:ext cx="3527425" cy="2447925"/>
          </a:xfrm>
          <a:prstGeom prst="rect">
            <a:avLst/>
          </a:prstGeom>
          <a:noFill/>
        </p:spPr>
      </p:pic>
      <p:pic>
        <p:nvPicPr>
          <p:cNvPr id="17417" name="Picture 9" descr=" "/>
          <p:cNvPicPr>
            <a:picLocks noChangeAspect="1" noChangeArrowheads="1"/>
          </p:cNvPicPr>
          <p:nvPr/>
        </p:nvPicPr>
        <p:blipFill>
          <a:blip r:embed="rId4" cstate="email">
            <a:lum contrast="30000"/>
          </a:blip>
          <a:srcRect/>
          <a:stretch>
            <a:fillRect/>
          </a:stretch>
        </p:blipFill>
        <p:spPr bwMode="auto">
          <a:xfrm>
            <a:off x="4929190" y="4143380"/>
            <a:ext cx="3598863" cy="2390775"/>
          </a:xfrm>
          <a:prstGeom prst="rect">
            <a:avLst/>
          </a:prstGeom>
          <a:noFill/>
        </p:spPr>
      </p:pic>
      <p:pic>
        <p:nvPicPr>
          <p:cNvPr id="6" name="Picture 5" descr="Картинка 24 из 225">
            <a:hlinkClick r:id="rId5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6" cstate="email"/>
          <a:stretch>
            <a:fillRect/>
          </a:stretch>
        </p:blipFill>
        <p:spPr bwMode="auto">
          <a:xfrm>
            <a:off x="928662" y="4286256"/>
            <a:ext cx="2915966" cy="1947865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+mn-lt"/>
              </a:rPr>
              <a:t>Применение льняного волокна</a:t>
            </a:r>
            <a:endParaRPr lang="ru-RU" sz="4000" dirty="0">
              <a:latin typeface="+mn-lt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4282" y="1214422"/>
            <a:ext cx="3429024" cy="38528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214810" y="1428736"/>
            <a:ext cx="22764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000892" y="1428736"/>
            <a:ext cx="185738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285852" y="5214950"/>
            <a:ext cx="2190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6" cstate="email"/>
          <a:stretch>
            <a:fillRect/>
          </a:stretch>
        </p:blipFill>
        <p:spPr bwMode="auto">
          <a:xfrm>
            <a:off x="4786314" y="3357562"/>
            <a:ext cx="3319470" cy="3319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>
                <a:latin typeface="+mn-lt"/>
              </a:rPr>
              <a:t>Интернет ресурсы</a:t>
            </a:r>
            <a:endParaRPr lang="ru-RU" sz="40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4786346"/>
          </a:xfrm>
        </p:spPr>
        <p:txBody>
          <a:bodyPr>
            <a:normAutofit fontScale="47500" lnSpcReduction="20000"/>
          </a:bodyPr>
          <a:lstStyle/>
          <a:p>
            <a:endParaRPr lang="ru-RU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  <a:hlinkClick r:id="rId2"/>
              </a:rPr>
              <a:t>http://dic.academic.ru/dic.nsf/enc_colier/6915/</a:t>
            </a:r>
            <a:r>
              <a:rPr lang="ru-RU" dirty="0" smtClean="0">
                <a:solidFill>
                  <a:schemeClr val="bg1"/>
                </a:solidFill>
                <a:hlinkClick r:id="rId2"/>
              </a:rPr>
              <a:t>ХЛОПЧАТНИК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bg1"/>
                </a:solidFill>
                <a:hlinkClick r:id="rId3"/>
              </a:rPr>
              <a:t>http://www.valleyflora.ru/hlopok.html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hlinkClick r:id="rId4"/>
              </a:rPr>
              <a:t>http://dic.academic.ru/dic.nsf/brokgauz_efron/60538/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  <a:hlinkClick r:id="rId4"/>
              </a:rPr>
              <a:t>Лен</a:t>
            </a:r>
            <a:endParaRPr lang="ru-RU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US" dirty="0" smtClean="0">
                <a:solidFill>
                  <a:schemeClr val="accent5">
                    <a:lumMod val="50000"/>
                  </a:schemeClr>
                </a:solidFill>
                <a:hlinkClick r:id="rId5"/>
              </a:rPr>
              <a:t>http://www.valleyflora.ru/len.html</a:t>
            </a:r>
            <a:endParaRPr lang="ru-RU" dirty="0" smtClean="0">
              <a:solidFill>
                <a:schemeClr val="accent5">
                  <a:lumMod val="50000"/>
                </a:schemeClr>
              </a:solidFill>
            </a:endParaRPr>
          </a:p>
          <a:p>
            <a:endParaRPr lang="ru-RU" sz="4200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ru-RU" sz="4200" smtClean="0">
                <a:solidFill>
                  <a:srgbClr val="FF0000"/>
                </a:solidFill>
              </a:rPr>
              <a:t>картинки</a:t>
            </a:r>
            <a:endParaRPr lang="ru-RU" sz="4200" dirty="0" smtClean="0">
              <a:solidFill>
                <a:srgbClr val="FF000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  <a:hlinkClick r:id="rId6"/>
              </a:rPr>
              <a:t>http://conceptiobiznes.ru/wp-content/uploads/2011/12/hlopok.jpg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  <a:hlinkClick r:id="rId7"/>
              </a:rPr>
              <a:t>http://world.fedpress.ru/sites/fedpress/files/vladimir_vladimirovich/news/hlopok.jpeg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http://royalfabrics.ru/blog/wp-content/uploads/2011/12/</a:t>
            </a:r>
            <a:r>
              <a:rPr lang="ru-RU" dirty="0" smtClean="0">
                <a:solidFill>
                  <a:schemeClr val="accent5">
                    <a:lumMod val="50000"/>
                  </a:schemeClr>
                </a:solidFill>
              </a:rPr>
              <a:t>вельвет1.</a:t>
            </a:r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jpg</a:t>
            </a:r>
            <a:endParaRPr lang="ru-RU" dirty="0" smtClean="0">
              <a:solidFill>
                <a:schemeClr val="accent5">
                  <a:lumMod val="50000"/>
                </a:schemeClr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  <a:hlinkClick r:id="rId8"/>
              </a:rPr>
              <a:t>http://blog.textiletorg.ru/wp-content/uploads/2012/06/</a:t>
            </a:r>
            <a:r>
              <a:rPr lang="ru-RU" dirty="0" smtClean="0">
                <a:solidFill>
                  <a:srgbClr val="002060"/>
                </a:solidFill>
                <a:hlinkClick r:id="rId8"/>
              </a:rPr>
              <a:t>бархат.</a:t>
            </a:r>
            <a:r>
              <a:rPr lang="en-US" dirty="0" smtClean="0">
                <a:solidFill>
                  <a:srgbClr val="002060"/>
                </a:solidFill>
                <a:hlinkClick r:id="rId8"/>
              </a:rPr>
              <a:t>jpg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  <a:hlinkClick r:id="rId9"/>
              </a:rPr>
              <a:t>http://www.conkorde.ru/wp-content/uploads/2012/11/hlopok.jpg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  <a:hlinkClick r:id="rId10"/>
              </a:rPr>
              <a:t>http://images.yandex.ru/yandsearch?p=1&amp;text=%D1%82%D0%BA%D0%B0%D0%BD%D1%8C%20%D1%85%D0%BB%D0%BE%D0%BF%D0%BE%D0%BA%20%D1%84%D0%BE%D1%82%D0%BE&amp;pos=37&amp;rpt=simage&amp;img_url=http%3A%2F%2Fwww.timira.ru%2Fgallery%2Ftkani.jpg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  <a:hlinkClick r:id="rId11"/>
              </a:rPr>
              <a:t>http://cdn.gollos.com/files/6785/</a:t>
            </a:r>
            <a:r>
              <a:rPr lang="ru-RU" dirty="0" smtClean="0">
                <a:solidFill>
                  <a:srgbClr val="002060"/>
                </a:solidFill>
                <a:hlinkClick r:id="rId11"/>
              </a:rPr>
              <a:t>Безымянный.</a:t>
            </a:r>
            <a:r>
              <a:rPr lang="en-US" dirty="0" smtClean="0">
                <a:solidFill>
                  <a:srgbClr val="002060"/>
                </a:solidFill>
                <a:hlinkClick r:id="rId11"/>
              </a:rPr>
              <a:t>jpg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  <a:hlinkClick r:id="rId12"/>
              </a:rPr>
              <a:t>http://images.yandex.ru/yandsearch?p=1&amp;text=%D0%BB%D0%B5%D0%BD&amp;pos=45&amp;rpt=simage&amp;img_url=http%3A%2F%2Fslavlen.com%2Fd%2F45545%2Fd%2F003..jpeg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rgbClr val="002060"/>
                </a:solidFill>
                <a:hlinkClick r:id="rId13"/>
              </a:rPr>
              <a:t>http://images.yandex.ru/yandsearch?text=%D0%BB%D0%B5%D0%BD&amp;pos=25&amp;rpt=simage&amp;img_url=http%3A%2F%2Fwww.vitbichi.by%2Fwp-content%2Fuploads%2F2010%2F08%2Fw690-300x225.jpg</a:t>
            </a:r>
            <a:endParaRPr lang="ru-RU" dirty="0" smtClean="0">
              <a:solidFill>
                <a:srgbClr val="002060"/>
              </a:solidFill>
            </a:endParaRPr>
          </a:p>
          <a:p>
            <a:r>
              <a:rPr lang="en-US" dirty="0" smtClean="0">
                <a:solidFill>
                  <a:schemeClr val="accent5">
                    <a:lumMod val="50000"/>
                  </a:schemeClr>
                </a:solidFill>
              </a:rPr>
              <a:t>http://images.yandex.ru/yandsearch?p=3&amp;text=%D0%BB%D0%B5%D0%BD&amp;pos=108&amp;rpt=simage&amp;img_url=http%3A%2F%2Fimages.prom.ua%2F2229010_w100_h100_lno_volokno.jpg</a:t>
            </a:r>
            <a:endParaRPr lang="ru-RU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sz="half" idx="4294967295"/>
          </p:nvPr>
        </p:nvSpPr>
        <p:spPr>
          <a:xfrm>
            <a:off x="4357686" y="273050"/>
            <a:ext cx="4786314" cy="5853113"/>
          </a:xfrm>
        </p:spPr>
        <p:txBody>
          <a:bodyPr>
            <a:noAutofit/>
          </a:bodyPr>
          <a:lstStyle/>
          <a:p>
            <a:r>
              <a:rPr lang="ru-RU" sz="2400" dirty="0" smtClean="0"/>
              <a:t>Хлопчатник – однолетнее растение древовидной формы. Растёт кустом, плоды- коробочки, содержащие семена, покрытые длинными волосками. Эти волокна называют хлопком или "белое золото".</a:t>
            </a:r>
            <a:endParaRPr lang="ru-RU" sz="24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85719" y="285728"/>
            <a:ext cx="4516340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214282" y="214290"/>
            <a:ext cx="3286147" cy="3286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Содержимое 5"/>
          <p:cNvSpPr>
            <a:spLocks noGrp="1"/>
          </p:cNvSpPr>
          <p:nvPr>
            <p:ph sz="half" idx="4294967295"/>
          </p:nvPr>
        </p:nvSpPr>
        <p:spPr>
          <a:xfrm>
            <a:off x="3286116" y="214291"/>
            <a:ext cx="5643602" cy="2928958"/>
          </a:xfrm>
        </p:spPr>
        <p:txBody>
          <a:bodyPr>
            <a:noAutofit/>
          </a:bodyPr>
          <a:lstStyle/>
          <a:p>
            <a:r>
              <a:rPr lang="ru-RU" sz="2400" dirty="0" smtClean="0"/>
              <a:t>Волокно хлопка – это одна растительная клетка, которая развивается из клетки кожуры семени хлопчатника после цветения.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429256" y="2857496"/>
            <a:ext cx="3500481" cy="3500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00034" y="3571876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 smtClean="0"/>
              <a:t> Семена хлопчатника заключены в плодовую коробочку, которая по достижении полной зрелости раскрывается, и семена вместе с хлопком выходят наружу, после чего немедленно производится сбор и первичная обработка хлопка.</a:t>
            </a:r>
            <a:endParaRPr lang="ru-RU" sz="2400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email"/>
          <a:stretch>
            <a:fillRect/>
          </a:stretch>
        </p:blipFill>
        <p:spPr bwMode="auto">
          <a:xfrm>
            <a:off x="214282" y="285728"/>
            <a:ext cx="4786346" cy="53355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5000628" y="500042"/>
            <a:ext cx="414337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Хлопок – древнейшее прядильное растение, Родиной которого является Индия. Выращивался он в долинах Инда и Ганга на Восточном побережье полуострова Индостан и плоскогорье Декан на обширных плантациях</a:t>
            </a:r>
            <a:endParaRPr lang="ru-RU" sz="2400" dirty="0"/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+mn-lt"/>
              </a:rPr>
              <a:t>ткани</a:t>
            </a:r>
            <a:endParaRPr lang="ru-RU" sz="40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928926" y="1214422"/>
            <a:ext cx="5757874" cy="5094938"/>
          </a:xfrm>
        </p:spPr>
        <p:txBody>
          <a:bodyPr>
            <a:noAutofit/>
          </a:bodyPr>
          <a:lstStyle/>
          <a:p>
            <a:r>
              <a:rPr lang="ru-RU" sz="2400" dirty="0" smtClean="0"/>
              <a:t>Хлопчатобумажные ткани в России первым стал производить Иван </a:t>
            </a:r>
            <a:r>
              <a:rPr lang="ru-RU" sz="2400" dirty="0" err="1" smtClean="0"/>
              <a:t>Тамес</a:t>
            </a:r>
            <a:r>
              <a:rPr lang="ru-RU" sz="2400" dirty="0" smtClean="0"/>
              <a:t> в 172х годах. Обрусевший голландец имел в Москве полотняное заведение. К концу XVIII века хлопчатобумажное производство распространилось в Тверскую, Ивановскую, Владимирскую и Московскую области. Началась конкурирующая эпоха льна с хлопком, лидирующие позиции в которой заняли хлопчатобумажные ткани. </a:t>
            </a:r>
            <a:endParaRPr lang="ru-RU" sz="24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6200000">
            <a:off x="-491133" y="2062713"/>
            <a:ext cx="4643472" cy="308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+mn-lt"/>
              </a:rPr>
              <a:t>Свойства хлопка</a:t>
            </a:r>
            <a:endParaRPr lang="ru-RU" sz="40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071546"/>
            <a:ext cx="8786842" cy="542925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2400" dirty="0" smtClean="0"/>
              <a:t>      Для хлопка характерны относительно высокая прочность, химическая стойкость (он долгое время не разрушается под воздействием воды и света), теплостойкость (130—140 °C), средняя гигроскопичность (18-20 %) и малая доля упругой деформации, вследствие чего изделия из хлопка сильно сминаются. Стойкость хлопка к истиранию невелика.</a:t>
            </a:r>
          </a:p>
          <a:p>
            <a:r>
              <a:rPr lang="ru-RU" sz="2400" u="sng" dirty="0" smtClean="0"/>
              <a:t>Преимущества:</a:t>
            </a:r>
          </a:p>
          <a:p>
            <a:r>
              <a:rPr lang="ru-RU" sz="2400" dirty="0" smtClean="0"/>
              <a:t>Мягкость</a:t>
            </a:r>
          </a:p>
          <a:p>
            <a:r>
              <a:rPr lang="ru-RU" sz="2400" dirty="0" smtClean="0"/>
              <a:t>Хорошая поглощающая способность в теплое время</a:t>
            </a:r>
          </a:p>
          <a:p>
            <a:r>
              <a:rPr lang="ru-RU" sz="2400" dirty="0" smtClean="0"/>
              <a:t>Легкость в окраске</a:t>
            </a:r>
          </a:p>
          <a:p>
            <a:r>
              <a:rPr lang="ru-RU" sz="2400" u="sng" dirty="0" smtClean="0"/>
              <a:t>Недостатки:</a:t>
            </a:r>
          </a:p>
          <a:p>
            <a:r>
              <a:rPr lang="ru-RU" sz="2400" dirty="0" smtClean="0"/>
              <a:t>Легко мнётся</a:t>
            </a:r>
          </a:p>
          <a:p>
            <a:r>
              <a:rPr lang="ru-RU" sz="2400" dirty="0" smtClean="0"/>
              <a:t>Имеет тенденцию к усадке</a:t>
            </a:r>
          </a:p>
          <a:p>
            <a:r>
              <a:rPr lang="ru-RU" sz="2400" dirty="0" smtClean="0"/>
              <a:t>Желтеет на свету</a:t>
            </a:r>
            <a:endParaRPr lang="ru-RU" sz="2400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00694" y="4000504"/>
            <a:ext cx="3148021" cy="2643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dirty="0" smtClean="0">
                <a:latin typeface="+mn-lt"/>
              </a:rPr>
              <a:t>ВИДЫ ТКАНЕЙ</a:t>
            </a:r>
            <a:endParaRPr lang="ru-RU" sz="4000" dirty="0"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3786182" y="1285875"/>
            <a:ext cx="5357818" cy="5572125"/>
          </a:xfrm>
        </p:spPr>
        <p:txBody>
          <a:bodyPr>
            <a:normAutofit fontScale="92500" lnSpcReduction="20000"/>
          </a:bodyPr>
          <a:lstStyle/>
          <a:p>
            <a:r>
              <a:rPr lang="ru-RU" sz="2600" dirty="0" smtClean="0"/>
              <a:t>Хлопчатобумажные ткани разделяют на два основных типа: бытовые и технические.  Бытовые  ткани предназначаются для шитья одежды,  а так же можно встретить декоративные ткани, использующиеся для изготовления портьер и обивки мебели. </a:t>
            </a:r>
          </a:p>
          <a:p>
            <a:r>
              <a:rPr lang="ru-RU" sz="2600" dirty="0" smtClean="0"/>
              <a:t>Хлопчатобумажные ткани могут быть различной ширины: 80, 90, 140 и 160 см</a:t>
            </a:r>
          </a:p>
          <a:p>
            <a:r>
              <a:rPr lang="ru-RU" sz="2600" dirty="0" smtClean="0"/>
              <a:t>Из хлопка также изготавливают летние байковые одеяла, скатерти, покрывала и марлю.</a:t>
            </a:r>
          </a:p>
          <a:p>
            <a:r>
              <a:rPr lang="ru-RU" sz="2600" dirty="0" smtClean="0"/>
              <a:t> Технические ткани бывают упаковочными и тарными</a:t>
            </a:r>
            <a:r>
              <a:rPr lang="ru-RU" sz="2000" dirty="0" smtClean="0"/>
              <a:t>.</a:t>
            </a:r>
            <a:endParaRPr lang="ru-RU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1428736"/>
            <a:ext cx="3643338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500562" y="428604"/>
            <a:ext cx="435768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u="sng" dirty="0" smtClean="0">
                <a:solidFill>
                  <a:srgbClr val="FFFF00"/>
                </a:solidFill>
              </a:rPr>
              <a:t>Байка</a:t>
            </a:r>
            <a:r>
              <a:rPr lang="ru-RU" sz="2400" dirty="0" smtClean="0"/>
              <a:t> – плотная мягкая ткань с густым ворсом. Используется в изготовлении легких одеял, пижам, теплого белья и домашней одежды.</a:t>
            </a:r>
          </a:p>
          <a:p>
            <a:endParaRPr lang="ru-RU" sz="2400" dirty="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4500562" y="2500306"/>
            <a:ext cx="44291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u="sng" dirty="0" smtClean="0">
                <a:solidFill>
                  <a:srgbClr val="FFFF00"/>
                </a:solidFill>
              </a:rPr>
              <a:t>Фланель</a:t>
            </a:r>
            <a:r>
              <a:rPr lang="ru-RU" sz="2400" dirty="0" smtClean="0"/>
              <a:t> – мягкая ткань. Имеет двусторонний начес. Из фланели шьют пижамы, белье, женские халаты, детскую одежду и пеленки.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500430" y="3143248"/>
            <a:ext cx="52864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4429132"/>
            <a:ext cx="40005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u="sng" dirty="0" smtClean="0">
                <a:solidFill>
                  <a:srgbClr val="FFFF00"/>
                </a:solidFill>
              </a:rPr>
              <a:t>Бумазея</a:t>
            </a:r>
            <a:r>
              <a:rPr lang="ru-RU" sz="2400" dirty="0" smtClean="0"/>
              <a:t> – ткань, имеющая односторонний начес, как правило, на изнаночной стороне. Шьют из бумазеи детскую одежду и женские платья.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428604"/>
            <a:ext cx="3857620" cy="436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550</TotalTime>
  <Words>879</Words>
  <Application>Microsoft Office PowerPoint</Application>
  <PresentationFormat>Экран (4:3)</PresentationFormat>
  <Paragraphs>85</Paragraphs>
  <Slides>23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Апекс</vt:lpstr>
      <vt:lpstr>НАТУРАЛЬНЫЕ ВОЛОКНА</vt:lpstr>
      <vt:lpstr>ХЛОПОК</vt:lpstr>
      <vt:lpstr>Слайд 3</vt:lpstr>
      <vt:lpstr>Слайд 4</vt:lpstr>
      <vt:lpstr>Слайд 5</vt:lpstr>
      <vt:lpstr>ткани</vt:lpstr>
      <vt:lpstr>Свойства хлопка</vt:lpstr>
      <vt:lpstr>ВИДЫ ТКАНЕЙ</vt:lpstr>
      <vt:lpstr>Слайд 9</vt:lpstr>
      <vt:lpstr>Слайд 10</vt:lpstr>
      <vt:lpstr>Слайд 11</vt:lpstr>
      <vt:lpstr>Л  Ё  Н</vt:lpstr>
      <vt:lpstr>Слайд 13</vt:lpstr>
      <vt:lpstr> </vt:lpstr>
      <vt:lpstr>Уборка льна</vt:lpstr>
      <vt:lpstr>Слайд 16</vt:lpstr>
      <vt:lpstr>Трепалка для льна.</vt:lpstr>
      <vt:lpstr>Лен чесанный</vt:lpstr>
      <vt:lpstr>Народное прядение</vt:lpstr>
      <vt:lpstr>Народное ткачество</vt:lpstr>
      <vt:lpstr>Современное ткачество</vt:lpstr>
      <vt:lpstr>Применение льняного волокна</vt:lpstr>
      <vt:lpstr>Интернет ресурсы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хлопок</dc:title>
  <dc:creator>comp</dc:creator>
  <cp:lastModifiedBy>Олег</cp:lastModifiedBy>
  <cp:revision>60</cp:revision>
  <dcterms:created xsi:type="dcterms:W3CDTF">2012-09-22T16:32:24Z</dcterms:created>
  <dcterms:modified xsi:type="dcterms:W3CDTF">2013-02-08T16:52:03Z</dcterms:modified>
</cp:coreProperties>
</file>