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notesMasterIdLst>
    <p:notesMasterId r:id="rId20"/>
  </p:notesMasterIdLst>
  <p:sldIdLst>
    <p:sldId id="256" r:id="rId2"/>
    <p:sldId id="258" r:id="rId3"/>
    <p:sldId id="271" r:id="rId4"/>
    <p:sldId id="277" r:id="rId5"/>
    <p:sldId id="278" r:id="rId6"/>
    <p:sldId id="279" r:id="rId7"/>
    <p:sldId id="280" r:id="rId8"/>
    <p:sldId id="259" r:id="rId9"/>
    <p:sldId id="276" r:id="rId10"/>
    <p:sldId id="272" r:id="rId11"/>
    <p:sldId id="273" r:id="rId12"/>
    <p:sldId id="274" r:id="rId13"/>
    <p:sldId id="262" r:id="rId14"/>
    <p:sldId id="266" r:id="rId15"/>
    <p:sldId id="281" r:id="rId16"/>
    <p:sldId id="275" r:id="rId17"/>
    <p:sldId id="284" r:id="rId18"/>
    <p:sldId id="267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2AE23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307" autoAdjust="0"/>
    <p:restoredTop sz="93122" autoAdjust="0"/>
  </p:normalViewPr>
  <p:slideViewPr>
    <p:cSldViewPr>
      <p:cViewPr varScale="1">
        <p:scale>
          <a:sx n="98" d="100"/>
          <a:sy n="98" d="100"/>
        </p:scale>
        <p:origin x="-24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2B9E4D7-D33C-4184-8F5D-7944037D30BC}" type="datetimeFigureOut">
              <a:rPr lang="ru-RU" smtClean="0"/>
              <a:pPr/>
              <a:t>17.02.2014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DC0844C-4E67-4EF4-9963-022D6AF0FD5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C0844C-4E67-4EF4-9963-022D6AF0FD5A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C0844C-4E67-4EF4-9963-022D6AF0FD5A}" type="slidenum">
              <a:rPr lang="ru-RU" smtClean="0"/>
              <a:pPr/>
              <a:t>10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08D384-3FE8-444D-A8BA-55952936451B}" type="datetimeFigureOut">
              <a:rPr lang="ru-RU" smtClean="0"/>
              <a:pPr/>
              <a:t>17.02.2014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C0417A6C-EDEA-4AF7-AC30-84228726E35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08D384-3FE8-444D-A8BA-55952936451B}" type="datetimeFigureOut">
              <a:rPr lang="ru-RU" smtClean="0"/>
              <a:pPr/>
              <a:t>17.02.2014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417A6C-EDEA-4AF7-AC30-84228726E35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08D384-3FE8-444D-A8BA-55952936451B}" type="datetimeFigureOut">
              <a:rPr lang="ru-RU" smtClean="0"/>
              <a:pPr/>
              <a:t>17.02.2014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417A6C-EDEA-4AF7-AC30-84228726E35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08D384-3FE8-444D-A8BA-55952936451B}" type="datetimeFigureOut">
              <a:rPr lang="ru-RU" smtClean="0"/>
              <a:pPr/>
              <a:t>17.02.2014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C0417A6C-EDEA-4AF7-AC30-84228726E35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08D384-3FE8-444D-A8BA-55952936451B}" type="datetimeFigureOut">
              <a:rPr lang="ru-RU" smtClean="0"/>
              <a:pPr/>
              <a:t>17.02.2014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417A6C-EDEA-4AF7-AC30-84228726E35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08D384-3FE8-444D-A8BA-55952936451B}" type="datetimeFigureOut">
              <a:rPr lang="ru-RU" smtClean="0"/>
              <a:pPr/>
              <a:t>17.02.2014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417A6C-EDEA-4AF7-AC30-84228726E35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08D384-3FE8-444D-A8BA-55952936451B}" type="datetimeFigureOut">
              <a:rPr lang="ru-RU" smtClean="0"/>
              <a:pPr/>
              <a:t>17.02.2014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C0417A6C-EDEA-4AF7-AC30-84228726E35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08D384-3FE8-444D-A8BA-55952936451B}" type="datetimeFigureOut">
              <a:rPr lang="ru-RU" smtClean="0"/>
              <a:pPr/>
              <a:t>17.02.2014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417A6C-EDEA-4AF7-AC30-84228726E35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08D384-3FE8-444D-A8BA-55952936451B}" type="datetimeFigureOut">
              <a:rPr lang="ru-RU" smtClean="0"/>
              <a:pPr/>
              <a:t>17.02.2014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417A6C-EDEA-4AF7-AC30-84228726E35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08D384-3FE8-444D-A8BA-55952936451B}" type="datetimeFigureOut">
              <a:rPr lang="ru-RU" smtClean="0"/>
              <a:pPr/>
              <a:t>17.02.2014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417A6C-EDEA-4AF7-AC30-84228726E35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08D384-3FE8-444D-A8BA-55952936451B}" type="datetimeFigureOut">
              <a:rPr lang="ru-RU" smtClean="0"/>
              <a:pPr/>
              <a:t>17.02.2014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417A6C-EDEA-4AF7-AC30-84228726E35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F708D384-3FE8-444D-A8BA-55952936451B}" type="datetimeFigureOut">
              <a:rPr lang="ru-RU" smtClean="0"/>
              <a:pPr/>
              <a:t>17.02.2014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C0417A6C-EDEA-4AF7-AC30-84228726E35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hyperlink" Target="http://ru.wikipedia.org/wiki/Ford_Motor_Company" TargetMode="Externa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hyperlink" Target="http://ru.wikipedia.org/wiki/Ford_Motor_Company" TargetMode="Externa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71472" y="642918"/>
            <a:ext cx="7851648" cy="5572164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900" dirty="0" smtClean="0"/>
              <a:t>Тема раздела:</a:t>
            </a:r>
            <a:br>
              <a:rPr lang="ru-RU" sz="4900" dirty="0" smtClean="0"/>
            </a:br>
            <a:r>
              <a:rPr lang="ru-RU" sz="4900" dirty="0" smtClean="0"/>
              <a:t/>
            </a:r>
            <a:br>
              <a:rPr lang="ru-RU" sz="4900" dirty="0" smtClean="0"/>
            </a:br>
            <a:r>
              <a:rPr lang="ru-RU" sz="4900" dirty="0" smtClean="0"/>
              <a:t> </a:t>
            </a:r>
            <a:r>
              <a:rPr lang="ru-RU" sz="4900" b="1" dirty="0" smtClean="0"/>
              <a:t>«</a:t>
            </a:r>
            <a:r>
              <a:rPr lang="ru-RU" sz="6600" b="1" dirty="0" smtClean="0"/>
              <a:t>Как оптовая торговля помогает производству» </a:t>
            </a:r>
            <a:r>
              <a:rPr lang="ru-RU" sz="4800" dirty="0" smtClean="0"/>
              <a:t/>
            </a:r>
            <a:br>
              <a:rPr lang="ru-RU" sz="4800" dirty="0" smtClean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Конвейер по сборке техники в 40-е годы 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Picture 3" descr="H:\!!!Школа № 16\Для Татьяны Гариевны\Фото\!!!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0100" y="1214422"/>
            <a:ext cx="7286676" cy="5003517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1928794" y="6215082"/>
            <a:ext cx="564360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</a:rPr>
              <a:t>Конвейерная сборка автомобилей</a:t>
            </a:r>
            <a:endParaRPr lang="ru-RU" sz="24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4290"/>
            <a:ext cx="8686800" cy="8382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Конвейер по сборке техники в 80-е годы</a:t>
            </a:r>
            <a:endParaRPr lang="ru-RU" dirty="0"/>
          </a:p>
        </p:txBody>
      </p:sp>
      <p:pic>
        <p:nvPicPr>
          <p:cNvPr id="4" name="Picture 4" descr="H:\!!!Школа № 16\Для Татьяны Гариевны\Фото\080157.jpg"/>
          <p:cNvPicPr>
            <a:picLocks noChangeAspect="1" noChangeArrowheads="1"/>
          </p:cNvPicPr>
          <p:nvPr/>
        </p:nvPicPr>
        <p:blipFill>
          <a:blip r:embed="rId2" cstate="print"/>
          <a:srcRect b="7534"/>
          <a:stretch>
            <a:fillRect/>
          </a:stretch>
        </p:blipFill>
        <p:spPr bwMode="auto">
          <a:xfrm>
            <a:off x="428596" y="1214422"/>
            <a:ext cx="8450094" cy="4929222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2000232" y="6215082"/>
            <a:ext cx="564360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</a:rPr>
              <a:t>Конвейерная сборка автомобилей</a:t>
            </a:r>
            <a:endParaRPr lang="ru-RU" sz="24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4290"/>
            <a:ext cx="8686800" cy="838200"/>
          </a:xfrm>
        </p:spPr>
        <p:txBody>
          <a:bodyPr/>
          <a:lstStyle/>
          <a:p>
            <a:pPr algn="ctr"/>
            <a:r>
              <a:rPr lang="ru-RU" dirty="0" smtClean="0"/>
              <a:t>Конвейер в наше время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3" descr="H:\!!!Школа № 16\Для Татьяны Гариевны\Фото\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10" y="928670"/>
            <a:ext cx="8072494" cy="5367647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1142976" y="6429396"/>
            <a:ext cx="70009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Современный автомобиль состоит из более чем 12 тыс. деталей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714744" y="214290"/>
            <a:ext cx="5114964" cy="1643074"/>
          </a:xfrm>
        </p:spPr>
        <p:txBody>
          <a:bodyPr>
            <a:normAutofit/>
          </a:bodyPr>
          <a:lstStyle/>
          <a:p>
            <a:pPr algn="ctr"/>
            <a:r>
              <a:rPr lang="ru-RU" dirty="0" smtClean="0"/>
              <a:t>Работа конвейера в наше время</a:t>
            </a:r>
            <a:endParaRPr lang="ru-RU" dirty="0"/>
          </a:p>
        </p:txBody>
      </p:sp>
      <p:pic>
        <p:nvPicPr>
          <p:cNvPr id="3074" name="Picture 2" descr="H:\!!!Школа № 16\Для Татьяны Гариевны\Фото\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14942" y="4286256"/>
            <a:ext cx="3571900" cy="2348334"/>
          </a:xfrm>
          <a:prstGeom prst="rect">
            <a:avLst/>
          </a:prstGeom>
          <a:noFill/>
        </p:spPr>
      </p:pic>
      <p:pic>
        <p:nvPicPr>
          <p:cNvPr id="3076" name="Picture 4" descr="H:\!!!Школа № 16\Для Татьяны Гариевны\Фото\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0" y="571480"/>
            <a:ext cx="3000396" cy="2480327"/>
          </a:xfrm>
          <a:prstGeom prst="rect">
            <a:avLst/>
          </a:prstGeom>
          <a:noFill/>
        </p:spPr>
      </p:pic>
      <p:pic>
        <p:nvPicPr>
          <p:cNvPr id="3077" name="Picture 5" descr="H:\!!!Школа № 16\Для Татьяны Гариевны\Фото\3.jpg"/>
          <p:cNvPicPr>
            <a:picLocks noChangeAspect="1" noChangeArrowheads="1"/>
          </p:cNvPicPr>
          <p:nvPr/>
        </p:nvPicPr>
        <p:blipFill>
          <a:blip r:embed="rId4" cstate="print"/>
          <a:srcRect t="11594"/>
          <a:stretch>
            <a:fillRect/>
          </a:stretch>
        </p:blipFill>
        <p:spPr bwMode="auto">
          <a:xfrm>
            <a:off x="1071538" y="3357561"/>
            <a:ext cx="3929090" cy="2605159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857224" y="142852"/>
            <a:ext cx="17859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Ручная сборка</a:t>
            </a:r>
            <a:endParaRPr lang="ru-RU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3500430" y="2786058"/>
            <a:ext cx="34290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/>
              <a:t>А</a:t>
            </a:r>
            <a:r>
              <a:rPr lang="ru-RU" sz="2000" b="1" dirty="0" smtClean="0"/>
              <a:t>втоматизированная сборка</a:t>
            </a:r>
            <a:endParaRPr lang="ru-RU" sz="2000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5929322" y="3714752"/>
            <a:ext cx="25717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Готовая продукция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6" dur="10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8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2" grpId="0"/>
      <p:bldP spid="1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2" descr="H:\!!!Школа № 16\Для Татьяны Гариевны\Фото\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29322" y="428604"/>
            <a:ext cx="2931963" cy="1927610"/>
          </a:xfrm>
          <a:prstGeom prst="rect">
            <a:avLst/>
          </a:prstGeom>
          <a:noFill/>
        </p:spPr>
      </p:pic>
      <p:pic>
        <p:nvPicPr>
          <p:cNvPr id="5" name="Picture 4" descr="H:\!!!Школа № 16\Для Татьяны Гариевны\Фото\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34" y="428604"/>
            <a:ext cx="2357454" cy="1948828"/>
          </a:xfrm>
          <a:prstGeom prst="rect">
            <a:avLst/>
          </a:prstGeom>
          <a:noFill/>
        </p:spPr>
      </p:pic>
      <p:sp>
        <p:nvSpPr>
          <p:cNvPr id="7" name="Содержимое 2"/>
          <p:cNvSpPr txBox="1">
            <a:spLocks/>
          </p:cNvSpPr>
          <p:nvPr/>
        </p:nvSpPr>
        <p:spPr>
          <a:xfrm>
            <a:off x="285720" y="3000372"/>
            <a:ext cx="8686800" cy="3517912"/>
          </a:xfrm>
          <a:prstGeom prst="rect">
            <a:avLst/>
          </a:prstGeom>
        </p:spPr>
        <p:txBody>
          <a:bodyPr vert="horz">
            <a:normAutofit fontScale="92500" lnSpcReduction="20000"/>
          </a:bodyPr>
          <a:lstStyle/>
          <a:p>
            <a:pPr marL="342900" lvl="0" indent="-342900">
              <a:spcBef>
                <a:spcPct val="20000"/>
              </a:spcBef>
              <a:buClr>
                <a:schemeClr val="accent1"/>
              </a:buClr>
              <a:buSzPct val="70000"/>
              <a:buFont typeface="Wingdings 2"/>
              <a:buChar char=""/>
            </a:pPr>
            <a:r>
              <a:rPr kumimoji="0" lang="ru-RU" sz="3200" b="0" i="0" u="sng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Конвейер</a:t>
            </a:r>
            <a:r>
              <a:rPr kumimoji="0" lang="ru-RU" sz="3200" b="0" i="0" u="sng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– Это способ организации …</a:t>
            </a:r>
            <a:r>
              <a:rPr lang="ru-RU" sz="3200" baseline="30000" dirty="0">
                <a:solidFill>
                  <a:srgbClr val="FF0000"/>
                </a:solidFill>
              </a:rPr>
              <a:t>1</a:t>
            </a:r>
            <a:r>
              <a:rPr lang="ru-RU" sz="3200" baseline="30000" dirty="0">
                <a:solidFill>
                  <a:schemeClr val="tx2"/>
                </a:solidFill>
              </a:rPr>
              <a:t> 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, при котором изделие продвигается от одного …</a:t>
            </a:r>
            <a:r>
              <a:rPr kumimoji="0" lang="ru-RU" sz="3200" b="0" i="0" u="none" strike="noStrike" kern="1200" cap="none" spc="0" normalizeH="0" baseline="3000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к другому, пока не будут выполнены все операции для получения …</a:t>
            </a:r>
            <a:r>
              <a:rPr kumimoji="0" lang="ru-RU" sz="3200" b="0" i="0" u="none" strike="noStrike" kern="1200" cap="none" spc="0" normalizeH="0" baseline="3000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3 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продукции.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 2"/>
              <a:buChar char=""/>
              <a:tabLst/>
              <a:defRPr/>
            </a:pPr>
            <a:endParaRPr kumimoji="0" lang="ru-RU" sz="3200" b="0" i="0" u="none" strike="noStrike" kern="1200" cap="none" spc="0" normalizeH="0" baseline="3000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 2"/>
              <a:buChar char=""/>
              <a:tabLst/>
              <a:defRPr/>
            </a:pPr>
            <a:r>
              <a:rPr kumimoji="0" lang="ru-RU" sz="35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1 - производства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 2"/>
              <a:buChar char=""/>
              <a:tabLst/>
              <a:defRPr/>
            </a:pPr>
            <a:r>
              <a:rPr kumimoji="0" lang="ru-RU" sz="35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2 - работника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 2"/>
              <a:buChar char=""/>
              <a:tabLst/>
              <a:defRPr/>
            </a:pPr>
            <a:r>
              <a:rPr kumimoji="0" lang="ru-RU" sz="35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3 - готовой продукции</a:t>
            </a: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Стрелка вправо 7"/>
          <p:cNvSpPr/>
          <p:nvPr/>
        </p:nvSpPr>
        <p:spPr>
          <a:xfrm>
            <a:off x="3214678" y="1214422"/>
            <a:ext cx="2428892" cy="114300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8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5" dur="10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2" dur="10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9" dur="10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Конвейер – технология         </a:t>
            </a:r>
            <a:r>
              <a:rPr lang="ru-RU" sz="5300" dirty="0" smtClean="0">
                <a:solidFill>
                  <a:srgbClr val="FF0000"/>
                </a:solidFill>
              </a:rPr>
              <a:t>?</a:t>
            </a:r>
            <a:r>
              <a:rPr lang="ru-RU" dirty="0" smtClean="0"/>
              <a:t> производства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554162"/>
            <a:ext cx="8777318" cy="4525963"/>
          </a:xfrm>
        </p:spPr>
        <p:txBody>
          <a:bodyPr>
            <a:normAutofit fontScale="92500" lnSpcReduction="10000"/>
          </a:bodyPr>
          <a:lstStyle/>
          <a:p>
            <a:pPr marL="514350" indent="-514350">
              <a:buNone/>
            </a:pPr>
            <a:r>
              <a:rPr lang="ru-RU" sz="2800" dirty="0" smtClean="0"/>
              <a:t>1.Проблема организации продаж.</a:t>
            </a:r>
          </a:p>
          <a:p>
            <a:pPr marL="514350" indent="-514350">
              <a:buNone/>
            </a:pPr>
            <a:r>
              <a:rPr lang="ru-RU" sz="2800" dirty="0" smtClean="0"/>
              <a:t>2.Снизилась цена за единицу товара.</a:t>
            </a:r>
          </a:p>
          <a:p>
            <a:pPr marL="514350" indent="-514350">
              <a:buNone/>
            </a:pPr>
            <a:r>
              <a:rPr lang="ru-RU" sz="2800" dirty="0" smtClean="0"/>
              <a:t>3.Возросла производительность труда каждого работника до 60%.</a:t>
            </a:r>
          </a:p>
          <a:p>
            <a:pPr marL="514350" indent="-514350">
              <a:buNone/>
            </a:pPr>
            <a:r>
              <a:rPr lang="ru-RU" sz="2800" dirty="0" smtClean="0"/>
              <a:t>4.Проблема хранения товаров.</a:t>
            </a:r>
          </a:p>
          <a:p>
            <a:pPr marL="514350" indent="-514350">
              <a:buNone/>
            </a:pPr>
            <a:r>
              <a:rPr lang="ru-RU" sz="2800" dirty="0" smtClean="0"/>
              <a:t>5.Сократилось рабочее время(с 12 ч. до 8 ч.), появились выходные дни. </a:t>
            </a:r>
          </a:p>
          <a:p>
            <a:pPr marL="514350" indent="-514350">
              <a:buNone/>
            </a:pPr>
            <a:r>
              <a:rPr lang="ru-RU" sz="2600" dirty="0" smtClean="0"/>
              <a:t>6.Увеличилось производство товаров.</a:t>
            </a:r>
          </a:p>
          <a:p>
            <a:pPr marL="514350" indent="-514350">
              <a:buNone/>
            </a:pPr>
            <a:r>
              <a:rPr lang="ru-RU" sz="2800" dirty="0" smtClean="0"/>
              <a:t>7.Ухудшилось качество продукции.</a:t>
            </a:r>
          </a:p>
          <a:p>
            <a:pPr marL="514350" indent="-514350">
              <a:buNone/>
            </a:pPr>
            <a:r>
              <a:rPr lang="ru-RU" sz="2800" dirty="0" smtClean="0"/>
              <a:t>8.Монотонность,однообразие ,усталость работников .</a:t>
            </a:r>
          </a:p>
          <a:p>
            <a:pPr marL="514350" indent="-514350">
              <a:buFont typeface="+mj-lt"/>
              <a:buAutoNum type="arabicPeriod"/>
            </a:pPr>
            <a:endParaRPr lang="ru-RU" dirty="0"/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457200" y="500042"/>
            <a:ext cx="8686800" cy="838200"/>
          </a:xfrm>
          <a:prstGeom prst="rect">
            <a:avLst/>
          </a:prstGeom>
        </p:spPr>
        <p:txBody>
          <a:bodyPr vert="horz" anchor="ctr">
            <a:normAutofit fontScale="825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>Конвейер – технология </a:t>
            </a:r>
            <a:r>
              <a:rPr kumimoji="0" lang="ru-RU" sz="3600" b="1" i="0" u="none" strike="noStrike" kern="1200" cap="all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>массового</a:t>
            </a:r>
            <a:r>
              <a:rPr kumimoji="0" lang="ru-RU" sz="36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> производства</a:t>
            </a:r>
            <a:endParaRPr kumimoji="0" lang="ru-RU" sz="3600" b="0" i="0" u="none" strike="noStrike" kern="1200" cap="all" spc="0" normalizeH="0" baseline="0" noProof="0" dirty="0">
              <a:ln>
                <a:noFill/>
              </a:ln>
              <a:solidFill>
                <a:schemeClr val="tx2"/>
              </a:solidFill>
              <a:effectLst>
                <a:reflection blurRad="12700" stA="48000" endA="300" endPos="55000" dir="5400000" sy="-90000" algn="bl" rotWithShape="0"/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2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9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6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4290"/>
            <a:ext cx="8686800" cy="83820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Массовое производство и его влияние на оптовую торговлю </a:t>
            </a:r>
            <a:endParaRPr lang="ru-RU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928662" y="1142984"/>
            <a:ext cx="5072098" cy="142876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Изготовитель товара</a:t>
            </a:r>
          </a:p>
          <a:p>
            <a:r>
              <a:rPr lang="ru-RU" sz="2400" b="1" dirty="0" smtClean="0"/>
              <a:t>(предприятие)</a:t>
            </a:r>
          </a:p>
          <a:p>
            <a:pPr algn="ctr"/>
            <a:r>
              <a:rPr lang="ru-RU" sz="2400" b="1" dirty="0" smtClean="0">
                <a:solidFill>
                  <a:srgbClr val="FF0000"/>
                </a:solidFill>
              </a:rPr>
              <a:t>Конвейерная сборка изделий</a:t>
            </a:r>
          </a:p>
          <a:p>
            <a:pPr algn="ctr"/>
            <a:r>
              <a:rPr lang="ru-RU" sz="2400" b="1" dirty="0" smtClean="0">
                <a:solidFill>
                  <a:srgbClr val="00B050"/>
                </a:solidFill>
              </a:rPr>
              <a:t>Массовое производство</a:t>
            </a:r>
            <a:endParaRPr lang="ru-RU" sz="2400" b="1" dirty="0">
              <a:solidFill>
                <a:srgbClr val="00B050"/>
              </a:solidFill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928662" y="2857496"/>
            <a:ext cx="5072098" cy="114300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Оптовая торговля</a:t>
            </a:r>
          </a:p>
          <a:p>
            <a:pPr algn="ctr"/>
            <a:r>
              <a:rPr lang="ru-RU" sz="2400" b="1" dirty="0" smtClean="0"/>
              <a:t>(оптовые склады и базы)</a:t>
            </a:r>
          </a:p>
          <a:p>
            <a:pPr algn="ctr"/>
            <a:r>
              <a:rPr lang="ru-RU" sz="2400" b="1" dirty="0" smtClean="0">
                <a:solidFill>
                  <a:srgbClr val="02AE23"/>
                </a:solidFill>
              </a:rPr>
              <a:t>Массовая реализация товаров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928662" y="4357694"/>
            <a:ext cx="5072098" cy="121444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Розничная торговля</a:t>
            </a:r>
          </a:p>
          <a:p>
            <a:pPr algn="ctr"/>
            <a:r>
              <a:rPr lang="ru-RU" sz="2400" b="1" dirty="0" smtClean="0"/>
              <a:t>(магазины, ларьки)</a:t>
            </a:r>
          </a:p>
          <a:p>
            <a:pPr algn="ctr"/>
            <a:r>
              <a:rPr lang="ru-RU" sz="2400" b="1" dirty="0" smtClean="0">
                <a:solidFill>
                  <a:srgbClr val="02AE23"/>
                </a:solidFill>
              </a:rPr>
              <a:t>Большое предложение товаров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14282" y="1357298"/>
            <a:ext cx="6429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1.</a:t>
            </a:r>
            <a:endParaRPr lang="ru-RU" sz="2400" dirty="0"/>
          </a:p>
        </p:txBody>
      </p:sp>
      <p:sp>
        <p:nvSpPr>
          <p:cNvPr id="8" name="TextBox 7"/>
          <p:cNvSpPr txBox="1"/>
          <p:nvPr/>
        </p:nvSpPr>
        <p:spPr>
          <a:xfrm>
            <a:off x="214282" y="2857496"/>
            <a:ext cx="6429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2.</a:t>
            </a:r>
            <a:endParaRPr lang="ru-RU" sz="2400" dirty="0"/>
          </a:p>
        </p:txBody>
      </p:sp>
      <p:sp>
        <p:nvSpPr>
          <p:cNvPr id="9" name="TextBox 8"/>
          <p:cNvSpPr txBox="1"/>
          <p:nvPr/>
        </p:nvSpPr>
        <p:spPr>
          <a:xfrm>
            <a:off x="214282" y="4357694"/>
            <a:ext cx="6429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3.</a:t>
            </a:r>
            <a:endParaRPr lang="ru-RU" sz="2400" dirty="0"/>
          </a:p>
        </p:txBody>
      </p:sp>
      <p:sp>
        <p:nvSpPr>
          <p:cNvPr id="10" name="Улыбающееся лицо 9"/>
          <p:cNvSpPr/>
          <p:nvPr/>
        </p:nvSpPr>
        <p:spPr>
          <a:xfrm>
            <a:off x="2214546" y="5786454"/>
            <a:ext cx="1523953" cy="857256"/>
          </a:xfrm>
          <a:prstGeom prst="smileyFace">
            <a:avLst>
              <a:gd name="adj" fmla="val 4653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571472" y="5786454"/>
            <a:ext cx="6429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4.</a:t>
            </a:r>
            <a:endParaRPr lang="ru-RU" sz="2400" dirty="0"/>
          </a:p>
        </p:txBody>
      </p:sp>
      <p:sp>
        <p:nvSpPr>
          <p:cNvPr id="12" name="TextBox 11"/>
          <p:cNvSpPr txBox="1"/>
          <p:nvPr/>
        </p:nvSpPr>
        <p:spPr>
          <a:xfrm>
            <a:off x="7715272" y="1285860"/>
            <a:ext cx="6429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5.</a:t>
            </a:r>
            <a:endParaRPr lang="ru-RU" sz="2400" dirty="0"/>
          </a:p>
        </p:txBody>
      </p:sp>
      <p:sp>
        <p:nvSpPr>
          <p:cNvPr id="13" name="TextBox 12"/>
          <p:cNvSpPr txBox="1"/>
          <p:nvPr/>
        </p:nvSpPr>
        <p:spPr>
          <a:xfrm>
            <a:off x="5000628" y="5715016"/>
            <a:ext cx="385762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/>
              <a:t>Конечные покупатели</a:t>
            </a:r>
          </a:p>
          <a:p>
            <a:pPr algn="ctr"/>
            <a:r>
              <a:rPr lang="ru-RU" sz="2800" b="1" dirty="0" smtClean="0"/>
              <a:t>(Потребители)</a:t>
            </a:r>
            <a:endParaRPr lang="ru-RU" sz="2400" b="1" dirty="0"/>
          </a:p>
        </p:txBody>
      </p:sp>
      <p:cxnSp>
        <p:nvCxnSpPr>
          <p:cNvPr id="15" name="Прямая со стрелкой 14"/>
          <p:cNvCxnSpPr/>
          <p:nvPr/>
        </p:nvCxnSpPr>
        <p:spPr>
          <a:xfrm rot="5400000">
            <a:off x="3215472" y="2713826"/>
            <a:ext cx="285752" cy="15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>
            <a:stCxn id="5" idx="2"/>
            <a:endCxn id="6" idx="0"/>
          </p:cNvCxnSpPr>
          <p:nvPr/>
        </p:nvCxnSpPr>
        <p:spPr>
          <a:xfrm rot="5400000">
            <a:off x="3286116" y="4179099"/>
            <a:ext cx="357190" cy="15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>
            <a:stCxn id="6" idx="2"/>
          </p:cNvCxnSpPr>
          <p:nvPr/>
        </p:nvCxnSpPr>
        <p:spPr>
          <a:xfrm rot="16200000" flipH="1">
            <a:off x="3911198" y="5125653"/>
            <a:ext cx="357190" cy="125016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1" name="Shape 20"/>
          <p:cNvCxnSpPr>
            <a:stCxn id="4" idx="3"/>
          </p:cNvCxnSpPr>
          <p:nvPr/>
        </p:nvCxnSpPr>
        <p:spPr>
          <a:xfrm>
            <a:off x="6000760" y="1857364"/>
            <a:ext cx="928694" cy="3429024"/>
          </a:xfrm>
          <a:prstGeom prst="bentConnector2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7643834" y="1928802"/>
            <a:ext cx="727507" cy="3357586"/>
          </a:xfrm>
          <a:prstGeom prst="rect">
            <a:avLst/>
          </a:prstGeom>
          <a:noFill/>
        </p:spPr>
        <p:txBody>
          <a:bodyPr vert="wordArtVert" wrap="square" rtlCol="0">
            <a:spAutoFit/>
          </a:bodyPr>
          <a:lstStyle/>
          <a:p>
            <a:r>
              <a:rPr lang="ru-RU" sz="3200" b="1" dirty="0" smtClean="0"/>
              <a:t>Дилеры</a:t>
            </a:r>
            <a:endParaRPr lang="ru-RU" sz="3200" b="1" dirty="0"/>
          </a:p>
        </p:txBody>
      </p:sp>
      <p:cxnSp>
        <p:nvCxnSpPr>
          <p:cNvPr id="30" name="Прямая со стрелкой 29"/>
          <p:cNvCxnSpPr/>
          <p:nvPr/>
        </p:nvCxnSpPr>
        <p:spPr>
          <a:xfrm rot="16200000" flipH="1">
            <a:off x="2518158" y="2696761"/>
            <a:ext cx="285752" cy="35719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4" name="Прямая со стрелкой 33"/>
          <p:cNvCxnSpPr/>
          <p:nvPr/>
        </p:nvCxnSpPr>
        <p:spPr>
          <a:xfrm rot="5400000">
            <a:off x="4001290" y="2713826"/>
            <a:ext cx="285752" cy="15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5" name="Прямая со стрелкой 34"/>
          <p:cNvCxnSpPr/>
          <p:nvPr/>
        </p:nvCxnSpPr>
        <p:spPr>
          <a:xfrm rot="5400000">
            <a:off x="5501488" y="2713826"/>
            <a:ext cx="285752" cy="15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6" name="Прямая со стрелкой 35"/>
          <p:cNvCxnSpPr/>
          <p:nvPr/>
        </p:nvCxnSpPr>
        <p:spPr>
          <a:xfrm rot="5400000">
            <a:off x="4787108" y="2713826"/>
            <a:ext cx="285752" cy="15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7" name="Прямая со стрелкой 36"/>
          <p:cNvCxnSpPr/>
          <p:nvPr/>
        </p:nvCxnSpPr>
        <p:spPr>
          <a:xfrm rot="5400000">
            <a:off x="1929588" y="2713826"/>
            <a:ext cx="285752" cy="15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8" name="Прямая со стрелкой 37"/>
          <p:cNvCxnSpPr/>
          <p:nvPr/>
        </p:nvCxnSpPr>
        <p:spPr>
          <a:xfrm rot="5400000">
            <a:off x="1215208" y="2713826"/>
            <a:ext cx="285752" cy="15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9" name="Shape 38"/>
          <p:cNvCxnSpPr/>
          <p:nvPr/>
        </p:nvCxnSpPr>
        <p:spPr>
          <a:xfrm rot="16200000" flipH="1">
            <a:off x="4822033" y="2893215"/>
            <a:ext cx="3714776" cy="1357322"/>
          </a:xfrm>
          <a:prstGeom prst="bentConnector3">
            <a:avLst>
              <a:gd name="adj1" fmla="val -899"/>
            </a:avLst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46" name="Shape 45"/>
          <p:cNvCxnSpPr/>
          <p:nvPr/>
        </p:nvCxnSpPr>
        <p:spPr>
          <a:xfrm rot="16200000" flipH="1">
            <a:off x="4554141" y="3518297"/>
            <a:ext cx="3393305" cy="500066"/>
          </a:xfrm>
          <a:prstGeom prst="bentConnector3">
            <a:avLst>
              <a:gd name="adj1" fmla="val 673"/>
            </a:avLst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65" name="Прямая со стрелкой 64"/>
          <p:cNvCxnSpPr/>
          <p:nvPr/>
        </p:nvCxnSpPr>
        <p:spPr>
          <a:xfrm rot="5400000">
            <a:off x="3322629" y="4178305"/>
            <a:ext cx="357190" cy="15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70" name="Прямая со стрелкой 69"/>
          <p:cNvCxnSpPr/>
          <p:nvPr/>
        </p:nvCxnSpPr>
        <p:spPr>
          <a:xfrm rot="5400000">
            <a:off x="3822695" y="4178305"/>
            <a:ext cx="357190" cy="15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71" name="Прямая со стрелкой 70"/>
          <p:cNvCxnSpPr/>
          <p:nvPr/>
        </p:nvCxnSpPr>
        <p:spPr>
          <a:xfrm rot="5400000">
            <a:off x="2822563" y="4178305"/>
            <a:ext cx="357190" cy="15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72" name="Прямая со стрелкой 71"/>
          <p:cNvCxnSpPr/>
          <p:nvPr/>
        </p:nvCxnSpPr>
        <p:spPr>
          <a:xfrm rot="5400000">
            <a:off x="2322497" y="4178305"/>
            <a:ext cx="357190" cy="15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73" name="Прямая со стрелкой 72"/>
          <p:cNvCxnSpPr/>
          <p:nvPr/>
        </p:nvCxnSpPr>
        <p:spPr>
          <a:xfrm rot="5400000">
            <a:off x="1822431" y="4178305"/>
            <a:ext cx="357190" cy="15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74" name="Прямая со стрелкой 73"/>
          <p:cNvCxnSpPr/>
          <p:nvPr/>
        </p:nvCxnSpPr>
        <p:spPr>
          <a:xfrm rot="5400000">
            <a:off x="1393803" y="4178305"/>
            <a:ext cx="357190" cy="15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75" name="Прямая со стрелкой 74"/>
          <p:cNvCxnSpPr/>
          <p:nvPr/>
        </p:nvCxnSpPr>
        <p:spPr>
          <a:xfrm rot="5400000">
            <a:off x="4251323" y="4178305"/>
            <a:ext cx="357190" cy="15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76" name="Прямая со стрелкой 75"/>
          <p:cNvCxnSpPr/>
          <p:nvPr/>
        </p:nvCxnSpPr>
        <p:spPr>
          <a:xfrm rot="5400000">
            <a:off x="4751389" y="4178305"/>
            <a:ext cx="357190" cy="15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77" name="Прямая со стрелкой 76"/>
          <p:cNvCxnSpPr/>
          <p:nvPr/>
        </p:nvCxnSpPr>
        <p:spPr>
          <a:xfrm rot="5400000">
            <a:off x="5322893" y="4178305"/>
            <a:ext cx="357190" cy="15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40" name="TextBox 39"/>
          <p:cNvSpPr txBox="1"/>
          <p:nvPr/>
        </p:nvSpPr>
        <p:spPr>
          <a:xfrm>
            <a:off x="1714480" y="6396335"/>
            <a:ext cx="33575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10  тысяч человек</a:t>
            </a:r>
            <a:endParaRPr lang="ru-RU" sz="2400" b="1" dirty="0"/>
          </a:p>
        </p:txBody>
      </p:sp>
      <p:sp>
        <p:nvSpPr>
          <p:cNvPr id="41" name="TextBox 40"/>
          <p:cNvSpPr txBox="1"/>
          <p:nvPr/>
        </p:nvSpPr>
        <p:spPr>
          <a:xfrm>
            <a:off x="3428992" y="1500174"/>
            <a:ext cx="27146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/>
              <a:t>10  тысяч товаров</a:t>
            </a:r>
            <a:endParaRPr lang="ru-RU" sz="20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4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9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4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6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1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4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7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0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3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6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9" dur="2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82" dur="2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85" dur="2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88" dur="2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91" dur="2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94" dur="2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97" dur="2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0" dur="2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3" dur="2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6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11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18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25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32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39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uiExpand="1" build="p" autoUpdateAnimBg="0"/>
      <p:bldP spid="5" grpId="0" uiExpand="1" build="p" autoUpdateAnimBg="0"/>
      <p:bldP spid="6" grpId="0" uiExpand="1" build="p" autoUpdateAnimBg="0"/>
      <p:bldP spid="10" grpId="0" animBg="1"/>
      <p:bldP spid="13" grpId="0"/>
      <p:bldP spid="22" grpId="0"/>
      <p:bldP spid="40" grpId="0"/>
      <p:bldP spid="4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Домашнее задание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marL="514350" indent="-514350">
              <a:buFont typeface="+mj-lt"/>
              <a:buAutoNum type="arabicPeriod"/>
            </a:pPr>
            <a:r>
              <a:rPr lang="ru-RU" dirty="0" smtClean="0"/>
              <a:t>Прочитать главу 9 стр.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Словарь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/>
              <a:t>Выполнить задания по выбору:</a:t>
            </a:r>
          </a:p>
          <a:p>
            <a:pPr marL="514350" indent="-514350">
              <a:buNone/>
            </a:pPr>
            <a:r>
              <a:rPr lang="ru-RU" dirty="0" smtClean="0"/>
              <a:t>	1. Составить 5 вопросов по главе 9 стр.</a:t>
            </a:r>
          </a:p>
          <a:p>
            <a:pPr marL="514350" indent="-514350">
              <a:buNone/>
            </a:pPr>
            <a:r>
              <a:rPr lang="ru-RU" dirty="0" smtClean="0"/>
              <a:t>	2. Найти дополнительную информацию «Форд и производство»</a:t>
            </a:r>
          </a:p>
          <a:p>
            <a:pPr marL="514350" indent="-514350">
              <a:buNone/>
            </a:pPr>
            <a:r>
              <a:rPr lang="ru-RU" dirty="0" smtClean="0"/>
              <a:t>	3. Составить чайнворд по материалу главы 9 стр.; центральное слово «КОНВЕЙЕР»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347864" y="1556792"/>
            <a:ext cx="30243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Спасибо за внимание!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1142984"/>
            <a:ext cx="8686800" cy="1714512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Тема урока: </a:t>
            </a:r>
            <a:br>
              <a:rPr lang="ru-RU" dirty="0" smtClean="0"/>
            </a:br>
            <a:r>
              <a:rPr lang="ru-RU" dirty="0" smtClean="0"/>
              <a:t>«Возникновение массового производства и его влияние на развитие оптовой торговли»</a:t>
            </a:r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1000100" y="3500438"/>
            <a:ext cx="7000924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Проблемный вопрос:</a:t>
            </a:r>
          </a:p>
          <a:p>
            <a:r>
              <a:rPr lang="ru-RU" sz="4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Как возникновение массового производства влияет на развитие оптовой торговли?</a:t>
            </a:r>
            <a:endParaRPr lang="ru-RU" sz="40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uiExpand="1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686800" cy="838200"/>
          </a:xfrm>
        </p:spPr>
        <p:txBody>
          <a:bodyPr/>
          <a:lstStyle/>
          <a:p>
            <a:pPr algn="ctr"/>
            <a:r>
              <a:rPr lang="ru-RU" dirty="0" smtClean="0"/>
              <a:t>Путь движения товара</a:t>
            </a:r>
            <a:endParaRPr lang="ru-RU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928662" y="1214422"/>
            <a:ext cx="5072098" cy="92869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 ? 1</a:t>
            </a:r>
          </a:p>
          <a:p>
            <a:pPr algn="ctr"/>
            <a:r>
              <a:rPr lang="ru-RU" sz="2400" b="1" dirty="0" smtClean="0"/>
              <a:t>(?2) </a:t>
            </a:r>
            <a:endParaRPr lang="ru-RU" sz="2400" b="1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928662" y="2714620"/>
            <a:ext cx="5072098" cy="92869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?3</a:t>
            </a:r>
          </a:p>
          <a:p>
            <a:pPr algn="ctr"/>
            <a:r>
              <a:rPr lang="ru-RU" sz="2400" b="1" dirty="0" smtClean="0"/>
              <a:t>(?4)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928662" y="4214818"/>
            <a:ext cx="5072098" cy="92869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?5</a:t>
            </a:r>
          </a:p>
          <a:p>
            <a:pPr algn="ctr"/>
            <a:r>
              <a:rPr lang="ru-RU" sz="2400" b="1" dirty="0" smtClean="0"/>
              <a:t>(?6)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14282" y="1357298"/>
            <a:ext cx="6429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1.</a:t>
            </a:r>
            <a:endParaRPr lang="ru-RU" sz="2400" dirty="0"/>
          </a:p>
        </p:txBody>
      </p:sp>
      <p:sp>
        <p:nvSpPr>
          <p:cNvPr id="8" name="TextBox 7"/>
          <p:cNvSpPr txBox="1"/>
          <p:nvPr/>
        </p:nvSpPr>
        <p:spPr>
          <a:xfrm>
            <a:off x="214282" y="2857496"/>
            <a:ext cx="6429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2.</a:t>
            </a:r>
            <a:endParaRPr lang="ru-RU" sz="2400" dirty="0"/>
          </a:p>
        </p:txBody>
      </p:sp>
      <p:sp>
        <p:nvSpPr>
          <p:cNvPr id="9" name="TextBox 8"/>
          <p:cNvSpPr txBox="1"/>
          <p:nvPr/>
        </p:nvSpPr>
        <p:spPr>
          <a:xfrm>
            <a:off x="214282" y="4357694"/>
            <a:ext cx="6429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3.</a:t>
            </a:r>
            <a:endParaRPr lang="ru-RU" sz="2400" dirty="0"/>
          </a:p>
        </p:txBody>
      </p:sp>
      <p:sp>
        <p:nvSpPr>
          <p:cNvPr id="10" name="Улыбающееся лицо 9"/>
          <p:cNvSpPr/>
          <p:nvPr/>
        </p:nvSpPr>
        <p:spPr>
          <a:xfrm>
            <a:off x="1857356" y="5429264"/>
            <a:ext cx="1857388" cy="1214446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571472" y="5786454"/>
            <a:ext cx="6429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4.</a:t>
            </a:r>
            <a:endParaRPr lang="ru-RU" sz="2400" dirty="0"/>
          </a:p>
        </p:txBody>
      </p:sp>
      <p:sp>
        <p:nvSpPr>
          <p:cNvPr id="12" name="TextBox 11"/>
          <p:cNvSpPr txBox="1"/>
          <p:nvPr/>
        </p:nvSpPr>
        <p:spPr>
          <a:xfrm>
            <a:off x="7715272" y="1285860"/>
            <a:ext cx="6429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5.</a:t>
            </a:r>
            <a:endParaRPr lang="ru-RU" sz="2400" dirty="0"/>
          </a:p>
        </p:txBody>
      </p:sp>
      <p:sp>
        <p:nvSpPr>
          <p:cNvPr id="13" name="TextBox 12"/>
          <p:cNvSpPr txBox="1"/>
          <p:nvPr/>
        </p:nvSpPr>
        <p:spPr>
          <a:xfrm>
            <a:off x="4714876" y="5715016"/>
            <a:ext cx="414337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/>
              <a:t>?7</a:t>
            </a:r>
          </a:p>
          <a:p>
            <a:pPr algn="ctr"/>
            <a:r>
              <a:rPr lang="ru-RU" sz="2800" b="1" dirty="0" smtClean="0"/>
              <a:t>(?8)</a:t>
            </a:r>
            <a:endParaRPr lang="ru-RU" sz="2400" b="1" dirty="0"/>
          </a:p>
        </p:txBody>
      </p:sp>
      <p:cxnSp>
        <p:nvCxnSpPr>
          <p:cNvPr id="15" name="Прямая со стрелкой 14"/>
          <p:cNvCxnSpPr>
            <a:stCxn id="4" idx="2"/>
            <a:endCxn id="5" idx="0"/>
          </p:cNvCxnSpPr>
          <p:nvPr/>
        </p:nvCxnSpPr>
        <p:spPr>
          <a:xfrm rot="5400000">
            <a:off x="3178959" y="2428868"/>
            <a:ext cx="571504" cy="15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>
            <a:stCxn id="5" idx="2"/>
            <a:endCxn id="6" idx="0"/>
          </p:cNvCxnSpPr>
          <p:nvPr/>
        </p:nvCxnSpPr>
        <p:spPr>
          <a:xfrm rot="5400000">
            <a:off x="3178959" y="3929066"/>
            <a:ext cx="571504" cy="15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>
            <a:stCxn id="6" idx="2"/>
          </p:cNvCxnSpPr>
          <p:nvPr/>
        </p:nvCxnSpPr>
        <p:spPr>
          <a:xfrm rot="16200000" flipH="1">
            <a:off x="3839760" y="4768462"/>
            <a:ext cx="500066" cy="1250165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1" name="Shape 20"/>
          <p:cNvCxnSpPr>
            <a:stCxn id="4" idx="3"/>
          </p:cNvCxnSpPr>
          <p:nvPr/>
        </p:nvCxnSpPr>
        <p:spPr>
          <a:xfrm>
            <a:off x="6000760" y="1678769"/>
            <a:ext cx="714380" cy="3607619"/>
          </a:xfrm>
          <a:prstGeom prst="bentConnector2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7500958" y="2000240"/>
            <a:ext cx="727507" cy="3071834"/>
          </a:xfrm>
          <a:prstGeom prst="rect">
            <a:avLst/>
          </a:prstGeom>
          <a:noFill/>
        </p:spPr>
        <p:txBody>
          <a:bodyPr vert="wordArtVert" wrap="square" rtlCol="0">
            <a:spAutoFit/>
          </a:bodyPr>
          <a:lstStyle/>
          <a:p>
            <a:r>
              <a:rPr lang="ru-RU" sz="3200" b="1" dirty="0" smtClean="0"/>
              <a:t>?9</a:t>
            </a:r>
            <a:endParaRPr lang="ru-RU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5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8" dur="1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8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utoUpdateAnimBg="0"/>
      <p:bldP spid="5" grpId="0" autoUpdateAnimBg="0"/>
      <p:bldP spid="6" grpId="0" autoUpdateAnimBg="0"/>
      <p:bldP spid="2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686800" cy="838200"/>
          </a:xfrm>
          <a:noFill/>
        </p:spPr>
        <p:txBody>
          <a:bodyPr/>
          <a:lstStyle/>
          <a:p>
            <a:pPr algn="ctr"/>
            <a:r>
              <a:rPr lang="ru-RU" dirty="0" smtClean="0"/>
              <a:t>Путь движения товара</a:t>
            </a:r>
            <a:endParaRPr lang="ru-RU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928662" y="1214422"/>
            <a:ext cx="5072098" cy="92869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b="1" dirty="0" smtClean="0"/>
              <a:t>Изготовитель товара</a:t>
            </a:r>
          </a:p>
          <a:p>
            <a:r>
              <a:rPr lang="ru-RU" sz="2400" b="1" dirty="0" smtClean="0"/>
              <a:t>(предприятие)</a:t>
            </a:r>
            <a:endParaRPr lang="ru-RU" sz="2400" b="1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928662" y="2714620"/>
            <a:ext cx="5072098" cy="92869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Оптовая торговля</a:t>
            </a:r>
          </a:p>
          <a:p>
            <a:pPr algn="ctr"/>
            <a:r>
              <a:rPr lang="ru-RU" sz="2400" b="1" dirty="0" smtClean="0"/>
              <a:t>(оптовые склады и базы)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928662" y="4214818"/>
            <a:ext cx="5072098" cy="92869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Розничная торговля</a:t>
            </a:r>
          </a:p>
          <a:p>
            <a:pPr algn="ctr"/>
            <a:r>
              <a:rPr lang="ru-RU" sz="2400" b="1" dirty="0" smtClean="0"/>
              <a:t>(магазины ,ларьки)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14282" y="1357298"/>
            <a:ext cx="6429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1.</a:t>
            </a:r>
            <a:endParaRPr lang="ru-RU" sz="2400" dirty="0"/>
          </a:p>
        </p:txBody>
      </p:sp>
      <p:sp>
        <p:nvSpPr>
          <p:cNvPr id="8" name="TextBox 7"/>
          <p:cNvSpPr txBox="1"/>
          <p:nvPr/>
        </p:nvSpPr>
        <p:spPr>
          <a:xfrm>
            <a:off x="214282" y="2857496"/>
            <a:ext cx="6429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2.</a:t>
            </a:r>
            <a:endParaRPr lang="ru-RU" sz="2400" dirty="0"/>
          </a:p>
        </p:txBody>
      </p:sp>
      <p:sp>
        <p:nvSpPr>
          <p:cNvPr id="9" name="TextBox 8"/>
          <p:cNvSpPr txBox="1"/>
          <p:nvPr/>
        </p:nvSpPr>
        <p:spPr>
          <a:xfrm>
            <a:off x="214282" y="4357694"/>
            <a:ext cx="6429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3.</a:t>
            </a:r>
            <a:endParaRPr lang="ru-RU" sz="2400" dirty="0"/>
          </a:p>
        </p:txBody>
      </p:sp>
      <p:sp>
        <p:nvSpPr>
          <p:cNvPr id="10" name="Улыбающееся лицо 9"/>
          <p:cNvSpPr/>
          <p:nvPr/>
        </p:nvSpPr>
        <p:spPr>
          <a:xfrm>
            <a:off x="1857356" y="5429264"/>
            <a:ext cx="1857388" cy="1214446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571472" y="5786454"/>
            <a:ext cx="6429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4.</a:t>
            </a:r>
            <a:endParaRPr lang="ru-RU" sz="2400" dirty="0"/>
          </a:p>
        </p:txBody>
      </p:sp>
      <p:sp>
        <p:nvSpPr>
          <p:cNvPr id="12" name="TextBox 11"/>
          <p:cNvSpPr txBox="1"/>
          <p:nvPr/>
        </p:nvSpPr>
        <p:spPr>
          <a:xfrm>
            <a:off x="6286512" y="1785926"/>
            <a:ext cx="6429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5.</a:t>
            </a:r>
            <a:endParaRPr lang="ru-RU" sz="2400" dirty="0"/>
          </a:p>
        </p:txBody>
      </p:sp>
      <p:sp>
        <p:nvSpPr>
          <p:cNvPr id="13" name="TextBox 12"/>
          <p:cNvSpPr txBox="1"/>
          <p:nvPr/>
        </p:nvSpPr>
        <p:spPr>
          <a:xfrm>
            <a:off x="5286380" y="5500702"/>
            <a:ext cx="385762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/>
              <a:t>Конечные покупатели</a:t>
            </a:r>
          </a:p>
          <a:p>
            <a:pPr algn="ctr"/>
            <a:r>
              <a:rPr lang="ru-RU" sz="2800" b="1" dirty="0" smtClean="0"/>
              <a:t>(Потребители)</a:t>
            </a:r>
            <a:endParaRPr lang="ru-RU" sz="2400" b="1" dirty="0"/>
          </a:p>
        </p:txBody>
      </p:sp>
      <p:cxnSp>
        <p:nvCxnSpPr>
          <p:cNvPr id="15" name="Прямая со стрелкой 14"/>
          <p:cNvCxnSpPr>
            <a:stCxn id="4" idx="2"/>
            <a:endCxn id="5" idx="0"/>
          </p:cNvCxnSpPr>
          <p:nvPr/>
        </p:nvCxnSpPr>
        <p:spPr>
          <a:xfrm rot="5400000">
            <a:off x="3178959" y="2428868"/>
            <a:ext cx="571504" cy="15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>
            <a:stCxn id="5" idx="2"/>
            <a:endCxn id="6" idx="0"/>
          </p:cNvCxnSpPr>
          <p:nvPr/>
        </p:nvCxnSpPr>
        <p:spPr>
          <a:xfrm rot="5400000">
            <a:off x="3178959" y="3929066"/>
            <a:ext cx="571504" cy="15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>
            <a:stCxn id="6" idx="2"/>
          </p:cNvCxnSpPr>
          <p:nvPr/>
        </p:nvCxnSpPr>
        <p:spPr>
          <a:xfrm rot="16200000" flipH="1">
            <a:off x="3625446" y="4982776"/>
            <a:ext cx="500068" cy="821539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1" name="Shape 20"/>
          <p:cNvCxnSpPr>
            <a:stCxn id="4" idx="3"/>
          </p:cNvCxnSpPr>
          <p:nvPr/>
        </p:nvCxnSpPr>
        <p:spPr>
          <a:xfrm>
            <a:off x="6000760" y="1678769"/>
            <a:ext cx="1143008" cy="3607619"/>
          </a:xfrm>
          <a:prstGeom prst="bentConnector2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6143636" y="2071678"/>
            <a:ext cx="727507" cy="3429024"/>
          </a:xfrm>
          <a:prstGeom prst="rect">
            <a:avLst/>
          </a:prstGeom>
          <a:noFill/>
        </p:spPr>
        <p:txBody>
          <a:bodyPr vert="wordArtVert" wrap="square" rtlCol="0">
            <a:spAutoFit/>
          </a:bodyPr>
          <a:lstStyle/>
          <a:p>
            <a:r>
              <a:rPr lang="ru-RU" sz="3200" b="1" dirty="0" smtClean="0"/>
              <a:t>Дилеры</a:t>
            </a:r>
            <a:endParaRPr lang="ru-RU" sz="3200" b="1" dirty="0"/>
          </a:p>
        </p:txBody>
      </p:sp>
      <p:sp>
        <p:nvSpPr>
          <p:cNvPr id="23" name="TextBox 22"/>
          <p:cNvSpPr txBox="1"/>
          <p:nvPr/>
        </p:nvSpPr>
        <p:spPr>
          <a:xfrm>
            <a:off x="428596" y="6396335"/>
            <a:ext cx="26432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1 тысяча человек</a:t>
            </a:r>
            <a:endParaRPr lang="ru-RU" sz="2400" b="1" dirty="0"/>
          </a:p>
        </p:txBody>
      </p:sp>
      <p:sp>
        <p:nvSpPr>
          <p:cNvPr id="24" name="TextBox 23"/>
          <p:cNvSpPr txBox="1"/>
          <p:nvPr/>
        </p:nvSpPr>
        <p:spPr>
          <a:xfrm>
            <a:off x="3214678" y="1643050"/>
            <a:ext cx="27146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1  тысяча товаров</a:t>
            </a:r>
            <a:endParaRPr lang="ru-RU" sz="2400" b="1" dirty="0"/>
          </a:p>
        </p:txBody>
      </p:sp>
      <p:sp>
        <p:nvSpPr>
          <p:cNvPr id="25" name="TextBox 24"/>
          <p:cNvSpPr txBox="1"/>
          <p:nvPr/>
        </p:nvSpPr>
        <p:spPr>
          <a:xfrm>
            <a:off x="3571868" y="6334780"/>
            <a:ext cx="307183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</a:rPr>
              <a:t>10 тысяч человек</a:t>
            </a:r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7929586" y="857232"/>
            <a:ext cx="704039" cy="1323439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8000" b="1" cap="none" spc="0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?</a:t>
            </a:r>
            <a:endParaRPr lang="ru-RU" sz="8000" dirty="0">
              <a:solidFill>
                <a:srgbClr val="FF0000"/>
              </a:solidFill>
            </a:endParaRPr>
          </a:p>
        </p:txBody>
      </p:sp>
      <p:sp>
        <p:nvSpPr>
          <p:cNvPr id="28" name="Стрелка вправо с вырезом 27"/>
          <p:cNvSpPr/>
          <p:nvPr/>
        </p:nvSpPr>
        <p:spPr>
          <a:xfrm>
            <a:off x="3071802" y="6429396"/>
            <a:ext cx="500066" cy="428604"/>
          </a:xfrm>
          <a:prstGeom prst="notched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29" name="Стрелка вправо с вырезом 28"/>
          <p:cNvSpPr/>
          <p:nvPr/>
        </p:nvSpPr>
        <p:spPr>
          <a:xfrm rot="21394397">
            <a:off x="4869334" y="1255085"/>
            <a:ext cx="1373451" cy="428604"/>
          </a:xfrm>
          <a:prstGeom prst="notched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7358082" y="2071678"/>
            <a:ext cx="178591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FF0000"/>
                </a:solidFill>
              </a:rPr>
              <a:t>Как увеличить производство товаров?</a:t>
            </a:r>
            <a:endParaRPr lang="ru-RU" sz="2000" b="1" dirty="0">
              <a:solidFill>
                <a:srgbClr val="FF0000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214282" y="0"/>
            <a:ext cx="857256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cap="all" dirty="0" smtClean="0"/>
              <a:t>Как увеличить производство товаров?</a:t>
            </a:r>
            <a:endParaRPr lang="ru-RU" sz="3600" b="1" cap="all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9" dur="1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6" dur="10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3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0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5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2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84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89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4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8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 autoUpdateAnimBg="0"/>
      <p:bldP spid="5" grpId="0" build="p" autoUpdateAnimBg="0"/>
      <p:bldP spid="6" grpId="0" build="p" autoUpdateAnimBg="0"/>
      <p:bldP spid="22" grpId="0"/>
      <p:bldP spid="23" grpId="0"/>
      <p:bldP spid="24" grpId="0"/>
      <p:bldP spid="25" grpId="0"/>
      <p:bldP spid="26" grpId="0"/>
      <p:bldP spid="28" grpId="0" animBg="1"/>
      <p:bldP spid="29" grpId="0" animBg="1"/>
      <p:bldP spid="32" grpId="0"/>
      <p:bldP spid="2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4290"/>
            <a:ext cx="8686800" cy="83820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Как увеличить производство товаров?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357158" y="1500174"/>
            <a:ext cx="8501122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ru-RU" sz="5400" dirty="0" smtClean="0">
                <a:solidFill>
                  <a:srgbClr val="FF0000"/>
                </a:solidFill>
              </a:rPr>
              <a:t>Нанять больше рабочих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5400" dirty="0" smtClean="0">
                <a:solidFill>
                  <a:srgbClr val="FF0000"/>
                </a:solidFill>
              </a:rPr>
              <a:t>Нанять больше дилеров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5400" dirty="0" smtClean="0">
                <a:solidFill>
                  <a:srgbClr val="FF0000"/>
                </a:solidFill>
              </a:rPr>
              <a:t>Расширить розничную сеть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5400" dirty="0" smtClean="0">
                <a:solidFill>
                  <a:srgbClr val="FF0000"/>
                </a:solidFill>
              </a:rPr>
              <a:t>Использовать новые технологии</a:t>
            </a:r>
            <a:endParaRPr lang="ru-RU" sz="5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9" dur="1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3" dur="2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2706EE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71604" y="428604"/>
            <a:ext cx="8686800" cy="838200"/>
          </a:xfr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ru-RU" b="1" dirty="0" smtClean="0"/>
              <a:t>?    </a:t>
            </a:r>
            <a:r>
              <a:rPr lang="ru-RU" dirty="0" smtClean="0"/>
              <a:t>(1863-1947)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285875"/>
            <a:ext cx="9144000" cy="5143500"/>
          </a:xfrm>
        </p:spPr>
        <p:txBody>
          <a:bodyPr>
            <a:normAutofit fontScale="85000" lnSpcReduction="10000"/>
          </a:bodyPr>
          <a:lstStyle/>
          <a:p>
            <a:pPr marL="2779713" algn="ctr" fontAlgn="auto">
              <a:spcAft>
                <a:spcPts val="0"/>
              </a:spcAft>
              <a:buFont typeface="Wingdings 2"/>
              <a:buChar char=""/>
              <a:defRPr/>
            </a:pPr>
            <a:r>
              <a:rPr lang="ru-RU" sz="3300" dirty="0" smtClean="0"/>
              <a:t>Американский инженер и предприниматель.</a:t>
            </a:r>
          </a:p>
          <a:p>
            <a:pPr marL="2779713" fontAlgn="auto">
              <a:spcAft>
                <a:spcPts val="0"/>
              </a:spcAft>
              <a:buFont typeface="Wingdings 2"/>
              <a:buChar char=""/>
              <a:defRPr/>
            </a:pPr>
            <a:r>
              <a:rPr lang="ru-RU" sz="3300" dirty="0" smtClean="0">
                <a:solidFill>
                  <a:srgbClr val="FF0000"/>
                </a:solidFill>
              </a:rPr>
              <a:t>1903</a:t>
            </a:r>
            <a:r>
              <a:rPr lang="ru-RU" sz="3300" dirty="0" smtClean="0"/>
              <a:t> году основал </a:t>
            </a:r>
            <a:r>
              <a:rPr lang="ru-RU" sz="3300" dirty="0" smtClean="0">
                <a:hlinkClick r:id="rId2" tooltip="Ford Motor Company"/>
              </a:rPr>
              <a:t>   </a:t>
            </a:r>
            <a:r>
              <a:rPr lang="ru-RU" sz="3300" b="1" dirty="0" smtClean="0">
                <a:hlinkClick r:id="rId2" tooltip="Ford Motor Company"/>
              </a:rPr>
              <a:t>?</a:t>
            </a:r>
            <a:r>
              <a:rPr lang="ru-RU" sz="3300" dirty="0" smtClean="0">
                <a:hlinkClick r:id="rId2" tooltip="Ford Motor Company"/>
              </a:rPr>
              <a:t>  </a:t>
            </a:r>
            <a:r>
              <a:rPr lang="ru-RU" sz="3300" dirty="0" err="1" smtClean="0">
                <a:hlinkClick r:id="rId2" tooltip="Ford Motor Company"/>
              </a:rPr>
              <a:t>Motor</a:t>
            </a:r>
            <a:r>
              <a:rPr lang="ru-RU" sz="3300" dirty="0" smtClean="0">
                <a:hlinkClick r:id="rId2" tooltip="Ford Motor Company"/>
              </a:rPr>
              <a:t> </a:t>
            </a:r>
          </a:p>
          <a:p>
            <a:pPr marL="2779713" fontAlgn="auto">
              <a:spcAft>
                <a:spcPts val="0"/>
              </a:spcAft>
              <a:buFont typeface="Wingdings 2"/>
              <a:buNone/>
              <a:defRPr/>
            </a:pPr>
            <a:r>
              <a:rPr lang="ru-RU" sz="3300" dirty="0" err="1" smtClean="0">
                <a:hlinkClick r:id="rId2" tooltip="Ford Motor Company"/>
              </a:rPr>
              <a:t>Company</a:t>
            </a:r>
            <a:r>
              <a:rPr lang="ru-RU" sz="3300" dirty="0" smtClean="0"/>
              <a:t> (  </a:t>
            </a:r>
            <a:r>
              <a:rPr lang="ru-RU" sz="3300" b="1" dirty="0" smtClean="0"/>
              <a:t>?</a:t>
            </a:r>
            <a:r>
              <a:rPr lang="ru-RU" sz="3300" dirty="0" smtClean="0"/>
              <a:t>   Мотор </a:t>
            </a:r>
            <a:r>
              <a:rPr lang="ru-RU" sz="3300" dirty="0" err="1" smtClean="0"/>
              <a:t>Компани</a:t>
            </a:r>
            <a:r>
              <a:rPr lang="ru-RU" sz="3300" dirty="0" smtClean="0"/>
              <a:t>), </a:t>
            </a:r>
          </a:p>
          <a:p>
            <a:pPr marL="371475" fontAlgn="auto">
              <a:spcAft>
                <a:spcPts val="0"/>
              </a:spcAft>
              <a:buFont typeface="Wingdings 2"/>
              <a:buChar char=""/>
              <a:defRPr/>
            </a:pPr>
            <a:r>
              <a:rPr lang="ru-RU" sz="3300" b="1" dirty="0" smtClean="0">
                <a:solidFill>
                  <a:srgbClr val="FF0000"/>
                </a:solidFill>
              </a:rPr>
              <a:t>1913</a:t>
            </a:r>
            <a:r>
              <a:rPr lang="ru-RU" sz="3300" b="1" dirty="0" smtClean="0"/>
              <a:t> </a:t>
            </a:r>
            <a:r>
              <a:rPr lang="ru-RU" sz="3300" dirty="0" smtClean="0"/>
              <a:t>ввёл конвейерный метод сборки автомобилей, поднявший производительность труда в 1,5 раза </a:t>
            </a:r>
          </a:p>
          <a:p>
            <a:pPr marL="371475" fontAlgn="auto">
              <a:spcAft>
                <a:spcPts val="0"/>
              </a:spcAft>
              <a:buFont typeface="Wingdings 2"/>
              <a:buChar char=""/>
              <a:defRPr/>
            </a:pPr>
            <a:r>
              <a:rPr lang="ru-RU" sz="3300" dirty="0" smtClean="0"/>
              <a:t>Уже в </a:t>
            </a:r>
            <a:r>
              <a:rPr lang="ru-RU" sz="3300" b="1" dirty="0" smtClean="0">
                <a:solidFill>
                  <a:srgbClr val="FF0000"/>
                </a:solidFill>
              </a:rPr>
              <a:t>1922</a:t>
            </a:r>
            <a:r>
              <a:rPr lang="ru-RU" sz="3300" b="1" dirty="0" smtClean="0"/>
              <a:t> </a:t>
            </a:r>
            <a:r>
              <a:rPr lang="ru-RU" sz="3300" dirty="0" smtClean="0"/>
              <a:t>году каждый второй автомобиль в Америке и каждый третий в мире имел марку “  </a:t>
            </a:r>
            <a:r>
              <a:rPr lang="ru-RU" sz="3300" b="1" dirty="0" smtClean="0"/>
              <a:t>?</a:t>
            </a:r>
            <a:r>
              <a:rPr lang="ru-RU" sz="3300" dirty="0" smtClean="0"/>
              <a:t>  ”. </a:t>
            </a:r>
          </a:p>
          <a:p>
            <a:pPr marL="371475" fontAlgn="auto">
              <a:spcAft>
                <a:spcPts val="0"/>
              </a:spcAft>
              <a:buFont typeface="Wingdings 2"/>
              <a:buChar char=""/>
              <a:defRPr/>
            </a:pPr>
            <a:r>
              <a:rPr lang="ru-RU" sz="3300" dirty="0" smtClean="0"/>
              <a:t>К </a:t>
            </a:r>
            <a:r>
              <a:rPr lang="ru-RU" sz="3300" b="1" dirty="0" smtClean="0">
                <a:solidFill>
                  <a:srgbClr val="FF0000"/>
                </a:solidFill>
              </a:rPr>
              <a:t>1930</a:t>
            </a:r>
            <a:r>
              <a:rPr lang="ru-RU" sz="3300" dirty="0" smtClean="0"/>
              <a:t> завод   </a:t>
            </a:r>
            <a:r>
              <a:rPr lang="ru-RU" sz="3300" b="1" dirty="0" smtClean="0"/>
              <a:t>?</a:t>
            </a:r>
            <a:r>
              <a:rPr lang="ru-RU" sz="3300" dirty="0" smtClean="0"/>
              <a:t>   продал уже </a:t>
            </a:r>
            <a:r>
              <a:rPr lang="ru-RU" sz="3300" b="1" dirty="0" smtClean="0">
                <a:solidFill>
                  <a:schemeClr val="tx1"/>
                </a:solidFill>
              </a:rPr>
              <a:t>15 млн.</a:t>
            </a:r>
            <a:r>
              <a:rPr lang="ru-RU" sz="3300" dirty="0" smtClean="0">
                <a:solidFill>
                  <a:srgbClr val="02AE23"/>
                </a:solidFill>
              </a:rPr>
              <a:t> </a:t>
            </a:r>
            <a:r>
              <a:rPr lang="ru-RU" sz="3300" dirty="0" smtClean="0"/>
              <a:t>машин. Ежегодная продажа машин </a:t>
            </a:r>
            <a:r>
              <a:rPr lang="ru-RU" sz="3300" b="1" dirty="0" smtClean="0">
                <a:solidFill>
                  <a:schemeClr val="tx1"/>
                </a:solidFill>
              </a:rPr>
              <a:t>от 700 до 900 тыс. </a:t>
            </a:r>
            <a:r>
              <a:rPr lang="ru-RU" sz="3300" dirty="0" smtClean="0"/>
              <a:t>штук</a:t>
            </a:r>
            <a:endParaRPr lang="ru-RU" dirty="0" smtClean="0"/>
          </a:p>
          <a:p>
            <a:pPr marL="371475" fontAlgn="auto">
              <a:spcAft>
                <a:spcPts val="0"/>
              </a:spcAft>
              <a:buFont typeface="Wingdings 2"/>
              <a:buChar char=""/>
              <a:defRPr/>
            </a:pPr>
            <a:endParaRPr lang="ru-RU" dirty="0"/>
          </a:p>
        </p:txBody>
      </p:sp>
      <p:pic>
        <p:nvPicPr>
          <p:cNvPr id="5122" name="Рисунок 1" descr="Генри Форд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472" y="285728"/>
            <a:ext cx="1785950" cy="2530095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1071563" y="5857875"/>
            <a:ext cx="67818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3600" b="1">
                <a:latin typeface="Franklin Gothic Book" pitchFamily="34" charset="0"/>
              </a:rPr>
              <a:t>Его девиз: </a:t>
            </a:r>
            <a:r>
              <a:rPr lang="ru-RU" sz="3600" b="1">
                <a:solidFill>
                  <a:srgbClr val="FF0000"/>
                </a:solidFill>
                <a:latin typeface="Franklin Gothic Book" pitchFamily="34" charset="0"/>
              </a:rPr>
              <a:t>«Автомобиль для всех»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71604" y="428604"/>
            <a:ext cx="8686800" cy="838200"/>
          </a:xfr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ru-RU" sz="3200" b="1" dirty="0" smtClean="0"/>
              <a:t>Генри</a:t>
            </a:r>
            <a:r>
              <a:rPr lang="ru-RU" b="1" dirty="0" smtClean="0"/>
              <a:t> </a:t>
            </a:r>
            <a:r>
              <a:rPr lang="ru-RU" sz="3200" b="1" dirty="0" smtClean="0"/>
              <a:t>форд </a:t>
            </a:r>
            <a:r>
              <a:rPr lang="ru-RU" dirty="0" smtClean="0"/>
              <a:t>(1863-1947)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285875"/>
            <a:ext cx="9144000" cy="5143500"/>
          </a:xfrm>
        </p:spPr>
        <p:txBody>
          <a:bodyPr>
            <a:normAutofit fontScale="77500" lnSpcReduction="20000"/>
          </a:bodyPr>
          <a:lstStyle/>
          <a:p>
            <a:pPr marL="2779713" algn="ctr" fontAlgn="auto">
              <a:spcAft>
                <a:spcPts val="0"/>
              </a:spcAft>
              <a:buFont typeface="Wingdings 2"/>
              <a:buChar char=""/>
              <a:defRPr/>
            </a:pPr>
            <a:r>
              <a:rPr lang="ru-RU" sz="3300" dirty="0" smtClean="0"/>
              <a:t>Американский инженер и предприниматель.</a:t>
            </a:r>
          </a:p>
          <a:p>
            <a:pPr marL="2779713" fontAlgn="auto">
              <a:spcAft>
                <a:spcPts val="0"/>
              </a:spcAft>
              <a:buFont typeface="Wingdings 2"/>
              <a:buChar char=""/>
              <a:defRPr/>
            </a:pPr>
            <a:r>
              <a:rPr lang="ru-RU" sz="3300" dirty="0" smtClean="0">
                <a:solidFill>
                  <a:srgbClr val="FF0000"/>
                </a:solidFill>
              </a:rPr>
              <a:t>1903</a:t>
            </a:r>
            <a:r>
              <a:rPr lang="ru-RU" sz="3300" dirty="0" smtClean="0"/>
              <a:t> году основал </a:t>
            </a:r>
            <a:r>
              <a:rPr lang="ru-RU" sz="3800" b="1" dirty="0" err="1" smtClean="0">
                <a:hlinkClick r:id="rId2" tooltip="Ford Motor Company"/>
              </a:rPr>
              <a:t>Ford</a:t>
            </a:r>
            <a:r>
              <a:rPr lang="ru-RU" sz="3300" dirty="0" smtClean="0">
                <a:hlinkClick r:id="rId2" tooltip="Ford Motor Company"/>
              </a:rPr>
              <a:t> </a:t>
            </a:r>
            <a:r>
              <a:rPr lang="ru-RU" sz="3300" dirty="0" err="1" smtClean="0">
                <a:hlinkClick r:id="rId2" tooltip="Ford Motor Company"/>
              </a:rPr>
              <a:t>Motor</a:t>
            </a:r>
            <a:r>
              <a:rPr lang="ru-RU" sz="3300" dirty="0" smtClean="0">
                <a:hlinkClick r:id="rId2" tooltip="Ford Motor Company"/>
              </a:rPr>
              <a:t> </a:t>
            </a:r>
          </a:p>
          <a:p>
            <a:pPr marL="2779713" fontAlgn="auto">
              <a:spcAft>
                <a:spcPts val="0"/>
              </a:spcAft>
              <a:buFont typeface="Wingdings 2"/>
              <a:buNone/>
              <a:defRPr/>
            </a:pPr>
            <a:r>
              <a:rPr lang="ru-RU" sz="3300" dirty="0" err="1" smtClean="0">
                <a:hlinkClick r:id="rId2" tooltip="Ford Motor Company"/>
              </a:rPr>
              <a:t>Company</a:t>
            </a:r>
            <a:r>
              <a:rPr lang="ru-RU" sz="3300" dirty="0" smtClean="0"/>
              <a:t> </a:t>
            </a:r>
            <a:r>
              <a:rPr lang="ru-RU" sz="3300" dirty="0" smtClean="0">
                <a:solidFill>
                  <a:schemeClr val="tx1"/>
                </a:solidFill>
              </a:rPr>
              <a:t>(</a:t>
            </a:r>
            <a:r>
              <a:rPr lang="ru-RU" sz="3800" b="1" dirty="0" smtClean="0">
                <a:solidFill>
                  <a:schemeClr val="tx1"/>
                </a:solidFill>
              </a:rPr>
              <a:t>Форд</a:t>
            </a:r>
            <a:r>
              <a:rPr lang="ru-RU" sz="3300" dirty="0" smtClean="0">
                <a:solidFill>
                  <a:schemeClr val="tx1"/>
                </a:solidFill>
              </a:rPr>
              <a:t> </a:t>
            </a:r>
            <a:r>
              <a:rPr lang="ru-RU" sz="3300" dirty="0" smtClean="0"/>
              <a:t>Мотор </a:t>
            </a:r>
            <a:r>
              <a:rPr lang="ru-RU" sz="3300" dirty="0" err="1" smtClean="0"/>
              <a:t>Компани</a:t>
            </a:r>
            <a:r>
              <a:rPr lang="ru-RU" sz="3300" dirty="0" smtClean="0"/>
              <a:t>), </a:t>
            </a:r>
          </a:p>
          <a:p>
            <a:pPr marL="371475" fontAlgn="auto">
              <a:spcAft>
                <a:spcPts val="0"/>
              </a:spcAft>
              <a:buFont typeface="Wingdings 2"/>
              <a:buChar char=""/>
              <a:defRPr/>
            </a:pPr>
            <a:r>
              <a:rPr lang="ru-RU" sz="3300" b="1" dirty="0" smtClean="0">
                <a:solidFill>
                  <a:srgbClr val="FF0000"/>
                </a:solidFill>
              </a:rPr>
              <a:t>1913</a:t>
            </a:r>
            <a:r>
              <a:rPr lang="ru-RU" sz="3300" b="1" dirty="0" smtClean="0"/>
              <a:t> </a:t>
            </a:r>
            <a:r>
              <a:rPr lang="ru-RU" sz="3300" dirty="0" smtClean="0"/>
              <a:t>ввёл конвейерный метод сборки автомобилей, поднявший производительность труда в 1,5 раза </a:t>
            </a:r>
          </a:p>
          <a:p>
            <a:pPr marL="371475" fontAlgn="auto">
              <a:spcAft>
                <a:spcPts val="0"/>
              </a:spcAft>
              <a:buFont typeface="Wingdings 2"/>
              <a:buChar char=""/>
              <a:defRPr/>
            </a:pPr>
            <a:r>
              <a:rPr lang="ru-RU" sz="3300" dirty="0" smtClean="0"/>
              <a:t>Уже в </a:t>
            </a:r>
            <a:r>
              <a:rPr lang="ru-RU" sz="3300" b="1" dirty="0" smtClean="0">
                <a:solidFill>
                  <a:srgbClr val="FF0000"/>
                </a:solidFill>
              </a:rPr>
              <a:t>1922</a:t>
            </a:r>
            <a:r>
              <a:rPr lang="ru-RU" sz="3300" b="1" dirty="0" smtClean="0"/>
              <a:t> </a:t>
            </a:r>
            <a:r>
              <a:rPr lang="ru-RU" sz="3300" dirty="0" smtClean="0"/>
              <a:t>году каждый второй автомобиль в Америке и каждый третий в мире имел марку “</a:t>
            </a:r>
            <a:r>
              <a:rPr lang="ru-RU" sz="3800" b="1" dirty="0" smtClean="0">
                <a:solidFill>
                  <a:schemeClr val="tx1"/>
                </a:solidFill>
              </a:rPr>
              <a:t>Форд</a:t>
            </a:r>
            <a:r>
              <a:rPr lang="ru-RU" sz="3300" dirty="0" smtClean="0">
                <a:solidFill>
                  <a:schemeClr val="tx1"/>
                </a:solidFill>
              </a:rPr>
              <a:t>”</a:t>
            </a:r>
            <a:r>
              <a:rPr lang="ru-RU" sz="3300" dirty="0" smtClean="0"/>
              <a:t>. </a:t>
            </a:r>
          </a:p>
          <a:p>
            <a:pPr marL="371475" fontAlgn="auto">
              <a:spcAft>
                <a:spcPts val="0"/>
              </a:spcAft>
              <a:buFont typeface="Wingdings 2"/>
              <a:buChar char=""/>
              <a:defRPr/>
            </a:pPr>
            <a:r>
              <a:rPr lang="ru-RU" sz="3300" dirty="0" smtClean="0"/>
              <a:t>К </a:t>
            </a:r>
            <a:r>
              <a:rPr lang="ru-RU" sz="3300" b="1" dirty="0" smtClean="0">
                <a:solidFill>
                  <a:srgbClr val="FF0000"/>
                </a:solidFill>
              </a:rPr>
              <a:t>1930</a:t>
            </a:r>
            <a:r>
              <a:rPr lang="ru-RU" sz="3300" dirty="0" smtClean="0"/>
              <a:t> завод </a:t>
            </a:r>
            <a:r>
              <a:rPr lang="en-US" sz="3800" b="1" dirty="0" smtClean="0">
                <a:solidFill>
                  <a:schemeClr val="tx1"/>
                </a:solidFill>
              </a:rPr>
              <a:t>Ford</a:t>
            </a:r>
            <a:r>
              <a:rPr lang="ru-RU" sz="3300" dirty="0" smtClean="0">
                <a:solidFill>
                  <a:schemeClr val="tx1"/>
                </a:solidFill>
              </a:rPr>
              <a:t> </a:t>
            </a:r>
            <a:r>
              <a:rPr lang="ru-RU" sz="3300" dirty="0" smtClean="0"/>
              <a:t>продал уже </a:t>
            </a:r>
            <a:r>
              <a:rPr lang="ru-RU" sz="3300" b="1" dirty="0" smtClean="0">
                <a:solidFill>
                  <a:srgbClr val="002060"/>
                </a:solidFill>
              </a:rPr>
              <a:t>15 млн.</a:t>
            </a:r>
            <a:r>
              <a:rPr lang="ru-RU" sz="3300" dirty="0" smtClean="0">
                <a:solidFill>
                  <a:srgbClr val="002060"/>
                </a:solidFill>
              </a:rPr>
              <a:t> </a:t>
            </a:r>
            <a:r>
              <a:rPr lang="ru-RU" sz="3300" dirty="0" smtClean="0"/>
              <a:t>машин. Ежегодная продажа машин </a:t>
            </a:r>
            <a:r>
              <a:rPr lang="ru-RU" sz="3300" b="1" dirty="0" smtClean="0">
                <a:solidFill>
                  <a:srgbClr val="002060"/>
                </a:solidFill>
              </a:rPr>
              <a:t>от 700 до 900 тыс</a:t>
            </a:r>
            <a:r>
              <a:rPr lang="ru-RU" sz="3300" b="1" dirty="0" smtClean="0">
                <a:solidFill>
                  <a:schemeClr val="tx1"/>
                </a:solidFill>
              </a:rPr>
              <a:t>. </a:t>
            </a:r>
            <a:r>
              <a:rPr lang="ru-RU" sz="3300" dirty="0" smtClean="0"/>
              <a:t>штук в год</a:t>
            </a:r>
          </a:p>
          <a:p>
            <a:pPr marL="371475" fontAlgn="auto">
              <a:spcAft>
                <a:spcPts val="0"/>
              </a:spcAft>
              <a:buFont typeface="Wingdings 2"/>
              <a:buChar char=""/>
              <a:defRPr/>
            </a:pPr>
            <a:endParaRPr lang="ru-RU" dirty="0" smtClean="0"/>
          </a:p>
          <a:p>
            <a:pPr marL="371475" fontAlgn="auto">
              <a:spcAft>
                <a:spcPts val="0"/>
              </a:spcAft>
              <a:buFont typeface="Wingdings 2"/>
              <a:buChar char=""/>
              <a:defRPr/>
            </a:pPr>
            <a:endParaRPr lang="ru-RU" dirty="0"/>
          </a:p>
        </p:txBody>
      </p:sp>
      <p:pic>
        <p:nvPicPr>
          <p:cNvPr id="5122" name="Рисунок 1" descr="Генри Форд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472" y="285728"/>
            <a:ext cx="1785950" cy="2530095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sp>
        <p:nvSpPr>
          <p:cNvPr id="18437" name="Прямоугольник 4"/>
          <p:cNvSpPr>
            <a:spLocks noChangeArrowheads="1"/>
          </p:cNvSpPr>
          <p:nvPr/>
        </p:nvSpPr>
        <p:spPr bwMode="auto">
          <a:xfrm>
            <a:off x="1071563" y="6211888"/>
            <a:ext cx="67818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3600" b="1">
                <a:latin typeface="Franklin Gothic Book" pitchFamily="34" charset="0"/>
              </a:rPr>
              <a:t>Его девиз: </a:t>
            </a:r>
            <a:r>
              <a:rPr lang="ru-RU" sz="3600" b="1">
                <a:solidFill>
                  <a:srgbClr val="FF0000"/>
                </a:solidFill>
                <a:latin typeface="Franklin Gothic Book" pitchFamily="34" charset="0"/>
              </a:rPr>
              <a:t>«Автомобиль для всех»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686800" cy="838200"/>
          </a:xfrm>
        </p:spPr>
        <p:txBody>
          <a:bodyPr/>
          <a:lstStyle/>
          <a:p>
            <a:pPr algn="ctr"/>
            <a:r>
              <a:rPr lang="ru-RU" dirty="0" smtClean="0"/>
              <a:t>Конвейер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285720" y="1142984"/>
            <a:ext cx="33575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1) История конвейера</a:t>
            </a:r>
            <a:endParaRPr lang="ru-RU" sz="2400" b="1" dirty="0"/>
          </a:p>
        </p:txBody>
      </p:sp>
      <p:pic>
        <p:nvPicPr>
          <p:cNvPr id="1026" name="Picture 2" descr="H:\школа\картинки\ford_assembly_lin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1785926"/>
            <a:ext cx="3571900" cy="377562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8" name="TextBox 7"/>
          <p:cNvSpPr txBox="1"/>
          <p:nvPr/>
        </p:nvSpPr>
        <p:spPr>
          <a:xfrm>
            <a:off x="357158" y="5715016"/>
            <a:ext cx="300039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C00000"/>
                </a:solidFill>
              </a:rPr>
              <a:t>Сборка изделий до изобретения ленточного конвейера</a:t>
            </a:r>
            <a:endParaRPr lang="ru-RU" sz="2000" b="1" dirty="0">
              <a:solidFill>
                <a:srgbClr val="C00000"/>
              </a:solidFill>
            </a:endParaRPr>
          </a:p>
        </p:txBody>
      </p:sp>
      <p:pic>
        <p:nvPicPr>
          <p:cNvPr id="3" name="Picture 2" descr="C:\Documents and Settings\210\Мои документы\Мои рисунки\Безымянный.bmp"/>
          <p:cNvPicPr>
            <a:picLocks noChangeAspect="1" noChangeArrowheads="1"/>
          </p:cNvPicPr>
          <p:nvPr/>
        </p:nvPicPr>
        <p:blipFill>
          <a:blip r:embed="rId3" cstate="print"/>
          <a:srcRect r="24143" b="31196"/>
          <a:stretch>
            <a:fillRect/>
          </a:stretch>
        </p:blipFill>
        <p:spPr bwMode="auto">
          <a:xfrm>
            <a:off x="4143372" y="1714488"/>
            <a:ext cx="4810839" cy="3786214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10" name="Стрелка вправо 9"/>
          <p:cNvSpPr/>
          <p:nvPr/>
        </p:nvSpPr>
        <p:spPr>
          <a:xfrm rot="20316184">
            <a:off x="4729187" y="3807543"/>
            <a:ext cx="542882" cy="18101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4786314" y="6000768"/>
            <a:ext cx="35719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002060"/>
                </a:solidFill>
              </a:rPr>
              <a:t>Ленточный конвейер Г. Форда</a:t>
            </a:r>
            <a:endParaRPr lang="ru-RU" sz="20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9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903 -0.03029 C 0.01007 -0.06035 0.01129 -0.09017 0.03108 -0.10035 C 0.05087 -0.11052 0.09844 -0.08231 0.12778 -0.09133 C 0.15712 -0.10035 0.19566 -0.13457 0.2073 -0.15445 C 0.21893 -0.17434 0.18143 -0.19584 0.19723 -0.21087 C 0.21303 -0.2259 0.27379 -0.23723 0.30226 -0.24486 C 0.33073 -0.25249 0.35591 -0.25318 0.36841 -0.25618 C 0.38091 -0.25919 0.37882 -0.26104 0.37691 -0.26289 " pathEditMode="relative" ptsTypes="aaaaaaaA">
                                      <p:cBhvr>
                                        <p:cTn id="37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 animBg="1"/>
      <p:bldP spid="10" grpId="1" animBg="1"/>
      <p:bldP spid="1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4290"/>
            <a:ext cx="8686800" cy="838200"/>
          </a:xfrm>
        </p:spPr>
        <p:txBody>
          <a:bodyPr/>
          <a:lstStyle/>
          <a:p>
            <a:pPr algn="ctr"/>
            <a:r>
              <a:rPr lang="ru-RU" dirty="0" smtClean="0"/>
              <a:t>Движущий Ленточный конвейер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100" name="Picture 4" descr="I:\!!!Школа № 16\Для Татьяны Гариевны\Фото\!!!!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5786" y="1214422"/>
            <a:ext cx="7858180" cy="5238787"/>
          </a:xfrm>
          <a:prstGeom prst="rect">
            <a:avLst/>
          </a:prstGeom>
          <a:noFill/>
        </p:spPr>
      </p:pic>
      <p:sp>
        <p:nvSpPr>
          <p:cNvPr id="7" name="Стрелка вправо 6"/>
          <p:cNvSpPr/>
          <p:nvPr/>
        </p:nvSpPr>
        <p:spPr>
          <a:xfrm rot="19092693">
            <a:off x="1034733" y="4825545"/>
            <a:ext cx="1785950" cy="10001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4.50867E-6 L 0.44098 -0.37757 " pathEditMode="relative" ptsTypes="AA">
                                      <p:cBhvr>
                                        <p:cTn id="1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3" presetClass="exit" presetSubtype="1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7" grpId="2" animBg="1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623</TotalTime>
  <Words>540</Words>
  <Application>Microsoft Office PowerPoint</Application>
  <PresentationFormat>Экран (4:3)</PresentationFormat>
  <Paragraphs>122</Paragraphs>
  <Slides>18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Трек</vt:lpstr>
      <vt:lpstr>Тема раздела:   «Как оптовая торговля помогает производству»  </vt:lpstr>
      <vt:lpstr>Тема урока:  «Возникновение массового производства и его влияние на развитие оптовой торговли»</vt:lpstr>
      <vt:lpstr>Путь движения товара</vt:lpstr>
      <vt:lpstr>Путь движения товара</vt:lpstr>
      <vt:lpstr>Как увеличить производство товаров?</vt:lpstr>
      <vt:lpstr>?    (1863-1947)</vt:lpstr>
      <vt:lpstr>Генри форд (1863-1947)</vt:lpstr>
      <vt:lpstr>Конвейер</vt:lpstr>
      <vt:lpstr>Движущий Ленточный конвейер</vt:lpstr>
      <vt:lpstr>Конвейер по сборке техники в 40-е годы  </vt:lpstr>
      <vt:lpstr>Конвейер по сборке техники в 80-е годы</vt:lpstr>
      <vt:lpstr>Конвейер в наше время</vt:lpstr>
      <vt:lpstr>Работа конвейера в наше время</vt:lpstr>
      <vt:lpstr>Слайд 14</vt:lpstr>
      <vt:lpstr>Конвейер – технология         ? производства</vt:lpstr>
      <vt:lpstr>Массовое производство и его влияние на оптовую торговлю </vt:lpstr>
      <vt:lpstr>Домашнее задание</vt:lpstr>
      <vt:lpstr>Слайд 18</vt:lpstr>
    </vt:vector>
  </TitlesOfParts>
  <Company>&lt;work&gt;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Глава «Как оптовая торговля помогает производству» (4 урока). </dc:title>
  <dc:creator>210</dc:creator>
  <cp:lastModifiedBy>DER</cp:lastModifiedBy>
  <cp:revision>63</cp:revision>
  <dcterms:created xsi:type="dcterms:W3CDTF">2009-02-20T15:39:41Z</dcterms:created>
  <dcterms:modified xsi:type="dcterms:W3CDTF">2014-02-16T20:04:25Z</dcterms:modified>
</cp:coreProperties>
</file>