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77" r:id="rId9"/>
    <p:sldId id="262" r:id="rId10"/>
    <p:sldId id="263" r:id="rId11"/>
    <p:sldId id="264" r:id="rId12"/>
    <p:sldId id="265" r:id="rId13"/>
    <p:sldId id="266" r:id="rId14"/>
    <p:sldId id="267" r:id="rId15"/>
    <p:sldId id="278" r:id="rId16"/>
    <p:sldId id="279" r:id="rId17"/>
    <p:sldId id="268" r:id="rId18"/>
    <p:sldId id="27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1" autoAdjust="0"/>
    <p:restoredTop sz="94599" autoAdjust="0"/>
  </p:normalViewPr>
  <p:slideViewPr>
    <p:cSldViewPr>
      <p:cViewPr>
        <p:scale>
          <a:sx n="70" d="100"/>
          <a:sy n="70" d="100"/>
        </p:scale>
        <p:origin x="-28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86A9F-4895-40F8-A0AE-4DA9F2EF2C1A}" type="datetimeFigureOut">
              <a:rPr lang="uk-UA" smtClean="0"/>
              <a:pPr/>
              <a:t>23.11.2010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4E6CB-D4A2-4EB0-A1D8-9A1876BD797E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4E6CB-D4A2-4EB0-A1D8-9A1876BD797E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шубер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620688"/>
            <a:ext cx="4824536" cy="446449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11560" y="5661248"/>
            <a:ext cx="81227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Франц Шуберт 1797 - 1828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667544"/>
          </a:xfrm>
        </p:spPr>
        <p:txBody>
          <a:bodyPr/>
          <a:lstStyle/>
          <a:p>
            <a:r>
              <a:rPr lang="uk-UA" dirty="0" smtClean="0"/>
              <a:t>1823 </a:t>
            </a:r>
            <a:r>
              <a:rPr lang="uk-UA" dirty="0" err="1" smtClean="0"/>
              <a:t>–</a:t>
            </a:r>
            <a:r>
              <a:rPr lang="uk-UA" dirty="0" err="1" smtClean="0"/>
              <a:t>тий</a:t>
            </a:r>
            <a:r>
              <a:rPr lang="uk-UA" dirty="0" smtClean="0"/>
              <a:t> </a:t>
            </a:r>
            <a:r>
              <a:rPr lang="uk-UA" dirty="0" smtClean="0"/>
              <a:t>рік.</a:t>
            </a:r>
            <a:endParaRPr lang="uk-UA" dirty="0"/>
          </a:p>
        </p:txBody>
      </p:sp>
      <p:pic>
        <p:nvPicPr>
          <p:cNvPr id="5" name="Рисунок 4" descr="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4752528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1124744"/>
            <a:ext cx="2880320" cy="5400600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Наступний рік відзначений у біографії Шуберта хворобами та зневірою композитора.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Його опера не була поставлена; він написав ще дві — «Змовники» </a:t>
            </a:r>
            <a:r>
              <a:rPr lang="arn-C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«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Ф'єррабрас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arn-CL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але й вони не були поставлені. 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Чудовий вокальний цикл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“Прекрасна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мельниківна”</a:t>
            </a:r>
            <a:r>
              <a:rPr lang="arn-C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схвально прийнята слухачами музика до драматичної п'єси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Розамунда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n-C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свідчать, що Шуберт не опускав руки.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739552"/>
          </a:xfrm>
        </p:spPr>
        <p:txBody>
          <a:bodyPr/>
          <a:lstStyle/>
          <a:p>
            <a:pPr algn="ctr"/>
            <a:r>
              <a:rPr lang="uk-UA" dirty="0" smtClean="0"/>
              <a:t>1824 рік.</a:t>
            </a:r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196752"/>
            <a:ext cx="2263080" cy="5184576"/>
          </a:xfrm>
        </p:spPr>
        <p:txBody>
          <a:bodyPr>
            <a:normAutofit/>
          </a:bodyPr>
          <a:lstStyle/>
          <a:p>
            <a:pPr algn="ctr"/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Ф. Шуберт працював над струнними квартетами ля мінор і ре мінор («Смерть і Дівчина») і над октетом фа мажор, однак матеріальні проблеми змусили його знову повернутись до вчительської роботи у родині Естергазі. 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IDIYA\Desktop\шуберт муз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7030" y="2015490"/>
            <a:ext cx="3329940" cy="2827020"/>
          </a:xfrm>
          <a:prstGeom prst="rect">
            <a:avLst/>
          </a:prstGeom>
          <a:noFill/>
        </p:spPr>
      </p:pic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 descr="C:\Users\LIDIYA\Desktop\шуберт муз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5760640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28184" y="476672"/>
            <a:ext cx="2736304" cy="6120680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Літнє перебування в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Желізі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позитивно вплинуло на здоров'я Шуберта. Він написав там два опуси для фортепіано в чотири руки — сонату «Великий дует» до мажор і Варіації на оригінальну тему ля-бемоль мажор</a:t>
            </a:r>
            <a:r>
              <a:rPr lang="ru-RU" sz="2000" dirty="0" smtClean="0"/>
              <a:t>. </a:t>
            </a:r>
            <a:endParaRPr lang="uk-UA" sz="2000" dirty="0"/>
          </a:p>
        </p:txBody>
      </p:sp>
      <p:pic>
        <p:nvPicPr>
          <p:cNvPr id="2051" name="Picture 3" descr="C:\Users\LIDIYA\Desktop\шуберт муз\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476672"/>
            <a:ext cx="5040560" cy="5616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595536"/>
          </a:xfrm>
        </p:spPr>
        <p:txBody>
          <a:bodyPr/>
          <a:lstStyle/>
          <a:p>
            <a:pPr algn="ctr"/>
            <a:r>
              <a:rPr dirty="0" lang="uk-UA" smtClean="0"/>
              <a:t> </a:t>
            </a:r>
            <a:r>
              <a:rPr dirty="0" lang="uk-UA" smtClean="0">
                <a:latin charset="0" pitchFamily="18" typeface="Times New Roman"/>
                <a:cs charset="0" pitchFamily="18" typeface="Times New Roman"/>
              </a:rPr>
              <a:t>1826  рік</a:t>
            </a:r>
            <a:endParaRPr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6660232" y="1124744"/>
            <a:ext cx="2057400" cy="4968552"/>
          </a:xfrm>
        </p:spPr>
        <p:txBody>
          <a:bodyPr>
            <a:noAutofit/>
          </a:bodyPr>
          <a:lstStyle/>
          <a:p>
            <a:pPr algn="ctr"/>
            <a:r>
              <a:rPr dirty="0" lang="uk-UA" smtClean="0">
                <a:latin charset="0" pitchFamily="18" typeface="Times New Roman"/>
                <a:cs charset="0" pitchFamily="18" typeface="Times New Roman"/>
              </a:rPr>
              <a:t>Шуберт клопотав про надання йому місця капельмейстера в придворній капелі, але клопотання не було задоволено. Його останній струнний квартет (соль мажор) і пісні на слова Шекспіра (серед них «Ранкова серенада») з'явилися під час літньої поїздки у Веринг, село під Віднем. </a:t>
            </a:r>
            <a:endParaRPr dirty="0" lang="uk-UA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D:\робочий стіл\шуберт муз\Худ. М. Габор в 1827.JPG" id="2050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>
                                        <p:cTn dur="3000" id="7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9" nodeType="after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dur="3000" id="1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13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15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16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17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build="p" grpId="0" spid="4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6629400" y="692696"/>
            <a:ext cx="2057400" cy="5327104"/>
          </a:xfrm>
        </p:spPr>
        <p:txBody>
          <a:bodyPr>
            <a:noAutofit/>
          </a:bodyPr>
          <a:lstStyle/>
          <a:p>
            <a:pPr algn="ctr"/>
            <a:r>
              <a:rPr dirty="0" lang="uk-UA" smtClean="0" sz="2000">
                <a:latin charset="0" pitchFamily="18" typeface="Times New Roman"/>
                <a:cs charset="0" pitchFamily="18" typeface="Times New Roman"/>
              </a:rPr>
              <a:t>В </a:t>
            </a:r>
            <a:r>
              <a:rPr dirty="0" lang="uk-UA" smtClean="0" sz="2000">
                <a:latin charset="0" pitchFamily="18" typeface="Times New Roman"/>
                <a:cs charset="0" pitchFamily="18" typeface="Times New Roman"/>
              </a:rPr>
              <a:t>1827 р. були написані вокальний цикл «Зимовий шлях» </a:t>
            </a:r>
            <a:r>
              <a:rPr dirty="0" lang="arn-CL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uk-UA" smtClean="0" sz="2000">
                <a:latin charset="0" pitchFamily="18" typeface="Times New Roman"/>
                <a:cs charset="0" pitchFamily="18" typeface="Times New Roman"/>
              </a:rPr>
              <a:t>і цикли фортепіанних п'єс (Музичні моменти й експромти).</a:t>
            </a:r>
            <a:endParaRPr dirty="0" lang="uk-UA" sz="200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02128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uk-UA" smtClean="0">
                <a:solidFill>
                  <a:schemeClr val="tx2">
                    <a:lumMod val="90000"/>
                  </a:schemeClr>
                </a:solidFill>
              </a:rPr>
              <a:t>Друзі Шуберта:  Іоган  </a:t>
            </a:r>
            <a:r>
              <a:rPr dirty="0" err="1" lang="uk-UA" smtClean="0">
                <a:solidFill>
                  <a:schemeClr val="tx2">
                    <a:lumMod val="90000"/>
                  </a:schemeClr>
                </a:solidFill>
              </a:rPr>
              <a:t>Іенгер</a:t>
            </a:r>
            <a:r>
              <a:rPr dirty="0" lang="uk-UA" smtClean="0">
                <a:solidFill>
                  <a:schemeClr val="tx2">
                    <a:lumMod val="90000"/>
                  </a:schemeClr>
                </a:solidFill>
              </a:rPr>
              <a:t>,  </a:t>
            </a:r>
            <a:r>
              <a:rPr dirty="0" err="1" lang="uk-UA" smtClean="0">
                <a:solidFill>
                  <a:schemeClr val="tx2">
                    <a:lumMod val="90000"/>
                  </a:schemeClr>
                </a:solidFill>
              </a:rPr>
              <a:t>Ансельм</a:t>
            </a:r>
            <a:r>
              <a:rPr dirty="0" lang="uk-UA" smtClean="0">
                <a:solidFill>
                  <a:schemeClr val="tx2">
                    <a:lumMod val="90000"/>
                  </a:schemeClr>
                </a:solidFill>
              </a:rPr>
              <a:t>  </a:t>
            </a:r>
            <a:r>
              <a:rPr dirty="0" err="1" lang="uk-UA" smtClean="0">
                <a:solidFill>
                  <a:schemeClr val="tx2">
                    <a:lumMod val="90000"/>
                  </a:schemeClr>
                </a:solidFill>
              </a:rPr>
              <a:t>Хюттенбреннер</a:t>
            </a:r>
            <a:r>
              <a:rPr dirty="0" lang="uk-UA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dirty="0" lang="uk-UA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descr="11 Друзі.JPG" id="6" name="Рисунок 5"/>
          <p:cNvPicPr>
            <a:picLocks noChangeAspect="1" noGrp="1"/>
          </p:cNvPicPr>
          <p:nvPr>
            <p:ph idx="1" type="pic"/>
          </p:nvPr>
        </p:nvPicPr>
        <p:blipFill>
          <a:blip cstate="print" r:embed="rId2"/>
          <a:srcRect r="78"/>
          <a:stretch>
            <a:fillRect/>
          </a:stretch>
        </p:blipFill>
        <p:spPr>
          <a:xfrm>
            <a:off x="539552" y="548680"/>
            <a:ext cx="5904656" cy="5256584"/>
          </a:xfrm>
        </p:spPr>
      </p:pic>
    </p:spTree>
  </p:cSld>
  <p:clrMapOvr>
    <a:masterClrMapping/>
  </p:clrMapOvr>
  <p:transition spd="slow">
    <p:newsflash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9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11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3000" id="13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15" nodeType="afterEffect" presetClass="entr" presetID="21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8)" transition="in">
                                      <p:cBhvr>
                                        <p:cTn dur="3000" id="17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4"/>
      <p:bldP grpId="0" s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268760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Відні шубертівські пісні були в цей час широко відомі; у приватних будинках регулярно проводилися музичні вечори, присвячені винятково його музиці — т.зв. </a:t>
            </a:r>
            <a:r>
              <a:rPr lang="uk-UA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Шубертіади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C:\Users\LIDIYA\Desktop\шуб 19 лист\3333333333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764704"/>
            <a:ext cx="4968552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7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Завдяки натхненному виконанню пісень Шуберта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Фоглем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вони завоювали популярність у віденських салонах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LIDIYA\Desktop\шуб 19 лист\пейзаж\шубертиа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80920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476672"/>
            <a:ext cx="2057400" cy="687288"/>
          </a:xfrm>
        </p:spPr>
        <p:txBody>
          <a:bodyPr/>
          <a:lstStyle/>
          <a:p>
            <a:pPr algn="ctr"/>
            <a:r>
              <a:rPr dirty="0" lang="uk-UA" smtClean="0">
                <a:latin charset="0" pitchFamily="18" typeface="Times New Roman"/>
                <a:cs charset="0" pitchFamily="18" typeface="Times New Roman"/>
              </a:rPr>
              <a:t>Хвороба і смерть 1828р.</a:t>
            </a:r>
            <a:endParaRPr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6629400" y="1196752"/>
            <a:ext cx="2263080" cy="5040560"/>
          </a:xfrm>
        </p:spPr>
        <p:txBody>
          <a:bodyPr>
            <a:normAutofit/>
          </a:bodyPr>
          <a:lstStyle/>
          <a:p>
            <a:pPr algn="ctr"/>
            <a:r>
              <a:rPr dirty="0" lang="uk-UA" smtClean="0" sz="1800">
                <a:latin charset="0" pitchFamily="18" typeface="Times New Roman"/>
                <a:cs charset="0" pitchFamily="18" typeface="Times New Roman"/>
              </a:rPr>
              <a:t>В останній рік були написані такі шедеври як Симфонія до мажор, вокальний цикл, посмертно виданий під назвою «Лебедина пісня», струнний квінтет до мажор і три останні фортепіанні сонати. </a:t>
            </a:r>
            <a:endParaRPr dirty="0" lang="uk-UA" sz="18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67.JPG" id="5" name="Рисунок 4"/>
          <p:cNvPicPr>
            <a:picLocks noChangeAspect="1" noGrp="1"/>
          </p:cNvPicPr>
          <p:nvPr>
            <p:ph idx="1" type="pic"/>
          </p:nvPr>
        </p:nvPicPr>
        <p:blipFill>
          <a:blip cstate="print" r:embed="rId2"/>
          <a:stretch>
            <a:fillRect/>
          </a:stretch>
        </p:blipFill>
        <p:spPr/>
      </p:pic>
    </p:spTree>
  </p:cSld>
  <p:clrMapOvr>
    <a:masterClrMapping/>
  </p:clrMapOvr>
  <p:transition spd="slow">
    <p:dissolv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30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9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0" fill="hold" id="1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000" fill="hold" id="12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14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16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17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18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build="p" grpId="0" spid="4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Будинок  у Відні, де композитор провів останні  роки життя.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обочий стіл\шуберт муз\буд у відні останні роки житт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6184716" cy="5482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692696"/>
            <a:ext cx="2057400" cy="237626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Помер Шуберт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тифу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 листопада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1828р.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877272"/>
            <a:ext cx="8280920" cy="720080"/>
          </a:xfrm>
        </p:spPr>
        <p:txBody>
          <a:bodyPr>
            <a:noAutofit/>
          </a:bodyPr>
          <a:lstStyle/>
          <a:p>
            <a:pPr algn="ctr"/>
            <a:r>
              <a:rPr lang="uk-UA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“Смерть</a:t>
            </a:r>
            <a:r>
              <a:rPr lang="uk-UA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поховала тут багатий скарб, і ще більше </a:t>
            </a:r>
            <a:r>
              <a:rPr lang="uk-UA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надій”</a:t>
            </a:r>
            <a:r>
              <a:rPr lang="uk-UA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492080"/>
          </a:xfrm>
        </p:spPr>
      </p:sp>
      <p:pic>
        <p:nvPicPr>
          <p:cNvPr id="3075" name="Picture 3" descr="C:\Users\LIDIYA\Desktop\шуберт муз\Записати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7544" y="404664"/>
            <a:ext cx="6048672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5400" dirty="0" smtClean="0">
                <a:solidFill>
                  <a:srgbClr val="002060"/>
                </a:solidFill>
              </a:rPr>
              <a:t>Австрійський композитор, один із основоположників романтизму в музиці.</a:t>
            </a:r>
            <a:endParaRPr lang="uk-UA" sz="54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chemeClr val="tx2">
                    <a:lumMod val="75000"/>
                  </a:schemeClr>
                </a:solidFill>
              </a:rPr>
              <a:t>Франц Шуберт</a:t>
            </a:r>
            <a:endParaRPr lang="uk-UA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уберт будинок у відні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8208912" cy="62646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2">
                    <a:lumMod val="90000"/>
                  </a:schemeClr>
                </a:solidFill>
              </a:rPr>
              <a:t>Народився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в </a:t>
            </a:r>
            <a:r>
              <a:rPr lang="ru-RU" dirty="0" err="1" smtClean="0">
                <a:solidFill>
                  <a:schemeClr val="tx2">
                    <a:lumMod val="90000"/>
                  </a:schemeClr>
                </a:solidFill>
              </a:rPr>
              <a:t>сім'ї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90000"/>
                  </a:schemeClr>
                </a:solidFill>
              </a:rPr>
              <a:t>шкільного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90000"/>
                  </a:schemeClr>
                </a:solidFill>
              </a:rPr>
              <a:t>вчителя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9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2">
                    <a:lumMod val="90000"/>
                  </a:schemeClr>
                </a:solidFill>
              </a:rPr>
              <a:t>Ліхтенталі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— в передмісті Відня.</a:t>
            </a:r>
            <a:endParaRPr lang="uk-UA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5805264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Будинок Ф.Шуберта у Відні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уберт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3960440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Ранні роки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1556792"/>
            <a:ext cx="3888432" cy="4539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Першими музичними наставниками були </a:t>
            </a:r>
          </a:p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батько (скрипка), </a:t>
            </a:r>
          </a:p>
          <a:p>
            <a:pPr algn="ctr">
              <a:lnSpc>
                <a:spcPct val="150000"/>
              </a:lnSpc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старший брат Ігнац (фортепіано) та регент приходської церкви Міхаель Гольцер (спів).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99992" y="1524000"/>
            <a:ext cx="4186808" cy="4572000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У 1808 Шуберт був прийнятий «півчим» в придворну капелу та Конвікт — авторитетну у Відні школу з пансіоном. </a:t>
            </a:r>
          </a:p>
          <a:p>
            <a:r>
              <a:rPr lang="uk-UA" dirty="0" smtClean="0"/>
              <a:t>Зним займалися В.Ружичка (генерал-бас), а потім (до 1816) Антоніо Сальєрі (контрапункт і композиція). </a:t>
            </a:r>
          </a:p>
          <a:p>
            <a:r>
              <a:rPr lang="uk-UA" dirty="0" smtClean="0"/>
              <a:t>Протягом 1810—1813 він написав безліч творів: оперу, симфонію, фортепіанні п'єси й пісні.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Конвікт</a:t>
            </a: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конвік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4032448" cy="460851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IYA\Desktop\шуб 19 лист\пейзаж\портрети\сальєрі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4536504" cy="61926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36096" y="908720"/>
            <a:ext cx="34563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u="sng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Антоніо</a:t>
            </a:r>
            <a:r>
              <a:rPr lang="uk-UA" sz="28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u="sng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Сальєрі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(1750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1825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австрійський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композитор, диригент і педагог італійського походження</a:t>
            </a:r>
            <a:r>
              <a:rPr lang="uk-UA" sz="2800" dirty="0" smtClean="0"/>
              <a:t>.</a:t>
            </a:r>
            <a:endParaRPr lang="uk-UA" sz="28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60232" y="548680"/>
            <a:ext cx="2232248" cy="5472608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1813 році Ф. Шуберт поступив у вчительську семінарію і через рік почав викладати в школі, де служив його батько. 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 вільний від роботи час він написав свою першу месу і поклав на музику вірш Ґете «Гретхен за прядкою» (</a:t>
            </a:r>
            <a:r>
              <a:rPr lang="arn-CL" dirty="0" smtClean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жовтня 1813) — це був перший шедевр Шуберта.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sh01014i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476672"/>
            <a:ext cx="5328592" cy="55446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24744"/>
            <a:ext cx="228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1818 році Шуберт як учитель музики виїхав в Угорщину і прожив декілька місяців в 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маєтку 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графа </a:t>
            </a:r>
            <a:r>
              <a:rPr lang="uk-UA" sz="2000" b="1" dirty="0" err="1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Эстергази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000" b="1" dirty="0" err="1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Желиз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uk-UA" sz="20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LIDIYA\Desktop\шуб 19 лист\7777777777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268760"/>
            <a:ext cx="3312368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451520"/>
          </a:xfrm>
        </p:spPr>
        <p:txBody>
          <a:bodyPr/>
          <a:lstStyle/>
          <a:p>
            <a:r>
              <a:rPr dirty="0" lang="uk-UA" smtClean="0"/>
              <a:t>1820-ті роки</a:t>
            </a:r>
            <a:endParaRPr dirty="0" lang="uk-UA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6629400" y="1124744"/>
            <a:ext cx="2263080" cy="48950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dirty="0" lang="uk-UA" smtClean="0" sz="1400"/>
              <a:t>Наступні роки виявилися для Шуберта важкими, оскільки він через свій характер не вмів домагатися прихильності впливових віденських музичних діячів.</a:t>
            </a:r>
          </a:p>
          <a:p>
            <a:pPr>
              <a:lnSpc>
                <a:spcPct val="100000"/>
              </a:lnSpc>
            </a:pPr>
            <a:r>
              <a:rPr dirty="0" lang="uk-UA" smtClean="0" sz="1400"/>
              <a:t> Романс «Лісовий цар», опублікований як ор. 1 (очевидно, в 1821), поклав початок регулярному виданню творів Шуберта.</a:t>
            </a:r>
          </a:p>
          <a:p>
            <a:pPr algn="ctr">
              <a:lnSpc>
                <a:spcPct val="100000"/>
              </a:lnSpc>
            </a:pPr>
            <a:r>
              <a:rPr dirty="0" lang="uk-UA" smtClean="0" sz="1400"/>
              <a:t>У лютому 1822 він закінчив оперу «Альфонсо й Естрелла» (</a:t>
            </a:r>
            <a:r>
              <a:rPr dirty="0" lang="arn-CL" smtClean="0" sz="1400"/>
              <a:t>Alfonso und Estrella); </a:t>
            </a:r>
            <a:r>
              <a:rPr dirty="0" lang="uk-UA" smtClean="0" sz="1400"/>
              <a:t>у жовтні була написана «Незакінчена симфонія» (сі мінор).</a:t>
            </a:r>
            <a:endParaRPr dirty="0" lang="uk-UA" sz="1400"/>
          </a:p>
        </p:txBody>
      </p:sp>
      <p:pic>
        <p:nvPicPr>
          <p:cNvPr descr="D:\робочий стіл\шуберт муз\у колі друзів Акварель Л. Купельвізера.JPG" id="3074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3000" id="7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9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3000" id="1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13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2000" id="15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8000"/>
                            </p:stCondLst>
                            <p:childTnLst>
                              <p:par>
                                <p:cTn fill="hold" grpId="0" id="17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2000" id="19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10000"/>
                            </p:stCondLst>
                            <p:childTnLst>
                              <p:par>
                                <p:cTn fill="hold" grpId="0" id="21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2000" id="23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build="p" grpId="0" spid="4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344</TotalTime>
  <Words>614</Words>
  <Application>Microsoft Office PowerPoint</Application>
  <PresentationFormat>Экран (4:3)</PresentationFormat>
  <Paragraphs>41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Франц Шуберт</vt:lpstr>
      <vt:lpstr>Народився в сім'ї шкільного вчителя в Ліхтенталі — в передмісті Відня.</vt:lpstr>
      <vt:lpstr>Ранні роки</vt:lpstr>
      <vt:lpstr>Конвікт</vt:lpstr>
      <vt:lpstr>Слайд 6</vt:lpstr>
      <vt:lpstr>Слайд 7</vt:lpstr>
      <vt:lpstr>Слайд 8</vt:lpstr>
      <vt:lpstr>1820-ті роки</vt:lpstr>
      <vt:lpstr>1823 –тий рік.</vt:lpstr>
      <vt:lpstr>1824 рік.</vt:lpstr>
      <vt:lpstr>Слайд 12</vt:lpstr>
      <vt:lpstr> 1826  рік</vt:lpstr>
      <vt:lpstr>Слайд 14</vt:lpstr>
      <vt:lpstr>Слайд 15</vt:lpstr>
      <vt:lpstr>Слайд 16</vt:lpstr>
      <vt:lpstr>Хвороба і смерть 1828р.</vt:lpstr>
      <vt:lpstr>Слайд 18</vt:lpstr>
      <vt:lpstr>Помер Шуберт  від тифу  19 листопада 1828р.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LIDIYA</dc:creator>
  <cp:lastModifiedBy>LIDIYA</cp:lastModifiedBy>
  <cp:revision>53</cp:revision>
  <dcterms:created xsi:type="dcterms:W3CDTF">2010-11-01T18:18:33Z</dcterms:created>
  <dcterms:modified xsi:type="dcterms:W3CDTF">2010-11-23T18:37:02Z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761953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