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70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26" d="100"/>
          <a:sy n="126" d="100"/>
        </p:scale>
        <p:origin x="-35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AF9C8-52DF-4620-BDE8-9707278AB622}" type="datetimeFigureOut">
              <a:rPr lang="ru-RU" smtClean="0"/>
              <a:t>13.12.2012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3664B4-244B-4A31-B8F6-D1090864D0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27353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AF9C8-52DF-4620-BDE8-9707278AB622}" type="datetimeFigureOut">
              <a:rPr lang="ru-RU" smtClean="0"/>
              <a:t>13.12.2012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3664B4-244B-4A31-B8F6-D1090864D0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68414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AF9C8-52DF-4620-BDE8-9707278AB622}" type="datetimeFigureOut">
              <a:rPr lang="ru-RU" smtClean="0"/>
              <a:t>13.12.2012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3664B4-244B-4A31-B8F6-D1090864D0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34129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AF9C8-52DF-4620-BDE8-9707278AB622}" type="datetimeFigureOut">
              <a:rPr lang="ru-RU" smtClean="0"/>
              <a:t>13.12.2012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3664B4-244B-4A31-B8F6-D1090864D0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62366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AF9C8-52DF-4620-BDE8-9707278AB622}" type="datetimeFigureOut">
              <a:rPr lang="ru-RU" smtClean="0"/>
              <a:t>13.12.2012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3664B4-244B-4A31-B8F6-D1090864D0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20957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AF9C8-52DF-4620-BDE8-9707278AB622}" type="datetimeFigureOut">
              <a:rPr lang="ru-RU" smtClean="0"/>
              <a:t>13.12.2012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3664B4-244B-4A31-B8F6-D1090864D0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16500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AF9C8-52DF-4620-BDE8-9707278AB622}" type="datetimeFigureOut">
              <a:rPr lang="ru-RU" smtClean="0"/>
              <a:t>13.12.2012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3664B4-244B-4A31-B8F6-D1090864D0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25046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AF9C8-52DF-4620-BDE8-9707278AB622}" type="datetimeFigureOut">
              <a:rPr lang="ru-RU" smtClean="0"/>
              <a:t>13.12.2012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3664B4-244B-4A31-B8F6-D1090864D0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13677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AF9C8-52DF-4620-BDE8-9707278AB622}" type="datetimeFigureOut">
              <a:rPr lang="ru-RU" smtClean="0"/>
              <a:t>13.12.2012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3664B4-244B-4A31-B8F6-D1090864D0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93210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AF9C8-52DF-4620-BDE8-9707278AB622}" type="datetimeFigureOut">
              <a:rPr lang="ru-RU" smtClean="0"/>
              <a:t>13.12.2012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3664B4-244B-4A31-B8F6-D1090864D0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75360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AF9C8-52DF-4620-BDE8-9707278AB622}" type="datetimeFigureOut">
              <a:rPr lang="ru-RU" smtClean="0"/>
              <a:t>13.12.2012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3664B4-244B-4A31-B8F6-D1090864D0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03633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EAF9C8-52DF-4620-BDE8-9707278AB622}" type="datetimeFigureOut">
              <a:rPr lang="ru-RU" smtClean="0"/>
              <a:t>13.12.2012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3664B4-244B-4A31-B8F6-D1090864D0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57791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yandex.ru/" TargetMode="External"/><Relationship Id="rId2" Type="http://schemas.openxmlformats.org/officeDocument/2006/relationships/hyperlink" Target="http://ru.wikipedia.org/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ninja.pp.ua/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332656"/>
            <a:ext cx="7772400" cy="1470025"/>
          </a:xfrm>
        </p:spPr>
        <p:txBody>
          <a:bodyPr>
            <a:normAutofit/>
          </a:bodyPr>
          <a:lstStyle/>
          <a:p>
            <a:r>
              <a:rPr lang="ru-RU" sz="7200" dirty="0" smtClean="0">
                <a:solidFill>
                  <a:schemeClr val="bg1"/>
                </a:solidFill>
                <a:latin typeface="Segoe Script" pitchFamily="34" charset="0"/>
              </a:rPr>
              <a:t>Ниндзя</a:t>
            </a:r>
            <a:endParaRPr lang="ru-RU" sz="7200" dirty="0">
              <a:solidFill>
                <a:schemeClr val="bg1"/>
              </a:solidFill>
              <a:latin typeface="Segoe Script" pitchFamily="34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73522740"/>
              </p:ext>
            </p:extLst>
          </p:nvPr>
        </p:nvGraphicFramePr>
        <p:xfrm>
          <a:off x="5580112" y="5661248"/>
          <a:ext cx="3379720" cy="914400"/>
        </p:xfrm>
        <a:graphic>
          <a:graphicData uri="http://schemas.openxmlformats.org/drawingml/2006/table">
            <a:tbl>
              <a:tblPr/>
              <a:tblGrid>
                <a:gridCol w="3379720"/>
              </a:tblGrid>
              <a:tr h="792088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Презентацию</a:t>
                      </a:r>
                      <a:r>
                        <a:rPr lang="ru-RU" baseline="0" dirty="0" smtClean="0">
                          <a:solidFill>
                            <a:schemeClr val="bg1"/>
                          </a:solidFill>
                        </a:rPr>
                        <a:t> подготовили ученицы 8 «Б» класса Идрисова Фарида </a:t>
                      </a:r>
                      <a:r>
                        <a:rPr lang="en-US" baseline="0" dirty="0" smtClean="0">
                          <a:solidFill>
                            <a:schemeClr val="bg1"/>
                          </a:solidFill>
                        </a:rPr>
                        <a:t>&amp;</a:t>
                      </a:r>
                      <a:r>
                        <a:rPr lang="ru-RU" baseline="0" dirty="0" smtClean="0">
                          <a:solidFill>
                            <a:schemeClr val="bg1"/>
                          </a:solidFill>
                        </a:rPr>
                        <a:t> Лебедева Ксения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471773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0"/>
            <a:ext cx="8229600" cy="1143000"/>
          </a:xfrm>
        </p:spPr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Сюрикэн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496" y="1196752"/>
            <a:ext cx="3384376" cy="5328592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dirty="0" err="1" smtClean="0">
                <a:solidFill>
                  <a:schemeClr val="bg1"/>
                </a:solidFill>
              </a:rPr>
              <a:t>Сякэн</a:t>
            </a:r>
            <a:r>
              <a:rPr lang="ru-RU" dirty="0" smtClean="0">
                <a:solidFill>
                  <a:schemeClr val="bg1"/>
                </a:solidFill>
              </a:rPr>
              <a:t> (яп. </a:t>
            </a:r>
            <a:r>
              <a:rPr lang="ja-JP" altLang="en-US" dirty="0" smtClean="0">
                <a:solidFill>
                  <a:schemeClr val="bg1"/>
                </a:solidFill>
              </a:rPr>
              <a:t>車剣</a:t>
            </a:r>
            <a:r>
              <a:rPr lang="en-US" altLang="ja-JP" dirty="0" smtClean="0">
                <a:solidFill>
                  <a:schemeClr val="bg1"/>
                </a:solidFill>
              </a:rPr>
              <a:t>?, </a:t>
            </a:r>
            <a:r>
              <a:rPr lang="ru-RU" dirty="0" smtClean="0">
                <a:solidFill>
                  <a:schemeClr val="bg1"/>
                </a:solidFill>
              </a:rPr>
              <a:t>меч-колесо) — метательное оружие в виде металлической звезды с лезвиями или шипами вместо «лучей», которое наиболее часто ассоциируется с ниндзя. Также известен вариант названия «</a:t>
            </a:r>
            <a:r>
              <a:rPr lang="ru-RU" dirty="0" err="1" smtClean="0">
                <a:solidFill>
                  <a:schemeClr val="bg1"/>
                </a:solidFill>
              </a:rPr>
              <a:t>сюрикэн</a:t>
            </a:r>
            <a:r>
              <a:rPr lang="ru-RU" dirty="0" smtClean="0">
                <a:solidFill>
                  <a:schemeClr val="bg1"/>
                </a:solidFill>
              </a:rPr>
              <a:t>» и разговорное «звёздочка».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1696" y="620848"/>
            <a:ext cx="3000955" cy="295232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7864" y="1124744"/>
            <a:ext cx="2704376" cy="242312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928" y="3933056"/>
            <a:ext cx="4634880" cy="27423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44435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16632"/>
            <a:ext cx="8291264" cy="706090"/>
          </a:xfrm>
        </p:spPr>
        <p:txBody>
          <a:bodyPr>
            <a:normAutofit fontScale="90000"/>
          </a:bodyPr>
          <a:lstStyle/>
          <a:p>
            <a:r>
              <a:rPr lang="ru-RU" dirty="0" err="1" smtClean="0">
                <a:solidFill>
                  <a:schemeClr val="bg1"/>
                </a:solidFill>
              </a:rPr>
              <a:t>Кусаригама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920732" y="1052736"/>
            <a:ext cx="3754760" cy="5544616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ru-RU" dirty="0" err="1" smtClean="0">
                <a:solidFill>
                  <a:schemeClr val="bg1"/>
                </a:solidFill>
              </a:rPr>
              <a:t>Кусаригама</a:t>
            </a:r>
            <a:r>
              <a:rPr lang="ru-RU" dirty="0" smtClean="0">
                <a:solidFill>
                  <a:schemeClr val="bg1"/>
                </a:solidFill>
              </a:rPr>
              <a:t> — это серп или коса с цепью на конце рукояти. Предположительно, искусство владения этим оружием (</a:t>
            </a:r>
            <a:r>
              <a:rPr lang="ru-RU" dirty="0" err="1" smtClean="0">
                <a:solidFill>
                  <a:schemeClr val="bg1"/>
                </a:solidFill>
              </a:rPr>
              <a:t>кусари-кама-дзюцу</a:t>
            </a:r>
            <a:r>
              <a:rPr lang="ru-RU" dirty="0" smtClean="0">
                <a:solidFill>
                  <a:schemeClr val="bg1"/>
                </a:solidFill>
              </a:rPr>
              <a:t>) появилась либо в 14-м, либо в 17-м веке. Возможно, применение серпа ниндзя было связано с необходимостью маскировки оружия под обыденный сельскохозяйственный инструмент. Является соединением </a:t>
            </a:r>
            <a:r>
              <a:rPr lang="ru-RU" dirty="0" err="1" smtClean="0">
                <a:solidFill>
                  <a:schemeClr val="bg1"/>
                </a:solidFill>
              </a:rPr>
              <a:t>кама</a:t>
            </a:r>
            <a:r>
              <a:rPr lang="ru-RU" dirty="0" smtClean="0">
                <a:solidFill>
                  <a:schemeClr val="bg1"/>
                </a:solidFill>
              </a:rPr>
              <a:t> и </a:t>
            </a:r>
            <a:r>
              <a:rPr lang="ru-RU" dirty="0" err="1" smtClean="0">
                <a:solidFill>
                  <a:schemeClr val="bg1"/>
                </a:solidFill>
              </a:rPr>
              <a:t>манрики-кусари</a:t>
            </a:r>
            <a:r>
              <a:rPr lang="ru-RU" dirty="0" smtClean="0">
                <a:solidFill>
                  <a:schemeClr val="bg1"/>
                </a:solidFill>
              </a:rPr>
              <a:t>, где цепь обычно имеет длину 2,5 м, гирьки различны по весу и форме, а </a:t>
            </a:r>
            <a:r>
              <a:rPr lang="ru-RU" dirty="0" err="1" smtClean="0">
                <a:solidFill>
                  <a:schemeClr val="bg1"/>
                </a:solidFill>
              </a:rPr>
              <a:t>кама</a:t>
            </a:r>
            <a:r>
              <a:rPr lang="ru-RU" dirty="0" smtClean="0">
                <a:solidFill>
                  <a:schemeClr val="bg1"/>
                </a:solidFill>
              </a:rPr>
              <a:t> имеет рукоять 0,6 м длиной и наконечник 0,3 м. В отдельных случаях наконечник </a:t>
            </a:r>
            <a:r>
              <a:rPr lang="ru-RU" dirty="0" err="1" smtClean="0">
                <a:solidFill>
                  <a:schemeClr val="bg1"/>
                </a:solidFill>
              </a:rPr>
              <a:t>кама</a:t>
            </a:r>
            <a:r>
              <a:rPr lang="ru-RU" dirty="0" smtClean="0">
                <a:solidFill>
                  <a:schemeClr val="bg1"/>
                </a:solidFill>
              </a:rPr>
              <a:t> мог быть откидным, а в рукояти скрывался кинжал.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8266" y="927339"/>
            <a:ext cx="4752466" cy="3219413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1765" y="4221088"/>
            <a:ext cx="3816871" cy="25777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93548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5381" y="44624"/>
            <a:ext cx="8229600" cy="1143000"/>
          </a:xfrm>
        </p:spPr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Использование ядов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556792"/>
            <a:ext cx="4644008" cy="5472608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ru-RU" dirty="0" smtClean="0">
                <a:solidFill>
                  <a:schemeClr val="bg1"/>
                </a:solidFill>
              </a:rPr>
              <a:t>В средние века ниндзя широко применяли яды. Наиболее известным и описанным в литературе способом убийства при помощи яда является скатывание капель ядовитого вещества в рот или ухо жертвы по свешенному сверху шнурку или нити. Ниндзя разделяли яды на три категории: медленно действующие яды, или «</a:t>
            </a:r>
            <a:r>
              <a:rPr lang="ru-RU" dirty="0" err="1" smtClean="0">
                <a:solidFill>
                  <a:schemeClr val="bg1"/>
                </a:solidFill>
              </a:rPr>
              <a:t>гёку-ро</a:t>
            </a:r>
            <a:r>
              <a:rPr lang="ru-RU" dirty="0" smtClean="0">
                <a:solidFill>
                  <a:schemeClr val="bg1"/>
                </a:solidFill>
              </a:rPr>
              <a:t>», получаемые ниндзя из особого сорта зелёного чая; яды, действующие через небольшой промежуток времени (мышьяк, </a:t>
            </a:r>
            <a:r>
              <a:rPr lang="ru-RU" dirty="0" err="1" smtClean="0">
                <a:solidFill>
                  <a:schemeClr val="bg1"/>
                </a:solidFill>
              </a:rPr>
              <a:t>ликорис</a:t>
            </a:r>
            <a:r>
              <a:rPr lang="ru-RU" dirty="0" smtClean="0">
                <a:solidFill>
                  <a:schemeClr val="bg1"/>
                </a:solidFill>
              </a:rPr>
              <a:t>); яды, убивающие мгновенно, или «</a:t>
            </a:r>
            <a:r>
              <a:rPr lang="ru-RU" dirty="0" err="1" smtClean="0">
                <a:solidFill>
                  <a:schemeClr val="bg1"/>
                </a:solidFill>
              </a:rPr>
              <a:t>дзагараси</a:t>
            </a:r>
            <a:r>
              <a:rPr lang="ru-RU" dirty="0" smtClean="0">
                <a:solidFill>
                  <a:schemeClr val="bg1"/>
                </a:solidFill>
              </a:rPr>
              <a:t>-яку».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0232" y="908720"/>
            <a:ext cx="2232248" cy="223224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6302" y="3212976"/>
            <a:ext cx="2509994" cy="35139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08227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57250"/>
            <a:ext cx="9144000" cy="51435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8012" y="116632"/>
            <a:ext cx="9242012" cy="67293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99987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Источники: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>
              <a:solidFill>
                <a:schemeClr val="bg1"/>
              </a:solidFill>
              <a:hlinkClick r:id="rId2"/>
            </a:endParaRPr>
          </a:p>
          <a:p>
            <a:r>
              <a:rPr lang="en-US" dirty="0" smtClean="0">
                <a:solidFill>
                  <a:schemeClr val="bg1"/>
                </a:solidFill>
                <a:hlinkClick r:id="rId2"/>
              </a:rPr>
              <a:t>http://ru.wikipedia.org</a:t>
            </a:r>
            <a:endParaRPr lang="ru-RU" dirty="0" smtClean="0">
              <a:solidFill>
                <a:schemeClr val="bg1"/>
              </a:solidFill>
            </a:endParaRPr>
          </a:p>
          <a:p>
            <a:endParaRPr lang="ru-RU" dirty="0" smtClean="0">
              <a:solidFill>
                <a:schemeClr val="bg1"/>
              </a:solidFill>
              <a:hlinkClick r:id="rId3"/>
            </a:endParaRPr>
          </a:p>
          <a:p>
            <a:r>
              <a:rPr lang="en-US" dirty="0" smtClean="0">
                <a:solidFill>
                  <a:schemeClr val="bg1"/>
                </a:solidFill>
                <a:hlinkClick r:id="rId3"/>
              </a:rPr>
              <a:t>http://images.yandex.ru</a:t>
            </a:r>
            <a:endParaRPr lang="ru-RU" dirty="0" smtClean="0">
              <a:solidFill>
                <a:schemeClr val="bg1"/>
              </a:solidFill>
            </a:endParaRPr>
          </a:p>
          <a:p>
            <a:endParaRPr lang="ru-RU" dirty="0" smtClean="0">
              <a:solidFill>
                <a:schemeClr val="bg1"/>
              </a:solidFill>
              <a:hlinkClick r:id="rId4"/>
            </a:endParaRPr>
          </a:p>
          <a:p>
            <a:r>
              <a:rPr lang="en-US" dirty="0" smtClean="0">
                <a:solidFill>
                  <a:schemeClr val="bg1"/>
                </a:solidFill>
                <a:hlinkClick r:id="rId4"/>
              </a:rPr>
              <a:t>http://ninja.pp.ua</a:t>
            </a:r>
            <a:endParaRPr lang="ru-RU" dirty="0" smtClean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45286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Ниндзя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600200"/>
            <a:ext cx="7920880" cy="4925144"/>
          </a:xfrm>
        </p:spPr>
        <p:txBody>
          <a:bodyPr>
            <a:normAutofit fontScale="47500" lnSpcReduction="20000"/>
          </a:bodyPr>
          <a:lstStyle/>
          <a:p>
            <a:pPr marL="0" indent="0">
              <a:buNone/>
            </a:pPr>
            <a:r>
              <a:rPr lang="ru-RU" dirty="0" smtClean="0">
                <a:solidFill>
                  <a:schemeClr val="bg1"/>
                </a:solidFill>
              </a:rPr>
              <a:t>Ниндзя — средневековые японские шпионы и диверсанты, разработавшие свое загадочное профессиональное искусство нин-дзю-цу, являются самыми знаменитыми (после самураев) воинами Японии, а по степени современной популярности даже опережают их.</a:t>
            </a:r>
          </a:p>
          <a:p>
            <a:pPr marL="0" indent="0">
              <a:buNone/>
            </a:pPr>
            <a:r>
              <a:rPr lang="ru-RU" dirty="0" smtClean="0">
                <a:solidFill>
                  <a:schemeClr val="bg1"/>
                </a:solidFill>
              </a:rPr>
              <a:t>Слово ниндзя записывается двумя иероглифами: </a:t>
            </a:r>
            <a:r>
              <a:rPr lang="ru-RU" dirty="0" err="1" smtClean="0">
                <a:solidFill>
                  <a:schemeClr val="bg1"/>
                </a:solidFill>
              </a:rPr>
              <a:t>нин</a:t>
            </a:r>
            <a:r>
              <a:rPr lang="ru-RU" dirty="0" smtClean="0">
                <a:solidFill>
                  <a:schemeClr val="bg1"/>
                </a:solidFill>
              </a:rPr>
              <a:t> (в другом прочтении </a:t>
            </a:r>
            <a:r>
              <a:rPr lang="ru-RU" dirty="0" err="1" smtClean="0">
                <a:solidFill>
                  <a:schemeClr val="bg1"/>
                </a:solidFill>
              </a:rPr>
              <a:t>синобу</a:t>
            </a:r>
            <a:r>
              <a:rPr lang="ru-RU" dirty="0" smtClean="0">
                <a:solidFill>
                  <a:schemeClr val="bg1"/>
                </a:solidFill>
              </a:rPr>
              <a:t>) — 1) выносить, терпеть, сносить; 2) скрываться, прятаться, делать что-либо тайком); и </a:t>
            </a:r>
            <a:r>
              <a:rPr lang="ru-RU" dirty="0" err="1" smtClean="0">
                <a:solidFill>
                  <a:schemeClr val="bg1"/>
                </a:solidFill>
              </a:rPr>
              <a:t>ся</a:t>
            </a:r>
            <a:r>
              <a:rPr lang="ru-RU" dirty="0" smtClean="0">
                <a:solidFill>
                  <a:schemeClr val="bg1"/>
                </a:solidFill>
              </a:rPr>
              <a:t> (в более звонкой  форме </a:t>
            </a:r>
            <a:r>
              <a:rPr lang="ru-RU" dirty="0" err="1" smtClean="0">
                <a:solidFill>
                  <a:schemeClr val="bg1"/>
                </a:solidFill>
              </a:rPr>
              <a:t>дзя</a:t>
            </a:r>
            <a:r>
              <a:rPr lang="ru-RU" dirty="0" smtClean="0">
                <a:solidFill>
                  <a:schemeClr val="bg1"/>
                </a:solidFill>
              </a:rPr>
              <a:t>; в другом прочтении моно) — «человек». Существительное </a:t>
            </a:r>
            <a:r>
              <a:rPr lang="ru-RU" dirty="0" err="1" smtClean="0">
                <a:solidFill>
                  <a:schemeClr val="bg1"/>
                </a:solidFill>
              </a:rPr>
              <a:t>синоби</a:t>
            </a:r>
            <a:r>
              <a:rPr lang="ru-RU" dirty="0" smtClean="0">
                <a:solidFill>
                  <a:schemeClr val="bg1"/>
                </a:solidFill>
              </a:rPr>
              <a:t>, образованное от</a:t>
            </a:r>
          </a:p>
          <a:p>
            <a:pPr marL="0" indent="0">
              <a:buNone/>
            </a:pPr>
            <a:r>
              <a:rPr lang="ru-RU" dirty="0" smtClean="0">
                <a:solidFill>
                  <a:schemeClr val="bg1"/>
                </a:solidFill>
              </a:rPr>
              <a:t>глагола </a:t>
            </a:r>
            <a:r>
              <a:rPr lang="ru-RU" dirty="0" err="1" smtClean="0">
                <a:solidFill>
                  <a:schemeClr val="bg1"/>
                </a:solidFill>
              </a:rPr>
              <a:t>синобу</a:t>
            </a:r>
            <a:r>
              <a:rPr lang="ru-RU" dirty="0" smtClean="0">
                <a:solidFill>
                  <a:schemeClr val="bg1"/>
                </a:solidFill>
              </a:rPr>
              <a:t>, означает: 1) тайное проникновение; 2) соглядатай, лазутчик, шпион; 3) кража. Слово ниндзя появилось лишь в XX в. Ранее его эквивалентом было иное прочтение тех же иероглифов — </a:t>
            </a:r>
            <a:r>
              <a:rPr lang="ru-RU" dirty="0" err="1" smtClean="0">
                <a:solidFill>
                  <a:schemeClr val="bg1"/>
                </a:solidFill>
              </a:rPr>
              <a:t>синоби</a:t>
            </a:r>
            <a:r>
              <a:rPr lang="ru-RU" dirty="0" smtClean="0">
                <a:solidFill>
                  <a:schemeClr val="bg1"/>
                </a:solidFill>
              </a:rPr>
              <a:t>-но моно, буквально, «скрывающийся человек», «проникающий тайно человек». Так в Японии начиная с XIV в. называли лазутчиков.</a:t>
            </a:r>
          </a:p>
          <a:p>
            <a:pPr marL="0" indent="0">
              <a:buNone/>
            </a:pPr>
            <a:r>
              <a:rPr lang="ru-RU" dirty="0" err="1" smtClean="0">
                <a:solidFill>
                  <a:schemeClr val="bg1"/>
                </a:solidFill>
              </a:rPr>
              <a:t>Синоби</a:t>
            </a:r>
            <a:r>
              <a:rPr lang="ru-RU" dirty="0" smtClean="0">
                <a:solidFill>
                  <a:schemeClr val="bg1"/>
                </a:solidFill>
              </a:rPr>
              <a:t> был далеко не единственный термин для обозначения представителей шпионской профессии. В источниках встречаются упоминания о </a:t>
            </a:r>
            <a:r>
              <a:rPr lang="ru-RU" dirty="0" err="1" smtClean="0">
                <a:solidFill>
                  <a:schemeClr val="bg1"/>
                </a:solidFill>
              </a:rPr>
              <a:t>кандзя</a:t>
            </a:r>
            <a:r>
              <a:rPr lang="ru-RU" dirty="0" smtClean="0">
                <a:solidFill>
                  <a:schemeClr val="bg1"/>
                </a:solidFill>
              </a:rPr>
              <a:t> («шпион», «человек, [проникающий через] отверстие»), </a:t>
            </a:r>
            <a:r>
              <a:rPr lang="ru-RU" dirty="0" err="1" smtClean="0">
                <a:solidFill>
                  <a:schemeClr val="bg1"/>
                </a:solidFill>
              </a:rPr>
              <a:t>тёдзя</a:t>
            </a:r>
            <a:r>
              <a:rPr lang="ru-RU" dirty="0" smtClean="0">
                <a:solidFill>
                  <a:schemeClr val="bg1"/>
                </a:solidFill>
              </a:rPr>
              <a:t> («шпион»), </a:t>
            </a:r>
            <a:r>
              <a:rPr lang="ru-RU" dirty="0" err="1" smtClean="0">
                <a:solidFill>
                  <a:schemeClr val="bg1"/>
                </a:solidFill>
              </a:rPr>
              <a:t>камари</a:t>
            </a:r>
            <a:r>
              <a:rPr lang="ru-RU" dirty="0" smtClean="0">
                <a:solidFill>
                  <a:schemeClr val="bg1"/>
                </a:solidFill>
              </a:rPr>
              <a:t> («пригибающийся»), </a:t>
            </a:r>
            <a:r>
              <a:rPr lang="ru-RU" dirty="0" err="1" smtClean="0">
                <a:solidFill>
                  <a:schemeClr val="bg1"/>
                </a:solidFill>
              </a:rPr>
              <a:t>уками</a:t>
            </a:r>
            <a:r>
              <a:rPr lang="ru-RU" dirty="0" smtClean="0">
                <a:solidFill>
                  <a:schemeClr val="bg1"/>
                </a:solidFill>
              </a:rPr>
              <a:t>-бито («вызнающий человек»), </a:t>
            </a:r>
            <a:r>
              <a:rPr lang="ru-RU" dirty="0" err="1" smtClean="0">
                <a:solidFill>
                  <a:schemeClr val="bg1"/>
                </a:solidFill>
              </a:rPr>
              <a:t>суппа</a:t>
            </a:r>
            <a:r>
              <a:rPr lang="ru-RU" dirty="0" smtClean="0">
                <a:solidFill>
                  <a:schemeClr val="bg1"/>
                </a:solidFill>
              </a:rPr>
              <a:t> («волны на воде», «проникающие [куда-либо] волны»), </a:t>
            </a:r>
            <a:r>
              <a:rPr lang="ru-RU" dirty="0" err="1" smtClean="0">
                <a:solidFill>
                  <a:schemeClr val="bg1"/>
                </a:solidFill>
              </a:rPr>
              <a:t>сэппа</a:t>
            </a:r>
            <a:r>
              <a:rPr lang="ru-RU" dirty="0" smtClean="0">
                <a:solidFill>
                  <a:schemeClr val="bg1"/>
                </a:solidFill>
              </a:rPr>
              <a:t> (то же), </a:t>
            </a:r>
            <a:r>
              <a:rPr lang="ru-RU" dirty="0" err="1" smtClean="0">
                <a:solidFill>
                  <a:schemeClr val="bg1"/>
                </a:solidFill>
              </a:rPr>
              <a:t>раппа</a:t>
            </a:r>
            <a:r>
              <a:rPr lang="ru-RU" dirty="0" smtClean="0">
                <a:solidFill>
                  <a:schemeClr val="bg1"/>
                </a:solidFill>
              </a:rPr>
              <a:t> («мятежные волны»), </a:t>
            </a:r>
            <a:r>
              <a:rPr lang="ru-RU" dirty="0" err="1" smtClean="0">
                <a:solidFill>
                  <a:schemeClr val="bg1"/>
                </a:solidFill>
              </a:rPr>
              <a:t>топпа</a:t>
            </a:r>
            <a:r>
              <a:rPr lang="ru-RU" dirty="0" smtClean="0">
                <a:solidFill>
                  <a:schemeClr val="bg1"/>
                </a:solidFill>
              </a:rPr>
              <a:t> («бьющие волны»), мокши («слушающие»), </a:t>
            </a:r>
            <a:r>
              <a:rPr lang="ru-RU" dirty="0" err="1" smtClean="0">
                <a:solidFill>
                  <a:schemeClr val="bg1"/>
                </a:solidFill>
              </a:rPr>
              <a:t>тоомэ</a:t>
            </a:r>
            <a:r>
              <a:rPr lang="ru-RU" dirty="0" smtClean="0">
                <a:solidFill>
                  <a:schemeClr val="bg1"/>
                </a:solidFill>
              </a:rPr>
              <a:t> («далеко [видящие] глаза»), </a:t>
            </a:r>
            <a:r>
              <a:rPr lang="ru-RU" dirty="0" err="1" smtClean="0">
                <a:solidFill>
                  <a:schemeClr val="bg1"/>
                </a:solidFill>
              </a:rPr>
              <a:t>мицумоно</a:t>
            </a:r>
            <a:r>
              <a:rPr lang="ru-RU" dirty="0" smtClean="0">
                <a:solidFill>
                  <a:schemeClr val="bg1"/>
                </a:solidFill>
              </a:rPr>
              <a:t> («тройные люди», «</a:t>
            </a:r>
            <a:r>
              <a:rPr lang="ru-RU" dirty="0" err="1" smtClean="0">
                <a:solidFill>
                  <a:schemeClr val="bg1"/>
                </a:solidFill>
              </a:rPr>
              <a:t>растраиающиеся</a:t>
            </a:r>
            <a:r>
              <a:rPr lang="ru-RU" dirty="0" smtClean="0">
                <a:solidFill>
                  <a:schemeClr val="bg1"/>
                </a:solidFill>
              </a:rPr>
              <a:t> люди»), </a:t>
            </a:r>
            <a:r>
              <a:rPr lang="ru-RU" dirty="0" err="1" smtClean="0">
                <a:solidFill>
                  <a:schemeClr val="bg1"/>
                </a:solidFill>
              </a:rPr>
              <a:t>дацуко</a:t>
            </a:r>
            <a:r>
              <a:rPr lang="ru-RU" dirty="0" smtClean="0">
                <a:solidFill>
                  <a:schemeClr val="bg1"/>
                </a:solidFill>
              </a:rPr>
              <a:t> («похитители слов»), Иероглиф </a:t>
            </a:r>
            <a:r>
              <a:rPr lang="ru-RU" dirty="0" err="1" smtClean="0">
                <a:solidFill>
                  <a:schemeClr val="bg1"/>
                </a:solidFill>
              </a:rPr>
              <a:t>кёдан</a:t>
            </a:r>
            <a:r>
              <a:rPr lang="ru-RU" dirty="0" smtClean="0">
                <a:solidFill>
                  <a:schemeClr val="bg1"/>
                </a:solidFill>
              </a:rPr>
              <a:t> («[подслушивающие] болтовню за угощением»), яма-</a:t>
            </a:r>
            <a:r>
              <a:rPr lang="ru-RU" dirty="0" err="1" smtClean="0">
                <a:solidFill>
                  <a:schemeClr val="bg1"/>
                </a:solidFill>
              </a:rPr>
              <a:t>кугури</a:t>
            </a:r>
            <a:r>
              <a:rPr lang="ru-RU" dirty="0" smtClean="0">
                <a:solidFill>
                  <a:schemeClr val="bg1"/>
                </a:solidFill>
              </a:rPr>
              <a:t> («подлезающие под гору»), куса («трава») и т. д.</a:t>
            </a:r>
          </a:p>
          <a:p>
            <a:pPr marL="0" indent="0">
              <a:buNone/>
            </a:pPr>
            <a:r>
              <a:rPr lang="ru-RU" dirty="0" smtClean="0">
                <a:solidFill>
                  <a:schemeClr val="bg1"/>
                </a:solidFill>
              </a:rPr>
              <a:t> </a:t>
            </a:r>
          </a:p>
          <a:p>
            <a:endParaRPr lang="ru-RU" dirty="0" smtClean="0">
              <a:solidFill>
                <a:schemeClr val="bg1"/>
              </a:solidFill>
            </a:endParaRPr>
          </a:p>
          <a:p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53170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0"/>
            <a:ext cx="8229600" cy="1143000"/>
          </a:xfrm>
        </p:spPr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Общая характеристика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1340768"/>
            <a:ext cx="4546848" cy="5789240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ru-RU" dirty="0" smtClean="0">
                <a:solidFill>
                  <a:schemeClr val="bg1"/>
                </a:solidFill>
              </a:rPr>
              <a:t>Согласно легендам, ниндзя были отважные, тренированные люди, прошедшие ещё с детства подготовку в очень сложном искусстве </a:t>
            </a:r>
            <a:r>
              <a:rPr lang="ru-RU" dirty="0" err="1" smtClean="0">
                <a:solidFill>
                  <a:schemeClr val="bg1"/>
                </a:solidFill>
              </a:rPr>
              <a:t>ниндзюцу</a:t>
            </a:r>
            <a:r>
              <a:rPr lang="ru-RU" dirty="0" smtClean="0">
                <a:solidFill>
                  <a:schemeClr val="bg1"/>
                </a:solidFill>
              </a:rPr>
              <a:t>, которое включало в себя очень много умений. Ниндзя должен был прежде всего добывать нужную информацию, а также владеть любым предметом, как оружием (основа — обучение владению оружием и принцип подобия использования), обороняться от любого оружия (в том числе и голыми руками), внезапно появляться и незаметно скрываться, знать местную медицину, траволечение и иглоукалывание. Они могли долго находиться под водой, дыша через соломинку, лазать по скалам, ориентироваться на местности, тренировать слух, зрительную память, лучше видеть в темноте, обладать тонким обонянием и многое другое.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040" y="908720"/>
            <a:ext cx="3618736" cy="55550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90332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51920" y="188640"/>
            <a:ext cx="4845224" cy="6669360"/>
          </a:xfrm>
        </p:spPr>
        <p:txBody>
          <a:bodyPr>
            <a:normAutofit fontScale="47500" lnSpcReduction="20000"/>
          </a:bodyPr>
          <a:lstStyle/>
          <a:p>
            <a:pPr marL="0" indent="0">
              <a:buNone/>
            </a:pPr>
            <a:r>
              <a:rPr lang="ru-RU" dirty="0" smtClean="0">
                <a:solidFill>
                  <a:schemeClr val="bg1"/>
                </a:solidFill>
              </a:rPr>
              <a:t>Инициация проводилась, как и в самурайских семьях, в 15 лет. Тогда юноши и девушки переходили к изучению дзэн-буддизма и </a:t>
            </a:r>
            <a:r>
              <a:rPr lang="ru-RU" dirty="0" err="1" smtClean="0">
                <a:solidFill>
                  <a:schemeClr val="bg1"/>
                </a:solidFill>
              </a:rPr>
              <a:t>сянь</a:t>
            </a:r>
            <a:r>
              <a:rPr lang="ru-RU" dirty="0" smtClean="0">
                <a:solidFill>
                  <a:schemeClr val="bg1"/>
                </a:solidFill>
              </a:rPr>
              <a:t>-даосизма. Есть предположение, что своим происхождением ниндзя связаны с </a:t>
            </a:r>
            <a:r>
              <a:rPr lang="ru-RU" dirty="0" err="1" smtClean="0">
                <a:solidFill>
                  <a:schemeClr val="bg1"/>
                </a:solidFill>
              </a:rPr>
              <a:t>ямабуси</a:t>
            </a:r>
            <a:r>
              <a:rPr lang="ru-RU" dirty="0" smtClean="0">
                <a:solidFill>
                  <a:schemeClr val="bg1"/>
                </a:solidFill>
              </a:rPr>
              <a:t>.</a:t>
            </a:r>
          </a:p>
          <a:p>
            <a:pPr marL="0" indent="0">
              <a:buNone/>
            </a:pPr>
            <a:r>
              <a:rPr lang="ru-RU" dirty="0" smtClean="0">
                <a:solidFill>
                  <a:schemeClr val="bg1"/>
                </a:solidFill>
              </a:rPr>
              <a:t>Политически ниндзя были вне системы феодальных отношений, они имели свою структуру. Более того — они были «хинин» — вне структуры общества, не имели своего признанного места в нём, а могли занимать любое, хотя своё место было даже у крестьянина, торговца. Древние ниндзя были разбросаны по всей стране, но основное средоточие их — лесные окрестности Киото и горные районы Ига и </a:t>
            </a:r>
            <a:r>
              <a:rPr lang="ru-RU" dirty="0" err="1" smtClean="0">
                <a:solidFill>
                  <a:schemeClr val="bg1"/>
                </a:solidFill>
              </a:rPr>
              <a:t>Кога</a:t>
            </a:r>
            <a:r>
              <a:rPr lang="ru-RU" dirty="0" smtClean="0">
                <a:solidFill>
                  <a:schemeClr val="bg1"/>
                </a:solidFill>
              </a:rPr>
              <a:t>. Иногда кланы ниндзя пополнялись самураями, потерявшими своих покровителей (так называемыми </a:t>
            </a:r>
            <a:r>
              <a:rPr lang="ru-RU" dirty="0" err="1" smtClean="0">
                <a:solidFill>
                  <a:schemeClr val="bg1"/>
                </a:solidFill>
              </a:rPr>
              <a:t>ронинами</a:t>
            </a:r>
            <a:r>
              <a:rPr lang="ru-RU" dirty="0" smtClean="0">
                <a:solidFill>
                  <a:schemeClr val="bg1"/>
                </a:solidFill>
              </a:rPr>
              <a:t>). Само применение термина «клан» неверно, поскольку он предполагает обязательное существование родственных уз, что было далеко не всегда. К XVII в. насчитывалось 70 кланов ниндзя. Самыми могущественными были школы Ига-</a:t>
            </a:r>
            <a:r>
              <a:rPr lang="ru-RU" dirty="0" err="1" smtClean="0">
                <a:solidFill>
                  <a:schemeClr val="bg1"/>
                </a:solidFill>
              </a:rPr>
              <a:t>рю</a:t>
            </a:r>
            <a:r>
              <a:rPr lang="ru-RU" dirty="0" smtClean="0">
                <a:solidFill>
                  <a:schemeClr val="bg1"/>
                </a:solidFill>
              </a:rPr>
              <a:t> и </a:t>
            </a:r>
            <a:r>
              <a:rPr lang="ru-RU" dirty="0" err="1" smtClean="0">
                <a:solidFill>
                  <a:schemeClr val="bg1"/>
                </a:solidFill>
              </a:rPr>
              <a:t>Кога-рю</a:t>
            </a:r>
            <a:r>
              <a:rPr lang="ru-RU" dirty="0" smtClean="0">
                <a:solidFill>
                  <a:schemeClr val="bg1"/>
                </a:solidFill>
              </a:rPr>
              <a:t>. Формирование сословия ниндзя шло параллельно со становлением сословия самураев, но так как последние в силу своей власти стали господствующим классом, то ниндзя заняли место разветвлённой шпионской сети. Более того — «</a:t>
            </a:r>
            <a:r>
              <a:rPr lang="ru-RU" dirty="0" err="1" smtClean="0">
                <a:solidFill>
                  <a:schemeClr val="bg1"/>
                </a:solidFill>
              </a:rPr>
              <a:t>нин</a:t>
            </a:r>
            <a:r>
              <a:rPr lang="ru-RU" dirty="0" smtClean="0">
                <a:solidFill>
                  <a:schemeClr val="bg1"/>
                </a:solidFill>
              </a:rPr>
              <a:t>» (иное прочтение «</a:t>
            </a:r>
            <a:r>
              <a:rPr lang="ru-RU" dirty="0" err="1" smtClean="0">
                <a:solidFill>
                  <a:schemeClr val="bg1"/>
                </a:solidFill>
              </a:rPr>
              <a:t>синоби</a:t>
            </a:r>
            <a:r>
              <a:rPr lang="ru-RU" dirty="0" smtClean="0">
                <a:solidFill>
                  <a:schemeClr val="bg1"/>
                </a:solidFill>
              </a:rPr>
              <a:t>») значит «тайный», они не могли действовать явной силой. Сама природа </a:t>
            </a:r>
            <a:r>
              <a:rPr lang="ru-RU" dirty="0" err="1" smtClean="0">
                <a:solidFill>
                  <a:schemeClr val="bg1"/>
                </a:solidFill>
              </a:rPr>
              <a:t>ниндзюцу</a:t>
            </a:r>
            <a:r>
              <a:rPr lang="ru-RU" dirty="0" smtClean="0">
                <a:solidFill>
                  <a:schemeClr val="bg1"/>
                </a:solidFill>
              </a:rPr>
              <a:t> этого не позволяла. Однако, «демоны ночи», как их называли, наводили ужас на самураев и князей. В то же время, ниндзя практически никогда не убивали крестьян, так как те могли им всегда помочь. Кроме того, убийство не было основным профилем ниндзя. Их призвание было — шпионаж и диверсии. Личина торговца, циркового акробата, крестьянина — все они помогали скрытно передвигаться по стране, а другие такие же люди создавали массовку, позволяя оставаться скрытыми, оставаясь на виду.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60648"/>
            <a:ext cx="3911873" cy="48743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85821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88640"/>
            <a:ext cx="4824536" cy="7056784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ru-RU" dirty="0" smtClean="0">
                <a:solidFill>
                  <a:schemeClr val="bg1"/>
                </a:solidFill>
              </a:rPr>
              <a:t>Ниндзя выходят на историческую арену в X в., их расцвет приходится на 1460—1600 гг., эпоху воюющих провинций и объединения Японии; очень широко используются </a:t>
            </a:r>
            <a:r>
              <a:rPr lang="ru-RU" dirty="0" err="1" smtClean="0">
                <a:solidFill>
                  <a:schemeClr val="bg1"/>
                </a:solidFill>
              </a:rPr>
              <a:t>Токугава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Иэясу</a:t>
            </a:r>
            <a:r>
              <a:rPr lang="ru-RU" dirty="0" smtClean="0">
                <a:solidFill>
                  <a:schemeClr val="bg1"/>
                </a:solidFill>
              </a:rPr>
              <a:t> при противостоянии с претендентом на пост военного правителя </a:t>
            </a:r>
            <a:r>
              <a:rPr lang="ru-RU" dirty="0" err="1" smtClean="0">
                <a:solidFill>
                  <a:schemeClr val="bg1"/>
                </a:solidFill>
              </a:rPr>
              <a:t>Тоётоми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Хидэёри</a:t>
            </a:r>
            <a:r>
              <a:rPr lang="ru-RU" dirty="0" smtClean="0">
                <a:solidFill>
                  <a:schemeClr val="bg1"/>
                </a:solidFill>
              </a:rPr>
              <a:t> и его матерью </a:t>
            </a:r>
            <a:r>
              <a:rPr lang="ru-RU" dirty="0" err="1" smtClean="0">
                <a:solidFill>
                  <a:schemeClr val="bg1"/>
                </a:solidFill>
              </a:rPr>
              <a:t>Асаи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Ёдогими</a:t>
            </a:r>
            <a:r>
              <a:rPr lang="ru-RU" dirty="0" smtClean="0">
                <a:solidFill>
                  <a:schemeClr val="bg1"/>
                </a:solidFill>
              </a:rPr>
              <a:t>, которое длилось около 15 лет. В 1603 г. первый </a:t>
            </a:r>
            <a:r>
              <a:rPr lang="ru-RU" dirty="0" err="1" smtClean="0">
                <a:solidFill>
                  <a:schemeClr val="bg1"/>
                </a:solidFill>
              </a:rPr>
              <a:t>сёгун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Токугава</a:t>
            </a:r>
            <a:r>
              <a:rPr lang="ru-RU" dirty="0" smtClean="0">
                <a:solidFill>
                  <a:schemeClr val="bg1"/>
                </a:solidFill>
              </a:rPr>
              <a:t>, вполне логично рассудив, что организация ниндзя может быть использована против него недовольными исходом войны </a:t>
            </a:r>
            <a:r>
              <a:rPr lang="ru-RU" dirty="0" err="1" smtClean="0">
                <a:solidFill>
                  <a:schemeClr val="bg1"/>
                </a:solidFill>
              </a:rPr>
              <a:t>даймё</a:t>
            </a:r>
            <a:r>
              <a:rPr lang="ru-RU" dirty="0" smtClean="0">
                <a:solidFill>
                  <a:schemeClr val="bg1"/>
                </a:solidFill>
              </a:rPr>
              <a:t>, спровоцировал два крупнейших клана ниндзя, </a:t>
            </a:r>
            <a:r>
              <a:rPr lang="ru-RU" dirty="0" err="1" smtClean="0">
                <a:solidFill>
                  <a:schemeClr val="bg1"/>
                </a:solidFill>
              </a:rPr>
              <a:t>Кога</a:t>
            </a:r>
            <a:r>
              <a:rPr lang="ru-RU" dirty="0" smtClean="0">
                <a:solidFill>
                  <a:schemeClr val="bg1"/>
                </a:solidFill>
              </a:rPr>
              <a:t> и Ига, на противостояние. В результате к 1604 г. от общества ниндзя остались немногие, которые впоследствии присягнули на верность лично </a:t>
            </a:r>
            <a:r>
              <a:rPr lang="ru-RU" dirty="0" err="1" smtClean="0">
                <a:solidFill>
                  <a:schemeClr val="bg1"/>
                </a:solidFill>
              </a:rPr>
              <a:t>сёгуну</a:t>
            </a:r>
            <a:r>
              <a:rPr lang="ru-RU" dirty="0" smtClean="0">
                <a:solidFill>
                  <a:schemeClr val="bg1"/>
                </a:solidFill>
              </a:rPr>
              <a:t>. Кроме того, в связи с прекращением феодальных войн и установлением внутреннего мира с </a:t>
            </a:r>
            <a:r>
              <a:rPr lang="ru-RU" dirty="0" err="1" smtClean="0">
                <a:solidFill>
                  <a:schemeClr val="bg1"/>
                </a:solidFill>
              </a:rPr>
              <a:t>сёгунатом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Токугава</a:t>
            </a:r>
            <a:r>
              <a:rPr lang="ru-RU" dirty="0" smtClean="0">
                <a:solidFill>
                  <a:schemeClr val="bg1"/>
                </a:solidFill>
              </a:rPr>
              <a:t> ниндзя пропадают с политической арены за отсутствием спроса.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0072" y="300018"/>
            <a:ext cx="3633192" cy="59402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14980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1143000"/>
          </a:xfrm>
        </p:spPr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Кланы и школы ниндзя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211960" y="1484784"/>
            <a:ext cx="4474840" cy="5256584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ru-RU" dirty="0" smtClean="0">
                <a:solidFill>
                  <a:schemeClr val="bg1"/>
                </a:solidFill>
              </a:rPr>
              <a:t>Всего существовало несколько десятков кланов ниндзя по всей Японии, но наибольшую известность получили кланы уезда </a:t>
            </a:r>
            <a:r>
              <a:rPr lang="ru-RU" dirty="0" err="1" smtClean="0">
                <a:solidFill>
                  <a:schemeClr val="bg1"/>
                </a:solidFill>
              </a:rPr>
              <a:t>Кога</a:t>
            </a:r>
            <a:r>
              <a:rPr lang="ru-RU" dirty="0" smtClean="0">
                <a:solidFill>
                  <a:schemeClr val="bg1"/>
                </a:solidFill>
              </a:rPr>
              <a:t> и провинции Ига. Уезд </a:t>
            </a:r>
            <a:r>
              <a:rPr lang="ru-RU" dirty="0" err="1" smtClean="0">
                <a:solidFill>
                  <a:schemeClr val="bg1"/>
                </a:solidFill>
              </a:rPr>
              <a:t>Кога</a:t>
            </a:r>
            <a:r>
              <a:rPr lang="ru-RU" dirty="0" smtClean="0">
                <a:solidFill>
                  <a:schemeClr val="bg1"/>
                </a:solidFill>
              </a:rPr>
              <a:t> контролировала коалиция кланов «53 семьи </a:t>
            </a:r>
            <a:r>
              <a:rPr lang="ru-RU" dirty="0" err="1" smtClean="0">
                <a:solidFill>
                  <a:schemeClr val="bg1"/>
                </a:solidFill>
              </a:rPr>
              <a:t>Кога</a:t>
            </a:r>
            <a:r>
              <a:rPr lang="ru-RU" dirty="0" smtClean="0">
                <a:solidFill>
                  <a:schemeClr val="bg1"/>
                </a:solidFill>
              </a:rPr>
              <a:t>». Провинция Ига была разделена между 3 крупными кланами: </a:t>
            </a:r>
            <a:r>
              <a:rPr lang="ru-RU" dirty="0" err="1" smtClean="0">
                <a:solidFill>
                  <a:schemeClr val="bg1"/>
                </a:solidFill>
              </a:rPr>
              <a:t>Момоти</a:t>
            </a:r>
            <a:r>
              <a:rPr lang="ru-RU" dirty="0" smtClean="0">
                <a:solidFill>
                  <a:schemeClr val="bg1"/>
                </a:solidFill>
              </a:rPr>
              <a:t> на юге, </a:t>
            </a:r>
            <a:r>
              <a:rPr lang="ru-RU" dirty="0" err="1" smtClean="0">
                <a:solidFill>
                  <a:schemeClr val="bg1"/>
                </a:solidFill>
              </a:rPr>
              <a:t>Хаттори</a:t>
            </a:r>
            <a:r>
              <a:rPr lang="ru-RU" dirty="0" smtClean="0">
                <a:solidFill>
                  <a:schemeClr val="bg1"/>
                </a:solidFill>
              </a:rPr>
              <a:t> в центре и </a:t>
            </a:r>
            <a:r>
              <a:rPr lang="ru-RU" dirty="0" err="1" smtClean="0">
                <a:solidFill>
                  <a:schemeClr val="bg1"/>
                </a:solidFill>
              </a:rPr>
              <a:t>Фудзибаяси</a:t>
            </a:r>
            <a:r>
              <a:rPr lang="ru-RU" dirty="0" smtClean="0">
                <a:solidFill>
                  <a:schemeClr val="bg1"/>
                </a:solidFill>
              </a:rPr>
              <a:t> на севере. В этих двух районах сформировались важнейшие школы ниндзя: </a:t>
            </a:r>
            <a:r>
              <a:rPr lang="ru-RU" dirty="0" err="1" smtClean="0">
                <a:solidFill>
                  <a:schemeClr val="bg1"/>
                </a:solidFill>
              </a:rPr>
              <a:t>Кога-рю</a:t>
            </a:r>
            <a:r>
              <a:rPr lang="ru-RU" dirty="0" smtClean="0">
                <a:solidFill>
                  <a:schemeClr val="bg1"/>
                </a:solidFill>
              </a:rPr>
              <a:t> и Ига-</a:t>
            </a:r>
            <a:r>
              <a:rPr lang="ru-RU" dirty="0" err="1" smtClean="0">
                <a:solidFill>
                  <a:schemeClr val="bg1"/>
                </a:solidFill>
              </a:rPr>
              <a:t>рю</a:t>
            </a:r>
            <a:r>
              <a:rPr lang="ru-RU" dirty="0" smtClean="0">
                <a:solidFill>
                  <a:schemeClr val="bg1"/>
                </a:solidFill>
              </a:rPr>
              <a:t>.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196750"/>
            <a:ext cx="3513710" cy="54824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68062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Рукопашный бой ниндзя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340768"/>
            <a:ext cx="5868144" cy="5517232"/>
          </a:xfrm>
        </p:spPr>
        <p:txBody>
          <a:bodyPr>
            <a:normAutofit fontScale="47500" lnSpcReduction="20000"/>
          </a:bodyPr>
          <a:lstStyle/>
          <a:p>
            <a:pPr marL="0" indent="0">
              <a:buNone/>
            </a:pPr>
            <a:r>
              <a:rPr lang="ru-RU" dirty="0" smtClean="0">
                <a:solidFill>
                  <a:schemeClr val="bg1"/>
                </a:solidFill>
              </a:rPr>
              <a:t>По мнению историка-япониста </a:t>
            </a:r>
            <a:r>
              <a:rPr lang="ru-RU" dirty="0" err="1" smtClean="0">
                <a:solidFill>
                  <a:schemeClr val="bg1"/>
                </a:solidFill>
              </a:rPr>
              <a:t>Горбылева</a:t>
            </a:r>
            <a:r>
              <a:rPr lang="ru-RU" dirty="0" smtClean="0">
                <a:solidFill>
                  <a:schemeClr val="bg1"/>
                </a:solidFill>
              </a:rPr>
              <a:t>, отдельной системы рукопашного боя ниндзя не существовало. Кланы ниндзя использовали старую форму </a:t>
            </a:r>
            <a:r>
              <a:rPr lang="ru-RU" dirty="0" err="1" smtClean="0">
                <a:solidFill>
                  <a:schemeClr val="bg1"/>
                </a:solidFill>
              </a:rPr>
              <a:t>дзю-дзюцу</a:t>
            </a:r>
            <a:r>
              <a:rPr lang="ru-RU" dirty="0" smtClean="0">
                <a:solidFill>
                  <a:schemeClr val="bg1"/>
                </a:solidFill>
              </a:rPr>
              <a:t>. Вместе с тем, были отличия от самурайских стилей </a:t>
            </a:r>
            <a:r>
              <a:rPr lang="ru-RU" dirty="0" err="1" smtClean="0">
                <a:solidFill>
                  <a:schemeClr val="bg1"/>
                </a:solidFill>
              </a:rPr>
              <a:t>дзю-дзюцу</a:t>
            </a:r>
            <a:r>
              <a:rPr lang="ru-RU" dirty="0" smtClean="0">
                <a:solidFill>
                  <a:schemeClr val="bg1"/>
                </a:solidFill>
              </a:rPr>
              <a:t>.</a:t>
            </a:r>
          </a:p>
          <a:p>
            <a:pPr marL="0" indent="0">
              <a:buNone/>
            </a:pPr>
            <a:r>
              <a:rPr lang="ru-RU" dirty="0" smtClean="0">
                <a:solidFill>
                  <a:schemeClr val="bg1"/>
                </a:solidFill>
              </a:rPr>
              <a:t>Больше ударов, чем в самурайском </a:t>
            </a:r>
            <a:r>
              <a:rPr lang="ru-RU" dirty="0" err="1" smtClean="0">
                <a:solidFill>
                  <a:schemeClr val="bg1"/>
                </a:solidFill>
              </a:rPr>
              <a:t>дзю-дзюцу</a:t>
            </a:r>
            <a:r>
              <a:rPr lang="ru-RU" dirty="0" smtClean="0">
                <a:solidFill>
                  <a:schemeClr val="bg1"/>
                </a:solidFill>
              </a:rPr>
              <a:t>.</a:t>
            </a:r>
          </a:p>
          <a:p>
            <a:pPr marL="0" indent="0">
              <a:buNone/>
            </a:pPr>
            <a:r>
              <a:rPr lang="ru-RU" dirty="0" smtClean="0">
                <a:solidFill>
                  <a:schemeClr val="bg1"/>
                </a:solidFill>
              </a:rPr>
              <a:t>Упор на удушающие приемы, как более бесшумные по сравнению с бросками.</a:t>
            </a:r>
          </a:p>
          <a:p>
            <a:pPr marL="0" indent="0">
              <a:buNone/>
            </a:pPr>
            <a:r>
              <a:rPr lang="ru-RU" dirty="0" smtClean="0">
                <a:solidFill>
                  <a:schemeClr val="bg1"/>
                </a:solidFill>
              </a:rPr>
              <a:t>Упор на ведение боя в малых помещениях.</a:t>
            </a:r>
          </a:p>
          <a:p>
            <a:pPr marL="0" indent="0">
              <a:buNone/>
            </a:pPr>
            <a:r>
              <a:rPr lang="ru-RU" dirty="0" smtClean="0">
                <a:solidFill>
                  <a:schemeClr val="bg1"/>
                </a:solidFill>
              </a:rPr>
              <a:t>Предпочтение внезапным ударам (из засады, сзади и пр.)</a:t>
            </a:r>
          </a:p>
          <a:p>
            <a:pPr marL="0" indent="0">
              <a:buNone/>
            </a:pPr>
            <a:r>
              <a:rPr lang="ru-RU" dirty="0" smtClean="0">
                <a:solidFill>
                  <a:schemeClr val="bg1"/>
                </a:solidFill>
              </a:rPr>
              <a:t>Упор на приемы ошеломления противника.</a:t>
            </a:r>
          </a:p>
          <a:p>
            <a:pPr marL="0" indent="0">
              <a:buNone/>
            </a:pPr>
            <a:r>
              <a:rPr lang="ru-RU" dirty="0" smtClean="0">
                <a:solidFill>
                  <a:schemeClr val="bg1"/>
                </a:solidFill>
              </a:rPr>
              <a:t>Ни одно из нынешних школ японских </a:t>
            </a:r>
            <a:r>
              <a:rPr lang="ru-RU" dirty="0" err="1" smtClean="0">
                <a:solidFill>
                  <a:schemeClr val="bg1"/>
                </a:solidFill>
              </a:rPr>
              <a:t>бу-дзюцу</a:t>
            </a:r>
            <a:r>
              <a:rPr lang="ru-RU" dirty="0" smtClean="0">
                <a:solidFill>
                  <a:schemeClr val="bg1"/>
                </a:solidFill>
              </a:rPr>
              <a:t> не может убедительно доказать, что ведет происхождение от средневековых ниндзя. Возможно, приемы ниндзя сохранились и изучаются в разведывательно-диверсионных подразделениях японской армии.</a:t>
            </a:r>
          </a:p>
          <a:p>
            <a:pPr marL="0" indent="0">
              <a:buNone/>
            </a:pPr>
            <a:r>
              <a:rPr lang="ru-RU" dirty="0" smtClean="0">
                <a:solidFill>
                  <a:schemeClr val="bg1"/>
                </a:solidFill>
              </a:rPr>
              <a:t>При бегстве применялись 2 приема рукопашного боя. Ниндзя резко падал под ноги нагоняющего противника и заставлял его лететь кубарем через себя. Если противник приближался сбоку, ниндзя резко тормозил, пропускал его мимо себя и наносил удар мечом по спине.</a:t>
            </a:r>
          </a:p>
          <a:p>
            <a:pPr marL="0" indent="0">
              <a:buNone/>
            </a:pPr>
            <a:r>
              <a:rPr lang="ru-RU" dirty="0" smtClean="0">
                <a:solidFill>
                  <a:schemeClr val="bg1"/>
                </a:solidFill>
              </a:rPr>
              <a:t>По мнению историка-япониста </a:t>
            </a:r>
            <a:r>
              <a:rPr lang="ru-RU" dirty="0" err="1" smtClean="0">
                <a:solidFill>
                  <a:schemeClr val="bg1"/>
                </a:solidFill>
              </a:rPr>
              <a:t>Горбылева</a:t>
            </a:r>
            <a:r>
              <a:rPr lang="ru-RU" dirty="0" smtClean="0">
                <a:solidFill>
                  <a:schemeClr val="bg1"/>
                </a:solidFill>
              </a:rPr>
              <a:t>, ниндзя уделяли практике рукопашного боя намного меньше времени, чем об этом думают поклонники кинобоевиков. Серьезные тренировки в рукопашном бое влекут за собой серьезные изменения во внешнем облике и демаскируют ниндзя. Поэтому ниндзя делали акцент на приемах внезапного нападения с близкой дистанции.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6136" y="1429563"/>
            <a:ext cx="3197144" cy="44777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54478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0"/>
                            </p:stCondLst>
                            <p:childTnLst>
                              <p:par>
                                <p:cTn id="5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0"/>
            <a:ext cx="8229600" cy="1143000"/>
          </a:xfrm>
        </p:spPr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Маскировочный костюм ниндзя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355976" y="1124744"/>
            <a:ext cx="4546848" cy="6192688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ru-RU" dirty="0" smtClean="0">
                <a:solidFill>
                  <a:schemeClr val="bg1"/>
                </a:solidFill>
              </a:rPr>
              <a:t>По мнению историка-япониста </a:t>
            </a:r>
            <a:r>
              <a:rPr lang="ru-RU" dirty="0" err="1" smtClean="0">
                <a:solidFill>
                  <a:schemeClr val="bg1"/>
                </a:solidFill>
              </a:rPr>
              <a:t>Горбылева</a:t>
            </a:r>
            <a:r>
              <a:rPr lang="ru-RU" dirty="0" smtClean="0">
                <a:solidFill>
                  <a:schemeClr val="bg1"/>
                </a:solidFill>
              </a:rPr>
              <a:t>, ниндзя никогда не использовали черный обтягивающий костюм, популярный в фильмах и романах. Днем ниндзя носили повседневную одежду, позволяющую слиться с толпой. Ночные костюмы ниндзя имели красновато-коричневые, пепельные, желтовато-коричневые или темно-серые оттенки. По мнению </a:t>
            </a:r>
            <a:r>
              <a:rPr lang="ru-RU" dirty="0" err="1" smtClean="0">
                <a:solidFill>
                  <a:schemeClr val="bg1"/>
                </a:solidFill>
              </a:rPr>
              <a:t>Горбылева</a:t>
            </a:r>
            <a:r>
              <a:rPr lang="ru-RU" dirty="0" smtClean="0">
                <a:solidFill>
                  <a:schemeClr val="bg1"/>
                </a:solidFill>
              </a:rPr>
              <a:t> именно эти оттенки позволяли полностью слиться с ночной мглой, тогда как абсолютно черный костюм резко выделяется в этих условиях.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052736"/>
            <a:ext cx="4153212" cy="55376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79430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44624"/>
            <a:ext cx="8229600" cy="1143000"/>
          </a:xfrm>
        </p:spPr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Оружие ниндзя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052736"/>
            <a:ext cx="9144000" cy="2664296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dirty="0" smtClean="0">
                <a:solidFill>
                  <a:schemeClr val="bg1"/>
                </a:solidFill>
              </a:rPr>
              <a:t>Поскольку ниндзя часто приходилось сталкиваться с необходимостью убивать, ими был разработан целый ряд оружейных средств и способов бесшумного и незаметного убийства. Помимо обычных для средневековой Японии видов оружия, таких как меч или стрелковый лук, ниндзя использовали весьма специфические виды оружия.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2120" y="3284984"/>
            <a:ext cx="2611760" cy="334841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3826809"/>
            <a:ext cx="4488160" cy="27630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33169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127</TotalTime>
  <Words>1477</Words>
  <Application>Microsoft Office PowerPoint</Application>
  <PresentationFormat>Экран (4:3)</PresentationFormat>
  <Paragraphs>42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Ниндзя</vt:lpstr>
      <vt:lpstr>Ниндзя</vt:lpstr>
      <vt:lpstr>Общая характеристика</vt:lpstr>
      <vt:lpstr>Презентация PowerPoint</vt:lpstr>
      <vt:lpstr>Презентация PowerPoint</vt:lpstr>
      <vt:lpstr>Кланы и школы ниндзя</vt:lpstr>
      <vt:lpstr>Рукопашный бой ниндзя</vt:lpstr>
      <vt:lpstr>Маскировочный костюм ниндзя</vt:lpstr>
      <vt:lpstr>Оружие ниндзя</vt:lpstr>
      <vt:lpstr>Сюрикэн</vt:lpstr>
      <vt:lpstr>Кусаригама</vt:lpstr>
      <vt:lpstr>Использование ядов</vt:lpstr>
      <vt:lpstr>Презентация PowerPoint</vt:lpstr>
      <vt:lpstr>Источники:</vt:lpstr>
    </vt:vector>
  </TitlesOfParts>
  <Company>*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Ниндзя</dc:title>
  <dc:creator>Снежанна</dc:creator>
  <cp:lastModifiedBy>Снежанна</cp:lastModifiedBy>
  <cp:revision>8</cp:revision>
  <dcterms:created xsi:type="dcterms:W3CDTF">2012-12-13T11:13:29Z</dcterms:created>
  <dcterms:modified xsi:type="dcterms:W3CDTF">2012-12-13T13:21:27Z</dcterms:modified>
</cp:coreProperties>
</file>