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71" r:id="rId4"/>
    <p:sldId id="272" r:id="rId5"/>
    <p:sldId id="258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188640"/>
            <a:ext cx="4248472" cy="648072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solidFill>
                  <a:srgbClr val="FF0000"/>
                </a:solidFill>
              </a:rPr>
              <a:t>Волосяной покров</a:t>
            </a:r>
            <a:endParaRPr lang="ru-RU" sz="3200" b="1" i="1" u="sng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005064"/>
            <a:ext cx="4040188" cy="2664296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ru-RU" sz="9600" dirty="0" smtClean="0"/>
              <a:t>Волосяной покров - наиболее характерное эпидермическое образование млекопитающих. 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aslanlar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251520" y="908720"/>
            <a:ext cx="4040188" cy="303014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4008" y="908720"/>
            <a:ext cx="4041775" cy="1503858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Отсутствие его у некоторых видов (например, у китообразных) - явление вторичное.</a:t>
            </a:r>
            <a:endParaRPr lang="ru-RU" dirty="0"/>
          </a:p>
        </p:txBody>
      </p:sp>
      <p:pic>
        <p:nvPicPr>
          <p:cNvPr id="7" name="Содержимое 6" descr="KillerWhale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636912"/>
            <a:ext cx="4214841" cy="4000528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60648"/>
            <a:ext cx="3096344" cy="536056"/>
          </a:xfrm>
        </p:spPr>
        <p:txBody>
          <a:bodyPr>
            <a:noAutofit/>
          </a:bodyPr>
          <a:lstStyle/>
          <a:p>
            <a:r>
              <a:rPr lang="ru-RU" sz="4000" i="1" u="sng" dirty="0" smtClean="0">
                <a:solidFill>
                  <a:srgbClr val="FF0000"/>
                </a:solidFill>
              </a:rPr>
              <a:t>Виды волос</a:t>
            </a:r>
            <a:endParaRPr lang="ru-RU" sz="4000" i="1" u="sng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mole_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4341" y="3990975"/>
            <a:ext cx="3810000" cy="28670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88024" y="764704"/>
            <a:ext cx="4139952" cy="554461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У большинства видов преимущественное развитие получают пуховые волосы,  у некоторых животных, подшерсток редуцирован, и волосяной покров состоит главным образом из остей. А у подземных животных  остевых волос почти нет. </a:t>
            </a:r>
          </a:p>
          <a:p>
            <a:endParaRPr lang="ru-RU" sz="2800" dirty="0"/>
          </a:p>
        </p:txBody>
      </p:sp>
      <p:pic>
        <p:nvPicPr>
          <p:cNvPr id="9" name="Рисунок 8" descr="363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457146" cy="35476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0152" y="188640"/>
            <a:ext cx="3008313" cy="584182"/>
          </a:xfrm>
        </p:spPr>
        <p:txBody>
          <a:bodyPr>
            <a:noAutofit/>
          </a:bodyPr>
          <a:lstStyle/>
          <a:p>
            <a:pPr algn="ctr"/>
            <a:r>
              <a:rPr lang="ru-RU" sz="4000" i="1" u="sng" dirty="0" err="1" smtClean="0">
                <a:solidFill>
                  <a:srgbClr val="FF0000"/>
                </a:solidFill>
              </a:rPr>
              <a:t>Вибрисс</a:t>
            </a:r>
            <a:r>
              <a:rPr lang="ru-RU" sz="4000" i="1" u="sng" dirty="0" smtClean="0">
                <a:solidFill>
                  <a:srgbClr val="FF0000"/>
                </a:solidFill>
              </a:rPr>
              <a:t> </a:t>
            </a:r>
            <a:endParaRPr lang="ru-RU" sz="4000" i="1" u="sng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15251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7219" y="-25829"/>
            <a:ext cx="3429000" cy="36766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86446" y="774884"/>
            <a:ext cx="3357554" cy="6072230"/>
          </a:xfrm>
        </p:spPr>
        <p:txBody>
          <a:bodyPr/>
          <a:lstStyle/>
          <a:p>
            <a:pPr algn="ctr"/>
            <a:r>
              <a:rPr lang="ru-RU" sz="2400" b="1" dirty="0" smtClean="0"/>
              <a:t>Особая категория волос  - </a:t>
            </a:r>
            <a:r>
              <a:rPr lang="ru-RU" sz="2400" b="1" dirty="0" err="1" smtClean="0"/>
              <a:t>вибриссы</a:t>
            </a:r>
            <a:r>
              <a:rPr lang="ru-RU" sz="2400" b="1" dirty="0" smtClean="0"/>
              <a:t> очень длинные жесткие волосы, выполняющие осязательную функцию. Они расположены на голове, нижней части шеи, груди, а у некоторых лазающих (например, у белки) — и на брюхе. Видоизменениями волос являются щетина и иглы.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3585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646719"/>
            <a:ext cx="4643438" cy="3286124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5" y="764704"/>
            <a:ext cx="2808313" cy="144016"/>
          </a:xfrm>
        </p:spPr>
        <p:txBody>
          <a:bodyPr>
            <a:noAutofit/>
          </a:bodyPr>
          <a:lstStyle/>
          <a:p>
            <a:endParaRPr lang="ru-RU" sz="2800" i="1" u="sng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0"/>
            <a:ext cx="4355976" cy="276497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4168" y="1124744"/>
            <a:ext cx="2792289" cy="547260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Волосяной </a:t>
            </a:r>
            <a:r>
              <a:rPr lang="ru-RU" sz="2400" b="1" dirty="0"/>
              <a:t>покров верблюда неоднороден - он состоит из грубого наружного волоса (25-100 мкм) и внутреннего слоя мягкого, теплого пуха (17-21 мкм</a:t>
            </a:r>
            <a:r>
              <a:rPr lang="ru-RU" sz="2400" b="1" dirty="0" smtClean="0"/>
              <a:t>).</a:t>
            </a:r>
          </a:p>
          <a:p>
            <a:r>
              <a:rPr lang="ru-RU" sz="2400" b="1" dirty="0" smtClean="0"/>
              <a:t>У овцы и козы волосяной покров состоит из остевых волос и подшерстка.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7200"/>
            <a:ext cx="2915816" cy="34120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293096"/>
            <a:ext cx="3096344" cy="24482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66234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7758138" cy="6802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u="sng" dirty="0" smtClean="0">
                <a:solidFill>
                  <a:srgbClr val="FF0000"/>
                </a:solidFill>
              </a:rPr>
              <a:t>Строение кожи млекопитающего</a:t>
            </a:r>
            <a:endParaRPr lang="ru-RU" sz="4000" i="1" u="sng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2_02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915956"/>
            <a:ext cx="6984776" cy="553738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435100"/>
            <a:ext cx="3429024" cy="4691063"/>
          </a:xfrm>
        </p:spPr>
        <p:txBody>
          <a:bodyPr>
            <a:noAutofit/>
          </a:bodyPr>
          <a:lstStyle/>
          <a:p>
            <a:endParaRPr lang="ru-RU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200800" cy="576064"/>
          </a:xfrm>
        </p:spPr>
        <p:txBody>
          <a:bodyPr>
            <a:normAutofit fontScale="90000"/>
          </a:bodyPr>
          <a:lstStyle/>
          <a:p>
            <a:r>
              <a:rPr lang="ru-RU" sz="3200" i="1" u="sng" dirty="0" smtClean="0">
                <a:solidFill>
                  <a:srgbClr val="FF0000"/>
                </a:solidFill>
              </a:rPr>
              <a:t>Строение волоса млекопитающего</a:t>
            </a:r>
            <a:endParaRPr lang="ru-RU" sz="3200" i="1" u="sng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000" dirty="0">
              <a:solidFill>
                <a:srgbClr val="FFFF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8720"/>
            <a:ext cx="6840760" cy="5544616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155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Волосяной покров</vt:lpstr>
      <vt:lpstr>Виды волос</vt:lpstr>
      <vt:lpstr>Вибрисс </vt:lpstr>
      <vt:lpstr>Слайд 4</vt:lpstr>
      <vt:lpstr>Строение кожи млекопитающего</vt:lpstr>
      <vt:lpstr>Строение волоса млекопитающего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Волос Млекопитающего.</dc:title>
  <cp:lastModifiedBy>Asus</cp:lastModifiedBy>
  <cp:revision>26</cp:revision>
  <dcterms:modified xsi:type="dcterms:W3CDTF">2013-01-26T18:57:23Z</dcterms:modified>
</cp:coreProperties>
</file>