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6" r:id="rId2"/>
    <p:sldId id="256" r:id="rId3"/>
    <p:sldId id="267" r:id="rId4"/>
    <p:sldId id="257" r:id="rId5"/>
    <p:sldId id="258" r:id="rId6"/>
    <p:sldId id="261" r:id="rId7"/>
    <p:sldId id="268" r:id="rId8"/>
    <p:sldId id="269" r:id="rId9"/>
    <p:sldId id="272" r:id="rId10"/>
    <p:sldId id="270" r:id="rId11"/>
    <p:sldId id="271" r:id="rId12"/>
    <p:sldId id="264" r:id="rId13"/>
    <p:sldId id="273" r:id="rId14"/>
    <p:sldId id="274" r:id="rId15"/>
    <p:sldId id="275" r:id="rId16"/>
    <p:sldId id="266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EBA553A-022D-44EE-88CA-93778DDB58F5}" type="datetimeFigureOut">
              <a:rPr lang="ru-RU"/>
              <a:pPr>
                <a:defRPr/>
              </a:pPr>
              <a:t>01.04.2013</a:t>
            </a:fld>
            <a:endParaRPr lang="de-DE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de-DE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432086A-600B-42C5-A484-150F701FCAB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F9F99-38B8-40BA-8EB8-C58227C102E2}" type="datetimeFigureOut">
              <a:rPr lang="ru-RU"/>
              <a:pPr>
                <a:defRPr/>
              </a:pPr>
              <a:t>01.04.2013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0C195-4BBD-48F7-A71D-9732256CECC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1DFAE-261D-4AE0-AA59-991D5B4749AC}" type="datetimeFigureOut">
              <a:rPr lang="ru-RU"/>
              <a:pPr>
                <a:defRPr/>
              </a:pPr>
              <a:t>01.04.2013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CA71D-39A1-451F-88EE-2F3E4232BD4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6B7BB-A68B-4FB5-BA50-7BC7DFB95006}" type="datetimeFigureOut">
              <a:rPr lang="ru-RU"/>
              <a:pPr>
                <a:defRPr/>
              </a:pPr>
              <a:t>01.04.2013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3BB52-772B-4043-9275-2146472FECD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DC4B8-EA8E-4E9E-AFDF-B960B2A14FFD}" type="datetimeFigureOut">
              <a:rPr lang="ru-RU"/>
              <a:pPr>
                <a:defRPr/>
              </a:pPr>
              <a:t>01.04.2013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4BC40-8753-40F1-A774-5410BBDC0B7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D256A-F040-45C2-8AA4-E4BE36D926D0}" type="datetimeFigureOut">
              <a:rPr lang="ru-RU"/>
              <a:pPr>
                <a:defRPr/>
              </a:pPr>
              <a:t>01.04.2013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6927C-AAFA-445D-B5BC-6CAB359CB04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9FC72-C51D-4A36-884D-949C3C825F22}" type="datetimeFigureOut">
              <a:rPr lang="ru-RU"/>
              <a:pPr>
                <a:defRPr/>
              </a:pPr>
              <a:t>01.04.2013</a:t>
            </a:fld>
            <a:endParaRPr lang="de-DE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9037B-B89C-4CA1-BC7E-DA8104F9B9F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C2FB5-E487-4BB8-9FE5-9B845F345BBB}" type="datetimeFigureOut">
              <a:rPr lang="ru-RU"/>
              <a:pPr>
                <a:defRPr/>
              </a:pPr>
              <a:t>01.04.2013</a:t>
            </a:fld>
            <a:endParaRPr lang="de-DE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00E10-9544-4AEC-8977-39EBCF662C6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1559B-1D8E-4B89-83B3-62FC271C316F}" type="datetimeFigureOut">
              <a:rPr lang="ru-RU"/>
              <a:pPr>
                <a:defRPr/>
              </a:pPr>
              <a:t>01.04.2013</a:t>
            </a:fld>
            <a:endParaRPr lang="de-DE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2E66D-99C0-4934-89EC-D97DED50394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ADB31-E3EB-4793-8BF2-5C7BA3BEF8F3}" type="datetimeFigureOut">
              <a:rPr lang="ru-RU"/>
              <a:pPr>
                <a:defRPr/>
              </a:pPr>
              <a:t>01.04.2013</a:t>
            </a:fld>
            <a:endParaRPr lang="de-DE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AEB1A-AE0C-4CBF-B1BF-C5DBB687CF1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D26B3-39DA-4BAC-B814-892DAA7EA223}" type="datetimeFigureOut">
              <a:rPr lang="ru-RU"/>
              <a:pPr>
                <a:defRPr/>
              </a:pPr>
              <a:t>01.04.2013</a:t>
            </a:fld>
            <a:endParaRPr lang="de-DE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E6D0F-C92F-46ED-8D0C-CD7AAD67303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C66B1-01D4-4784-8A7F-BFCD1F5B864B}" type="datetimeFigureOut">
              <a:rPr lang="ru-RU"/>
              <a:pPr>
                <a:defRPr/>
              </a:pPr>
              <a:t>01.04.2013</a:t>
            </a:fld>
            <a:endParaRPr lang="de-DE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7524F-A1C4-4506-8927-DCFA8EC0040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de-DE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9C09550-E44B-45B1-902A-77469BA35E1C}" type="datetimeFigureOut">
              <a:rPr lang="ru-RU"/>
              <a:pPr>
                <a:defRPr/>
              </a:pPr>
              <a:t>01.04.2013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5D3A9AF-0CB2-472D-ABE9-1A0B816366F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smayls.ru/data/smiles/animashki-sport-1325.gif" TargetMode="External"/><Relationship Id="rId3" Type="http://schemas.openxmlformats.org/officeDocument/2006/relationships/hyperlink" Target="http://detsad-kitty.ru/uploads/posts/2012-05/1336980417_bezimeni3jpg.jpg" TargetMode="External"/><Relationship Id="rId7" Type="http://schemas.openxmlformats.org/officeDocument/2006/relationships/hyperlink" Target="http://smayls.ru/data/smiles/smayliki-muzyka-670.gif" TargetMode="External"/><Relationship Id="rId12" Type="http://schemas.openxmlformats.org/officeDocument/2006/relationships/hyperlink" Target="http://tetyana.kiev.ua/images/drawings/jpg/my_daydream.jpg" TargetMode="External"/><Relationship Id="rId2" Type="http://schemas.openxmlformats.org/officeDocument/2006/relationships/hyperlink" Target="http://www.arhcity.ru/data/0/tenis1_b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smayls.ru/data/smiles/smayliki-muzyka-678.gif" TargetMode="External"/><Relationship Id="rId11" Type="http://schemas.openxmlformats.org/officeDocument/2006/relationships/hyperlink" Target="http://smayls.ru/data/smiles/smayliki-proshyanie-98.gif" TargetMode="External"/><Relationship Id="rId5" Type="http://schemas.openxmlformats.org/officeDocument/2006/relationships/hyperlink" Target="http://img0.liveinternet.ru/images/attach/c/4/79/934/79934312_large_Children_Day_vector_wallpaper_0168040a.jpg" TargetMode="External"/><Relationship Id="rId10" Type="http://schemas.openxmlformats.org/officeDocument/2006/relationships/hyperlink" Target="http://smayls.ru/data/smiles/animashki-sport-1296.gif" TargetMode="External"/><Relationship Id="rId4" Type="http://schemas.openxmlformats.org/officeDocument/2006/relationships/hyperlink" Target="http://gym1505.ru/files/news/news11780-5.jpg" TargetMode="External"/><Relationship Id="rId9" Type="http://schemas.openxmlformats.org/officeDocument/2006/relationships/hyperlink" Target="http://smayls.ru/data/smiles/animashki-sport-1309.gi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642938" y="1928813"/>
            <a:ext cx="7772400" cy="1470025"/>
          </a:xfrm>
        </p:spPr>
        <p:txBody>
          <a:bodyPr/>
          <a:lstStyle/>
          <a:p>
            <a:r>
              <a:rPr lang="de-DE" b="1" smtClean="0">
                <a:solidFill>
                  <a:srgbClr val="C00000"/>
                </a:solidFill>
                <a:latin typeface="Constantia" pitchFamily="18" charset="0"/>
              </a:rPr>
              <a:t>Was machen wir in der Freizeit?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3" y="3886200"/>
            <a:ext cx="3500437" cy="2328863"/>
          </a:xfrm>
        </p:spPr>
        <p:txBody>
          <a:bodyPr rtlCol="0">
            <a:normAutofit fontScale="925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Выполнила:</a:t>
            </a:r>
            <a:r>
              <a:rPr lang="ru-RU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Шарло</a:t>
            </a:r>
            <a:r>
              <a:rPr lang="ru-RU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 Виктория Александровна, учитель иностранного языка</a:t>
            </a:r>
            <a:endParaRPr lang="de-DE" dirty="0">
              <a:solidFill>
                <a:schemeClr val="tx1"/>
              </a:solidFill>
              <a:latin typeface="Constantia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85813" y="0"/>
            <a:ext cx="7772400" cy="1071563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>
                <a:latin typeface="Constantia" pitchFamily="18" charset="0"/>
                <a:ea typeface="+mj-ea"/>
                <a:cs typeface="+mj-cs"/>
              </a:rPr>
              <a:t>МБОУ гимназия №1 имени Героя Советского Союза В.Н. Тимонова</a:t>
            </a:r>
            <a:endParaRPr lang="de-DE" sz="2400" dirty="0"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071938" y="6429375"/>
            <a:ext cx="1028700" cy="369888"/>
          </a:xfrm>
          <a:prstGeom prst="rect">
            <a:avLst/>
          </a:prstGeom>
        </p:spPr>
        <p:txBody>
          <a:bodyPr anchor="ctr">
            <a:normAutofit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>
                <a:latin typeface="Constantia" pitchFamily="18" charset="0"/>
                <a:ea typeface="+mj-ea"/>
                <a:cs typeface="Times New Roman" pitchFamily="18" charset="0"/>
              </a:rPr>
              <a:t>2013г.</a:t>
            </a:r>
            <a:endParaRPr lang="de-DE" sz="2000" b="1" dirty="0">
              <a:latin typeface="Constantia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25" y="1785938"/>
          <a:ext cx="7143750" cy="46434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4446"/>
                <a:gridCol w="2357454"/>
                <a:gridCol w="1285884"/>
                <a:gridCol w="2286016"/>
              </a:tblGrid>
              <a:tr h="928694"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ich</a:t>
                      </a:r>
                      <a:endParaRPr lang="de-DE" sz="36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wir</a:t>
                      </a:r>
                      <a:endParaRPr lang="de-DE" sz="36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du</a:t>
                      </a:r>
                      <a:endParaRPr lang="de-DE" sz="36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ihr</a:t>
                      </a:r>
                      <a:endParaRPr lang="de-DE" sz="36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er</a:t>
                      </a:r>
                      <a:endParaRPr lang="de-DE" sz="36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sie</a:t>
                      </a:r>
                      <a:endParaRPr lang="de-DE" sz="36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sie</a:t>
                      </a:r>
                      <a:endParaRPr lang="de-DE" sz="36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es</a:t>
                      </a:r>
                      <a:endParaRPr lang="de-DE" sz="36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2357438" y="1857375"/>
            <a:ext cx="1857375" cy="78581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600" b="1" dirty="0">
                <a:latin typeface="Comic Sans MS" pitchFamily="66" charset="0"/>
              </a:rPr>
              <a:t>schl</a:t>
            </a:r>
            <a:r>
              <a:rPr lang="de-DE" sz="3600" b="1" dirty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de-DE" sz="3600" b="1" dirty="0">
                <a:latin typeface="Comic Sans MS" pitchFamily="66" charset="0"/>
              </a:rPr>
              <a:t>f</a:t>
            </a:r>
            <a:r>
              <a:rPr lang="de-DE" sz="3600" b="1" u="sng" dirty="0">
                <a:latin typeface="Comic Sans MS" pitchFamily="66" charset="0"/>
              </a:rPr>
              <a:t>e</a:t>
            </a:r>
            <a:endParaRPr lang="de-DE" sz="36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28875" y="4643438"/>
            <a:ext cx="1857375" cy="7858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600" b="1" dirty="0">
                <a:latin typeface="Comic Sans MS" pitchFamily="66" charset="0"/>
              </a:rPr>
              <a:t>schl</a:t>
            </a:r>
            <a:r>
              <a:rPr lang="de-DE" sz="3600" b="1" dirty="0">
                <a:solidFill>
                  <a:srgbClr val="FF0000"/>
                </a:solidFill>
                <a:latin typeface="Comic Sans MS" pitchFamily="66" charset="0"/>
              </a:rPr>
              <a:t>ä</a:t>
            </a:r>
            <a:r>
              <a:rPr lang="de-DE" sz="3600" b="1" dirty="0">
                <a:latin typeface="Comic Sans MS" pitchFamily="66" charset="0"/>
              </a:rPr>
              <a:t>f</a:t>
            </a:r>
            <a:r>
              <a:rPr lang="de-DE" sz="3600" b="1" u="sng" dirty="0">
                <a:latin typeface="Comic Sans MS" pitchFamily="66" charset="0"/>
              </a:rPr>
              <a:t>t</a:t>
            </a:r>
            <a:endParaRPr lang="de-DE" sz="3600" b="1" u="sng" dirty="0"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86000" y="2786063"/>
            <a:ext cx="2143125" cy="7858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600" b="1" dirty="0">
                <a:latin typeface="Comic Sans MS" pitchFamily="66" charset="0"/>
              </a:rPr>
              <a:t>schl</a:t>
            </a:r>
            <a:r>
              <a:rPr lang="de-DE" sz="3600" b="1" dirty="0">
                <a:solidFill>
                  <a:srgbClr val="FF0000"/>
                </a:solidFill>
                <a:latin typeface="Comic Sans MS" pitchFamily="66" charset="0"/>
              </a:rPr>
              <a:t>ä</a:t>
            </a:r>
            <a:r>
              <a:rPr lang="de-DE" sz="3600" b="1" dirty="0">
                <a:latin typeface="Comic Sans MS" pitchFamily="66" charset="0"/>
              </a:rPr>
              <a:t>f</a:t>
            </a:r>
            <a:r>
              <a:rPr lang="de-DE" sz="3600" b="1" u="sng" dirty="0">
                <a:latin typeface="Comic Sans MS" pitchFamily="66" charset="0"/>
              </a:rPr>
              <a:t>st</a:t>
            </a:r>
            <a:endParaRPr lang="de-DE" sz="3600" b="1" u="sng" dirty="0">
              <a:latin typeface="Comic Sans MS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72188" y="2786063"/>
            <a:ext cx="1857375" cy="7858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600" b="1" dirty="0">
                <a:latin typeface="Comic Sans MS" pitchFamily="66" charset="0"/>
              </a:rPr>
              <a:t>schl</a:t>
            </a:r>
            <a:r>
              <a:rPr lang="de-DE" sz="3600" b="1" dirty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de-DE" sz="3600" b="1" dirty="0">
                <a:latin typeface="Comic Sans MS" pitchFamily="66" charset="0"/>
              </a:rPr>
              <a:t>f</a:t>
            </a:r>
            <a:r>
              <a:rPr lang="de-DE" sz="3600" b="1" u="sng" dirty="0">
                <a:latin typeface="Comic Sans MS" pitchFamily="66" charset="0"/>
              </a:rPr>
              <a:t>t</a:t>
            </a:r>
            <a:endParaRPr lang="de-DE" sz="3600" b="1" u="sng" dirty="0">
              <a:latin typeface="Comic Sans MS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929313" y="3714750"/>
            <a:ext cx="2143125" cy="78581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600" b="1" dirty="0">
                <a:latin typeface="Comic Sans MS" pitchFamily="66" charset="0"/>
              </a:rPr>
              <a:t>schl</a:t>
            </a:r>
            <a:r>
              <a:rPr lang="de-DE" sz="3600" b="1" dirty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de-DE" sz="3600" b="1" dirty="0">
                <a:latin typeface="Comic Sans MS" pitchFamily="66" charset="0"/>
              </a:rPr>
              <a:t>f</a:t>
            </a:r>
            <a:r>
              <a:rPr lang="de-DE" sz="3600" b="1" u="sng" dirty="0">
                <a:latin typeface="Comic Sans MS" pitchFamily="66" charset="0"/>
              </a:rPr>
              <a:t>en</a:t>
            </a:r>
            <a:endParaRPr lang="de-DE" sz="3600" b="1" u="sng" dirty="0">
              <a:latin typeface="Comic Sans MS" pitchFamily="66" charset="0"/>
            </a:endParaRPr>
          </a:p>
        </p:txBody>
      </p:sp>
      <p:sp>
        <p:nvSpPr>
          <p:cNvPr id="10" name="Правая фигурная скобка 9"/>
          <p:cNvSpPr/>
          <p:nvPr/>
        </p:nvSpPr>
        <p:spPr>
          <a:xfrm>
            <a:off x="1714500" y="3786188"/>
            <a:ext cx="285750" cy="2428875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929313" y="1857375"/>
            <a:ext cx="2143125" cy="78581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600" b="1" dirty="0">
                <a:latin typeface="Comic Sans MS" pitchFamily="66" charset="0"/>
              </a:rPr>
              <a:t>schl</a:t>
            </a:r>
            <a:r>
              <a:rPr lang="de-DE" sz="3600" b="1" dirty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de-DE" sz="3600" b="1" dirty="0">
                <a:latin typeface="Comic Sans MS" pitchFamily="66" charset="0"/>
              </a:rPr>
              <a:t>f</a:t>
            </a:r>
            <a:r>
              <a:rPr lang="de-DE" sz="3600" b="1" u="sng" dirty="0">
                <a:latin typeface="Comic Sans MS" pitchFamily="66" charset="0"/>
              </a:rPr>
              <a:t>en</a:t>
            </a:r>
            <a:endParaRPr lang="de-DE" sz="3600" b="1" u="sng" dirty="0">
              <a:latin typeface="Comic Sans MS" pitchFamily="66" charset="0"/>
            </a:endParaRPr>
          </a:p>
        </p:txBody>
      </p:sp>
      <p:sp>
        <p:nvSpPr>
          <p:cNvPr id="23592" name="Заголовок 1"/>
          <p:cNvSpPr>
            <a:spLocks noGrp="1"/>
          </p:cNvSpPr>
          <p:nvPr>
            <p:ph type="ctrTitle"/>
          </p:nvPr>
        </p:nvSpPr>
        <p:spPr>
          <a:xfrm>
            <a:off x="857250" y="0"/>
            <a:ext cx="7772400" cy="969963"/>
          </a:xfrm>
        </p:spPr>
        <p:txBody>
          <a:bodyPr/>
          <a:lstStyle/>
          <a:p>
            <a:r>
              <a:rPr lang="de-DE" b="1" smtClean="0">
                <a:solidFill>
                  <a:srgbClr val="FF0000"/>
                </a:solidFill>
                <a:latin typeface="Comic Sans MS" pitchFamily="66" charset="0"/>
              </a:rPr>
              <a:t>schlafen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786188" y="857250"/>
            <a:ext cx="1714500" cy="785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6000" b="1" dirty="0" err="1"/>
              <a:t>a</a:t>
            </a:r>
            <a:r>
              <a:rPr lang="de-DE" sz="4400" b="1" dirty="0" err="1"/>
              <a:t>→</a:t>
            </a:r>
            <a:r>
              <a:rPr lang="de-DE" sz="6000" b="1" dirty="0" err="1"/>
              <a:t>ä</a:t>
            </a:r>
            <a:endParaRPr lang="de-DE" sz="6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ctrTitle"/>
          </p:nvPr>
        </p:nvSpPr>
        <p:spPr>
          <a:xfrm>
            <a:off x="857250" y="0"/>
            <a:ext cx="7772400" cy="969963"/>
          </a:xfrm>
        </p:spPr>
        <p:txBody>
          <a:bodyPr/>
          <a:lstStyle/>
          <a:p>
            <a:r>
              <a:rPr lang="de-DE" b="1" smtClean="0">
                <a:solidFill>
                  <a:srgbClr val="FF0000"/>
                </a:solidFill>
                <a:latin typeface="Comic Sans MS" pitchFamily="66" charset="0"/>
              </a:rPr>
              <a:t>helfen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25" y="1785938"/>
          <a:ext cx="7143750" cy="46434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4446"/>
                <a:gridCol w="2357454"/>
                <a:gridCol w="1285884"/>
                <a:gridCol w="2286016"/>
              </a:tblGrid>
              <a:tr h="928694"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ich</a:t>
                      </a:r>
                      <a:endParaRPr lang="de-DE" sz="36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wir</a:t>
                      </a:r>
                      <a:endParaRPr lang="de-DE" sz="36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du</a:t>
                      </a:r>
                      <a:endParaRPr lang="de-DE" sz="36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ihr</a:t>
                      </a:r>
                      <a:endParaRPr lang="de-DE" sz="36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er</a:t>
                      </a:r>
                      <a:endParaRPr lang="de-DE" sz="36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sie</a:t>
                      </a:r>
                      <a:endParaRPr lang="de-DE" sz="36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sie</a:t>
                      </a:r>
                      <a:endParaRPr lang="de-DE" sz="36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es</a:t>
                      </a:r>
                      <a:endParaRPr lang="de-DE" sz="36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2357438" y="1857375"/>
            <a:ext cx="1857375" cy="78581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600" b="1" dirty="0">
                <a:latin typeface="Comic Sans MS" pitchFamily="66" charset="0"/>
              </a:rPr>
              <a:t>h</a:t>
            </a:r>
            <a:r>
              <a:rPr lang="de-DE" sz="3600" b="1" dirty="0">
                <a:solidFill>
                  <a:srgbClr val="FF0000"/>
                </a:solidFill>
                <a:latin typeface="Comic Sans MS" pitchFamily="66" charset="0"/>
              </a:rPr>
              <a:t>e</a:t>
            </a:r>
            <a:r>
              <a:rPr lang="de-DE" sz="3600" b="1" dirty="0">
                <a:latin typeface="Comic Sans MS" pitchFamily="66" charset="0"/>
              </a:rPr>
              <a:t>lf</a:t>
            </a:r>
            <a:r>
              <a:rPr lang="de-DE" sz="3600" b="1" u="sng" dirty="0">
                <a:latin typeface="Comic Sans MS" pitchFamily="66" charset="0"/>
              </a:rPr>
              <a:t>e</a:t>
            </a:r>
            <a:endParaRPr lang="de-DE" sz="3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28875" y="2786063"/>
            <a:ext cx="1857375" cy="7858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600" b="1" dirty="0">
                <a:latin typeface="Comic Sans MS" pitchFamily="66" charset="0"/>
              </a:rPr>
              <a:t>h</a:t>
            </a:r>
            <a:r>
              <a:rPr lang="de-DE" sz="3600" b="1" dirty="0">
                <a:solidFill>
                  <a:srgbClr val="FF0000"/>
                </a:solidFill>
                <a:latin typeface="Comic Sans MS" pitchFamily="66" charset="0"/>
              </a:rPr>
              <a:t>i</a:t>
            </a:r>
            <a:r>
              <a:rPr lang="de-DE" sz="3600" b="1" dirty="0">
                <a:latin typeface="Comic Sans MS" pitchFamily="66" charset="0"/>
              </a:rPr>
              <a:t>lf</a:t>
            </a:r>
            <a:r>
              <a:rPr lang="de-DE" sz="3600" b="1" u="sng" dirty="0">
                <a:latin typeface="Comic Sans MS" pitchFamily="66" charset="0"/>
              </a:rPr>
              <a:t>st</a:t>
            </a:r>
            <a:endParaRPr lang="de-DE" sz="3600" u="sng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0313" y="4643438"/>
            <a:ext cx="1857375" cy="7858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600" b="1" dirty="0">
                <a:latin typeface="Comic Sans MS" pitchFamily="66" charset="0"/>
              </a:rPr>
              <a:t>h</a:t>
            </a:r>
            <a:r>
              <a:rPr lang="de-DE" sz="3600" b="1" dirty="0">
                <a:solidFill>
                  <a:srgbClr val="FF0000"/>
                </a:solidFill>
                <a:latin typeface="Comic Sans MS" pitchFamily="66" charset="0"/>
              </a:rPr>
              <a:t>i</a:t>
            </a:r>
            <a:r>
              <a:rPr lang="de-DE" sz="3600" b="1" dirty="0">
                <a:latin typeface="Comic Sans MS" pitchFamily="66" charset="0"/>
              </a:rPr>
              <a:t>lf</a:t>
            </a:r>
            <a:r>
              <a:rPr lang="de-DE" sz="3600" b="1" u="sng" dirty="0">
                <a:latin typeface="Comic Sans MS" pitchFamily="66" charset="0"/>
              </a:rPr>
              <a:t>t</a:t>
            </a:r>
            <a:endParaRPr lang="de-DE" sz="3600" u="sng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72188" y="1857375"/>
            <a:ext cx="1857375" cy="78581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600" b="1" dirty="0">
                <a:latin typeface="Comic Sans MS" pitchFamily="66" charset="0"/>
              </a:rPr>
              <a:t>h</a:t>
            </a:r>
            <a:r>
              <a:rPr lang="de-DE" sz="3600" b="1" dirty="0">
                <a:solidFill>
                  <a:srgbClr val="FF0000"/>
                </a:solidFill>
                <a:latin typeface="Comic Sans MS" pitchFamily="66" charset="0"/>
              </a:rPr>
              <a:t>e</a:t>
            </a:r>
            <a:r>
              <a:rPr lang="de-DE" sz="3600" b="1" dirty="0">
                <a:latin typeface="Comic Sans MS" pitchFamily="66" charset="0"/>
              </a:rPr>
              <a:t>lf</a:t>
            </a:r>
            <a:r>
              <a:rPr lang="de-DE" sz="3600" b="1" u="sng" dirty="0">
                <a:latin typeface="Comic Sans MS" pitchFamily="66" charset="0"/>
              </a:rPr>
              <a:t>en</a:t>
            </a:r>
            <a:endParaRPr lang="de-DE" sz="3600" u="sng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72188" y="2786063"/>
            <a:ext cx="1857375" cy="7858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600" b="1" dirty="0">
                <a:latin typeface="Comic Sans MS" pitchFamily="66" charset="0"/>
              </a:rPr>
              <a:t>h</a:t>
            </a:r>
            <a:r>
              <a:rPr lang="de-DE" sz="3600" b="1" dirty="0">
                <a:solidFill>
                  <a:srgbClr val="FF0000"/>
                </a:solidFill>
                <a:latin typeface="Comic Sans MS" pitchFamily="66" charset="0"/>
              </a:rPr>
              <a:t>e</a:t>
            </a:r>
            <a:r>
              <a:rPr lang="de-DE" sz="3600" b="1" dirty="0">
                <a:latin typeface="Comic Sans MS" pitchFamily="66" charset="0"/>
              </a:rPr>
              <a:t>lf</a:t>
            </a:r>
            <a:r>
              <a:rPr lang="de-DE" sz="3600" b="1" u="sng" dirty="0">
                <a:latin typeface="Comic Sans MS" pitchFamily="66" charset="0"/>
              </a:rPr>
              <a:t>t</a:t>
            </a:r>
            <a:endParaRPr lang="de-DE" sz="3600" u="sng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072188" y="3714750"/>
            <a:ext cx="1857375" cy="78581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3600" b="1" dirty="0">
                <a:latin typeface="Comic Sans MS" pitchFamily="66" charset="0"/>
              </a:rPr>
              <a:t>h</a:t>
            </a:r>
            <a:r>
              <a:rPr lang="de-DE" sz="3600" b="1" dirty="0">
                <a:solidFill>
                  <a:srgbClr val="FF0000"/>
                </a:solidFill>
                <a:latin typeface="Comic Sans MS" pitchFamily="66" charset="0"/>
              </a:rPr>
              <a:t>e</a:t>
            </a:r>
            <a:r>
              <a:rPr lang="de-DE" sz="3600" b="1" dirty="0">
                <a:latin typeface="Comic Sans MS" pitchFamily="66" charset="0"/>
              </a:rPr>
              <a:t>lf</a:t>
            </a:r>
            <a:r>
              <a:rPr lang="de-DE" sz="3600" b="1" u="sng" dirty="0">
                <a:latin typeface="Comic Sans MS" pitchFamily="66" charset="0"/>
              </a:rPr>
              <a:t>en</a:t>
            </a:r>
            <a:endParaRPr lang="de-DE" sz="3600" u="sng" dirty="0"/>
          </a:p>
        </p:txBody>
      </p:sp>
      <p:sp>
        <p:nvSpPr>
          <p:cNvPr id="12" name="Правая фигурная скобка 11"/>
          <p:cNvSpPr/>
          <p:nvPr/>
        </p:nvSpPr>
        <p:spPr>
          <a:xfrm>
            <a:off x="1714500" y="3786188"/>
            <a:ext cx="285750" cy="2428875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429000" y="785813"/>
            <a:ext cx="2428875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6000" b="1" dirty="0" err="1"/>
              <a:t>e</a:t>
            </a:r>
            <a:r>
              <a:rPr lang="de-DE" sz="4400" b="1" dirty="0" err="1"/>
              <a:t>→</a:t>
            </a:r>
            <a:r>
              <a:rPr lang="de-DE" sz="6000" b="1" dirty="0" err="1"/>
              <a:t>ie</a:t>
            </a:r>
            <a:r>
              <a:rPr lang="de-DE" sz="6000" b="1" dirty="0"/>
              <a:t>/i</a:t>
            </a:r>
            <a:endParaRPr lang="de-DE" sz="6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2286000"/>
            <a:ext cx="8429625" cy="1000125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DE" sz="4000" b="1" dirty="0" smtClean="0">
                <a:solidFill>
                  <a:srgbClr val="C00000"/>
                </a:solidFill>
                <a:latin typeface="Constantia" pitchFamily="18" charset="0"/>
              </a:rPr>
              <a:t>Vlada</a:t>
            </a:r>
            <a:r>
              <a:rPr lang="de-DE" sz="4000" b="1" u="sng" dirty="0" smtClean="0">
                <a:solidFill>
                  <a:srgbClr val="C00000"/>
                </a:solidFill>
                <a:latin typeface="Constantia" pitchFamily="18" charset="0"/>
              </a:rPr>
              <a:t>s</a:t>
            </a:r>
            <a:r>
              <a:rPr lang="de-DE" sz="4000" b="1" dirty="0" smtClean="0">
                <a:solidFill>
                  <a:srgbClr val="C00000"/>
                </a:solidFill>
                <a:latin typeface="Constantia" pitchFamily="18" charset="0"/>
              </a:rPr>
              <a:t> Mutter </a:t>
            </a:r>
            <a:r>
              <a:rPr lang="de-DE" sz="4000" b="1" dirty="0" smtClean="0">
                <a:solidFill>
                  <a:srgbClr val="7030A0"/>
                </a:solidFill>
                <a:latin typeface="Constantia" pitchFamily="18" charset="0"/>
              </a:rPr>
              <a:t>sieht fern </a:t>
            </a:r>
            <a:r>
              <a:rPr lang="de-DE" sz="4000" b="1" dirty="0" smtClean="0">
                <a:solidFill>
                  <a:srgbClr val="FFFF00"/>
                </a:solidFill>
                <a:latin typeface="Constantia" pitchFamily="18" charset="0"/>
              </a:rPr>
              <a:t>am Montag.</a:t>
            </a:r>
            <a:endParaRPr lang="de-DE" sz="4000" b="1" dirty="0">
              <a:solidFill>
                <a:srgbClr val="FFFF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ctrTitle"/>
          </p:nvPr>
        </p:nvSpPr>
        <p:spPr>
          <a:xfrm>
            <a:off x="928688" y="0"/>
            <a:ext cx="7772400" cy="1470025"/>
          </a:xfrm>
        </p:spPr>
        <p:txBody>
          <a:bodyPr/>
          <a:lstStyle/>
          <a:p>
            <a:r>
              <a:rPr lang="de-DE" sz="4800" b="1" i="1" u="sng" smtClean="0">
                <a:solidFill>
                  <a:srgbClr val="7030A0"/>
                </a:solidFill>
                <a:latin typeface="Comic Sans MS" pitchFamily="66" charset="0"/>
              </a:rPr>
              <a:t>Hausaufgabe </a:t>
            </a:r>
          </a:p>
        </p:txBody>
      </p:sp>
      <p:sp>
        <p:nvSpPr>
          <p:cNvPr id="2662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2357438"/>
            <a:ext cx="8501063" cy="2214562"/>
          </a:xfrm>
        </p:spPr>
        <p:txBody>
          <a:bodyPr/>
          <a:lstStyle/>
          <a:p>
            <a:r>
              <a:rPr lang="de-DE" sz="4800" b="1" smtClean="0">
                <a:solidFill>
                  <a:srgbClr val="FF0000"/>
                </a:solidFill>
                <a:latin typeface="Comic Sans MS" pitchFamily="66" charset="0"/>
              </a:rPr>
              <a:t>Was macht deine Familie in der Freizeit?</a:t>
            </a:r>
          </a:p>
          <a:p>
            <a:endParaRPr lang="de-DE" sz="4800" smtClean="0">
              <a:solidFill>
                <a:srgbClr val="FF0000"/>
              </a:solidFill>
            </a:endParaRPr>
          </a:p>
          <a:p>
            <a:r>
              <a:rPr lang="de-DE" sz="4800" b="1" smtClean="0">
                <a:solidFill>
                  <a:srgbClr val="0070C0"/>
                </a:solidFill>
                <a:latin typeface="Comic Sans MS" pitchFamily="66" charset="0"/>
              </a:rPr>
              <a:t>Male und erzähle!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&amp;TScy;&amp;icy;&amp;fcy;&amp;rcy;&amp;ycy; &amp;ocy;&amp;tcy; 1 &amp;dcy;&amp;ocy;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8" y="414338"/>
            <a:ext cx="1603375" cy="2103437"/>
          </a:xfrm>
          <a:prstGeom prst="rect">
            <a:avLst/>
          </a:prstGeom>
          <a:noFill/>
        </p:spPr>
      </p:pic>
      <p:pic>
        <p:nvPicPr>
          <p:cNvPr id="3" name="Picture 2" descr="&amp;TScy;&amp;icy;&amp;fcy;&amp;rcy;&amp;ycy; &amp;ocy;&amp;tcy; 1 &amp;dcy;&amp;ocy;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013" y="2627313"/>
            <a:ext cx="1536700" cy="1889125"/>
          </a:xfrm>
          <a:prstGeom prst="rect">
            <a:avLst/>
          </a:prstGeom>
          <a:noFill/>
        </p:spPr>
      </p:pic>
      <p:pic>
        <p:nvPicPr>
          <p:cNvPr id="4" name="Picture 2" descr="&amp;TScy;&amp;icy;&amp;fcy;&amp;rcy;&amp;ycy; &amp;ocy;&amp;tcy; 1 &amp;dcy;&amp;ocy;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1613" y="4627563"/>
            <a:ext cx="2170112" cy="2028825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5800" y="0"/>
            <a:ext cx="7772400" cy="1100138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>
                <a:solidFill>
                  <a:srgbClr val="C00000"/>
                </a:solidFill>
                <a:latin typeface="Comic Sans MS" pitchFamily="66" charset="0"/>
                <a:ea typeface="+mj-ea"/>
                <a:cs typeface="+mj-cs"/>
              </a:rPr>
              <a:t>Оцени себя!</a:t>
            </a:r>
            <a:endParaRPr lang="de-DE" sz="4400" b="1" dirty="0">
              <a:solidFill>
                <a:srgbClr val="C00000"/>
              </a:solidFill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00500" y="1071563"/>
            <a:ext cx="4572000" cy="1143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Я отлично справился (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лась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) со всеми заданиями</a:t>
            </a:r>
            <a:endParaRPr lang="de-DE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9063" y="3000375"/>
            <a:ext cx="4572000" cy="1143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Я хорошо справился(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лась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) со всеми заданиями</a:t>
            </a:r>
            <a:endParaRPr lang="de-DE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00500" y="5000625"/>
            <a:ext cx="4357688" cy="1143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Я буду стараться работать лучше</a:t>
            </a:r>
            <a:endParaRPr lang="de-DE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225" y="-1219200"/>
            <a:ext cx="7553325" cy="6046788"/>
          </a:xfrm>
          <a:prstGeom prst="rect">
            <a:avLst/>
          </a:prstGeom>
          <a:noFill/>
        </p:spPr>
      </p:pic>
      <p:pic>
        <p:nvPicPr>
          <p:cNvPr id="28674" name="Picture 2" descr="&amp;Scy;&amp;mcy;&amp;acy;&amp;jcy;&amp;lcy;&amp;icy;&amp;kcy;&amp;icy; &amp;Pcy;&amp;rcy;&amp;ocy;&amp;shchcy;&amp;acy;&amp;ncy;&amp;icy;&amp;iecy;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500" y="3357563"/>
            <a:ext cx="6357938" cy="171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63" y="928688"/>
            <a:ext cx="8429625" cy="4500562"/>
          </a:xfrm>
        </p:spPr>
        <p:txBody>
          <a:bodyPr rtlCol="0">
            <a:normAutofit fontScale="90000"/>
          </a:bodyPr>
          <a:lstStyle/>
          <a:p>
            <a:pPr marL="457200" indent="-457200" algn="l" fontAlgn="auto">
              <a:spcAft>
                <a:spcPts val="0"/>
              </a:spcAft>
              <a:defRPr/>
            </a:pP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ru-RU" sz="2000" dirty="0" smtClean="0"/>
              <a:t>1. </a:t>
            </a:r>
            <a:r>
              <a:rPr lang="de-DE" sz="2000" dirty="0" smtClean="0"/>
              <a:t> </a:t>
            </a:r>
            <a:r>
              <a:rPr lang="de-DE" sz="2000" dirty="0" smtClean="0">
                <a:hlinkClick r:id="rId2"/>
              </a:rPr>
              <a:t>http://www.arhcity.ru/data/0/tenis1_b.jpg</a:t>
            </a:r>
            <a:r>
              <a:rPr lang="de-DE" sz="2000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2. </a:t>
            </a:r>
            <a:r>
              <a:rPr lang="de-DE" sz="2000" dirty="0" smtClean="0">
                <a:hlinkClick r:id="rId3"/>
              </a:rPr>
              <a:t>http://detsad-kitty.ru/uploads/posts/2012-05/1336980417_bezimeni3jpg.jpg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3. </a:t>
            </a:r>
            <a:r>
              <a:rPr lang="de-DE" sz="2000" dirty="0" smtClean="0"/>
              <a:t> </a:t>
            </a:r>
            <a:r>
              <a:rPr lang="de-DE" sz="2000" dirty="0" smtClean="0">
                <a:hlinkClick r:id="rId4"/>
              </a:rPr>
              <a:t>http://gym1505.ru/files/news/news11780-5.jpg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4.</a:t>
            </a:r>
            <a:r>
              <a:rPr lang="de-DE" sz="2000" dirty="0" smtClean="0">
                <a:hlinkClick r:id="rId5"/>
              </a:rPr>
              <a:t>http://img0.liveinternet.ru/images/attach/c/4/79/934/79934312_large_Children_Day_vector_wallpaper_0168040a.jpg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5. </a:t>
            </a:r>
            <a:r>
              <a:rPr lang="de-DE" sz="2000" dirty="0" smtClean="0"/>
              <a:t>http://rewalls.com/pic/201104/1366x768/reWalls.com-29081.jpg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6. </a:t>
            </a:r>
            <a:r>
              <a:rPr lang="de-DE" sz="2000" dirty="0" smtClean="0">
                <a:hlinkClick r:id="rId6"/>
              </a:rPr>
              <a:t>http://smayls.ru/data/smiles/smayliki-muzyka-678.gif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 </a:t>
            </a:r>
            <a:r>
              <a:rPr lang="ru-RU" sz="2000" dirty="0" smtClean="0"/>
              <a:t>7. </a:t>
            </a:r>
            <a:r>
              <a:rPr lang="de-DE" sz="2000" dirty="0" smtClean="0">
                <a:hlinkClick r:id="rId7"/>
              </a:rPr>
              <a:t>http://smayls.ru/data/smiles/smayliki-muzyka-670.gif</a:t>
            </a:r>
            <a:r>
              <a:rPr lang="de-DE" sz="2000" dirty="0" smtClean="0"/>
              <a:t> </a:t>
            </a:r>
            <a:br>
              <a:rPr lang="de-DE" sz="2000" dirty="0" smtClean="0"/>
            </a:br>
            <a:r>
              <a:rPr lang="de-DE" sz="2000" dirty="0" smtClean="0"/>
              <a:t> </a:t>
            </a:r>
            <a:r>
              <a:rPr lang="ru-RU" sz="2000" dirty="0" smtClean="0"/>
              <a:t>8. </a:t>
            </a:r>
            <a:r>
              <a:rPr lang="de-DE" sz="2000" dirty="0" smtClean="0">
                <a:hlinkClick r:id="rId8"/>
              </a:rPr>
              <a:t>http://smayls.ru/data/smiles/animashki-sport-1325.gif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ru-RU" sz="2000" dirty="0" smtClean="0"/>
              <a:t>9.</a:t>
            </a:r>
            <a:r>
              <a:rPr lang="de-DE" sz="2000" dirty="0" smtClean="0"/>
              <a:t> </a:t>
            </a:r>
            <a:r>
              <a:rPr lang="de-DE" sz="2000" dirty="0" smtClean="0">
                <a:hlinkClick r:id="rId9"/>
              </a:rPr>
              <a:t>http://smayls.ru/data/smiles/animashki-sport-1309.gif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ru-RU" sz="2000" dirty="0" smtClean="0"/>
              <a:t>10.</a:t>
            </a:r>
            <a:r>
              <a:rPr lang="de-DE" sz="2000" dirty="0" smtClean="0"/>
              <a:t> </a:t>
            </a:r>
            <a:r>
              <a:rPr lang="de-DE" sz="2000" dirty="0" smtClean="0">
                <a:hlinkClick r:id="rId10"/>
              </a:rPr>
              <a:t>http://smayls.ru/data/smiles/animashki-sport-1296.gif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ru-RU" sz="2000" dirty="0" smtClean="0"/>
              <a:t>11.</a:t>
            </a:r>
            <a:r>
              <a:rPr lang="de-DE" sz="2000" dirty="0" smtClean="0"/>
              <a:t> </a:t>
            </a:r>
            <a:r>
              <a:rPr lang="de-DE" sz="2000" dirty="0" smtClean="0">
                <a:hlinkClick r:id="rId11"/>
              </a:rPr>
              <a:t>http://smayls.ru/data/smiles/smayliki-proshyanie-98.gif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12.</a:t>
            </a:r>
            <a:r>
              <a:rPr lang="de-DE" sz="2000" dirty="0" smtClean="0"/>
              <a:t> </a:t>
            </a:r>
            <a:r>
              <a:rPr lang="de-DE" sz="2000" dirty="0" smtClean="0">
                <a:hlinkClick r:id="rId12"/>
              </a:rPr>
              <a:t>http://tetyana.kiev.ua/images/drawings/jpg/my_daydream.jpg</a:t>
            </a:r>
            <a:r>
              <a:rPr lang="de-DE" sz="2000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de-DE" sz="20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00125" y="0"/>
            <a:ext cx="7772400" cy="92868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b="1" dirty="0">
                <a:latin typeface="Times New Roman" pitchFamily="18" charset="0"/>
                <a:ea typeface="+mj-ea"/>
                <a:cs typeface="Times New Roman" pitchFamily="18" charset="0"/>
              </a:rPr>
              <a:t>Ссылки на используемые ресурсы:</a:t>
            </a:r>
            <a:endParaRPr lang="de-DE" sz="36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500" y="1500188"/>
            <a:ext cx="4643438" cy="714375"/>
          </a:xfrm>
        </p:spPr>
        <p:txBody>
          <a:bodyPr/>
          <a:lstStyle/>
          <a:p>
            <a:r>
              <a:rPr lang="de-DE" b="1" smtClean="0">
                <a:solidFill>
                  <a:srgbClr val="FF0000"/>
                </a:solidFill>
                <a:latin typeface="Comic Sans MS" pitchFamily="66" charset="0"/>
              </a:rPr>
              <a:t>Hört zu und singt mit!</a:t>
            </a:r>
          </a:p>
        </p:txBody>
      </p:sp>
      <p:pic>
        <p:nvPicPr>
          <p:cNvPr id="15362" name="Picture 2" descr="&amp;Scy;&amp;mcy;&amp;acy;&amp;jcy;&amp;lcy;&amp;icy;&amp;kcy;&amp;icy; &amp;Mcy;&amp;ucy;&amp;zcy;&amp;ycy;&amp;kcy;&amp;acy; &amp;icy; &amp;Tcy;&amp;acy;&amp;ncy;&amp;tscy;&amp;ycy;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75" y="1785938"/>
            <a:ext cx="64928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2" descr="&amp;Scy;&amp;mcy;&amp;acy;&amp;jcy;&amp;lcy;&amp;icy;&amp;kcy;&amp;icy; &amp;Mcy;&amp;ucy;&amp;zcy;&amp;ycy;&amp;kcy;&amp;acy; &amp;icy; &amp;Tcy;&amp;acy;&amp;ncy;&amp;tscy;&amp;ycy;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4643438"/>
            <a:ext cx="64928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" descr="&amp;Scy;&amp;mcy;&amp;acy;&amp;jcy;&amp;lcy;&amp;icy;&amp;kcy;&amp;icy; &amp;Mcy;&amp;ucy;&amp;zcy;&amp;ycy;&amp;kcy;&amp;acy; &amp;icy; &amp;Tcy;&amp;acy;&amp;ncy;&amp;tscy;&amp;ycy;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5500688"/>
            <a:ext cx="64928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2" descr="&amp;Scy;&amp;mcy;&amp;acy;&amp;jcy;&amp;lcy;&amp;icy;&amp;kcy;&amp;icy; &amp;Mcy;&amp;ucy;&amp;zcy;&amp;ycy;&amp;kcy;&amp;acy; &amp;icy; &amp;Tcy;&amp;acy;&amp;ncy;&amp;tscy;&amp;ycy;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3071813"/>
            <a:ext cx="64928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2" descr="&amp;Scy;&amp;mcy;&amp;acy;&amp;jcy;&amp;lcy;&amp;icy;&amp;kcy;&amp;icy; &amp;Mcy;&amp;ucy;&amp;zcy;&amp;ycy;&amp;kcy;&amp;acy; &amp;icy; &amp;Tcy;&amp;acy;&amp;ncy;&amp;tscy;&amp;ycy;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2286000"/>
            <a:ext cx="64928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2" descr="&amp;Scy;&amp;mcy;&amp;acy;&amp;jcy;&amp;lcy;&amp;icy;&amp;kcy;&amp;icy; &amp;Mcy;&amp;ucy;&amp;zcy;&amp;ycy;&amp;kcy;&amp;acy; &amp;icy; &amp;Tcy;&amp;acy;&amp;ncy;&amp;tscy;&amp;ycy;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714375"/>
            <a:ext cx="64928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2" descr="&amp;Scy;&amp;mcy;&amp;acy;&amp;jcy;&amp;lcy;&amp;icy;&amp;kcy;&amp;icy; &amp;Mcy;&amp;ucy;&amp;zcy;&amp;ycy;&amp;kcy;&amp;acy; &amp;icy; &amp;Tcy;&amp;acy;&amp;ncy;&amp;tscy;&amp;ycy;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4143375"/>
            <a:ext cx="649287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2" descr="&amp;Scy;&amp;mcy;&amp;acy;&amp;jcy;&amp;lcy;&amp;icy;&amp;kcy;&amp;icy; &amp;Mcy;&amp;ucy;&amp;zcy;&amp;ycy;&amp;kcy;&amp;acy; &amp;icy; &amp;Tcy;&amp;acy;&amp;ncy;&amp;tscy;&amp;ycy;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2857500"/>
            <a:ext cx="279400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ctrTitle"/>
          </p:nvPr>
        </p:nvSpPr>
        <p:spPr>
          <a:xfrm>
            <a:off x="3429000" y="1458913"/>
            <a:ext cx="5572125" cy="1470025"/>
          </a:xfrm>
        </p:spPr>
        <p:txBody>
          <a:bodyPr/>
          <a:lstStyle/>
          <a:p>
            <a:r>
              <a:rPr lang="de-DE" b="1" smtClean="0">
                <a:solidFill>
                  <a:srgbClr val="C00000"/>
                </a:solidFill>
                <a:latin typeface="Comic Sans MS" pitchFamily="66" charset="0"/>
              </a:rPr>
              <a:t>Hallo</a:t>
            </a:r>
            <a:r>
              <a:rPr lang="de-DE" smtClean="0">
                <a:solidFill>
                  <a:srgbClr val="C00000"/>
                </a:solidFill>
                <a:latin typeface="Comic Sans MS" pitchFamily="66" charset="0"/>
              </a:rPr>
              <a:t>, </a:t>
            </a:r>
            <a:r>
              <a:rPr lang="de-DE" b="1" smtClean="0">
                <a:solidFill>
                  <a:srgbClr val="0070C0"/>
                </a:solidFill>
                <a:latin typeface="Comic Sans MS" pitchFamily="66" charset="0"/>
              </a:rPr>
              <a:t>meine</a:t>
            </a:r>
            <a:r>
              <a:rPr lang="de-DE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de-DE" b="1" smtClean="0">
                <a:solidFill>
                  <a:srgbClr val="7030A0"/>
                </a:solidFill>
                <a:latin typeface="Comic Sans MS" pitchFamily="66" charset="0"/>
              </a:rPr>
              <a:t>liebe</a:t>
            </a:r>
            <a:r>
              <a:rPr lang="de-DE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de-DE" b="1" smtClean="0">
                <a:solidFill>
                  <a:srgbClr val="00B050"/>
                </a:solidFill>
                <a:latin typeface="Comic Sans MS" pitchFamily="66" charset="0"/>
              </a:rPr>
              <a:t>Freunde!</a:t>
            </a:r>
          </a:p>
        </p:txBody>
      </p:sp>
      <p:pic>
        <p:nvPicPr>
          <p:cNvPr id="16386" name="Picture 9" descr="18m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88"/>
            <a:ext cx="314325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/>
          </p:nvPr>
        </p:nvSpPr>
        <p:spPr>
          <a:xfrm>
            <a:off x="685800" y="2387600"/>
            <a:ext cx="7772400" cy="1470025"/>
          </a:xfrm>
        </p:spPr>
        <p:txBody>
          <a:bodyPr/>
          <a:lstStyle/>
          <a:p>
            <a:r>
              <a:rPr lang="de-DE" b="1" smtClean="0">
                <a:solidFill>
                  <a:srgbClr val="00B050"/>
                </a:solidFill>
                <a:latin typeface="Baskerville Old Face"/>
              </a:rPr>
              <a:t>Was machen wir in der Freizeit?</a:t>
            </a:r>
          </a:p>
        </p:txBody>
      </p:sp>
      <p:pic>
        <p:nvPicPr>
          <p:cNvPr id="17410" name="Picture 16" descr="1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1143000" cy="211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16" descr="1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3" y="3857625"/>
            <a:ext cx="1500187" cy="277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6" descr="1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25" y="214313"/>
            <a:ext cx="12858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16" descr="1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5000625"/>
            <a:ext cx="10033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16" descr="1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8" y="0"/>
            <a:ext cx="1143000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16" descr="1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63" y="4000500"/>
            <a:ext cx="1214437" cy="224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16" descr="1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786188"/>
            <a:ext cx="1357313" cy="251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16" descr="1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5" y="106363"/>
            <a:ext cx="1228725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286250" y="3143250"/>
            <a:ext cx="3714750" cy="5715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dirty="0">
                <a:latin typeface="Comic Sans MS" pitchFamily="66" charset="0"/>
              </a:rPr>
              <a:t>Mein Vater arbeitet am Computer.</a:t>
            </a:r>
            <a:endParaRPr lang="de-DE" b="1" dirty="0">
              <a:latin typeface="Comic Sans MS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000500" y="642938"/>
            <a:ext cx="3714750" cy="5715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dirty="0">
                <a:latin typeface="Comic Sans MS" pitchFamily="66" charset="0"/>
              </a:rPr>
              <a:t>Meine Mutter macht Hausarbeit.</a:t>
            </a:r>
            <a:endParaRPr lang="de-DE" b="1" dirty="0">
              <a:latin typeface="Comic Sans MS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000500" y="5572125"/>
            <a:ext cx="3714750" cy="5715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dirty="0">
                <a:latin typeface="Comic Sans MS" pitchFamily="66" charset="0"/>
              </a:rPr>
              <a:t>Mein Bruder spielt Tennis.</a:t>
            </a:r>
            <a:endParaRPr lang="de-DE" b="1" dirty="0">
              <a:latin typeface="Comic Sans MS" pitchFamily="66" charset="0"/>
            </a:endParaRPr>
          </a:p>
        </p:txBody>
      </p:sp>
      <p:grpSp>
        <p:nvGrpSpPr>
          <p:cNvPr id="18436" name="Группа 8"/>
          <p:cNvGrpSpPr>
            <a:grpSpLocks/>
          </p:cNvGrpSpPr>
          <p:nvPr/>
        </p:nvGrpSpPr>
        <p:grpSpPr bwMode="auto">
          <a:xfrm>
            <a:off x="214313" y="1528763"/>
            <a:ext cx="1143000" cy="1543050"/>
            <a:chOff x="2143108" y="428604"/>
            <a:chExt cx="3643338" cy="4686315"/>
          </a:xfrm>
        </p:grpSpPr>
        <p:pic>
          <p:nvPicPr>
            <p:cNvPr id="18443" name="Picture 2" descr="http://elektroas.ru/wp-content/uploads/2012/01/gena_na_chas_9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143108" y="428604"/>
              <a:ext cx="2182334" cy="21716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4" name="Picture 12" descr="http://www.ista.lv/upload/news/maja/hcp05056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6248" y="428604"/>
              <a:ext cx="1500198" cy="2242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45" name="Picture 16" descr="http://us.123rf.com/400wm/400/400/ia64/ia641006/ia64100600015/7218492-cleaning-dishware-kitchen-sink-sponge-washing-dish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43108" y="2571744"/>
              <a:ext cx="3643338" cy="2543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Скругленный прямоугольник 13"/>
          <p:cNvSpPr/>
          <p:nvPr/>
        </p:nvSpPr>
        <p:spPr>
          <a:xfrm>
            <a:off x="5000625" y="1785938"/>
            <a:ext cx="3714750" cy="5715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dirty="0">
                <a:latin typeface="Comic Sans MS" pitchFamily="66" charset="0"/>
              </a:rPr>
              <a:t>Meine Großmutter sieht fern.</a:t>
            </a:r>
            <a:endParaRPr lang="de-DE" b="1" dirty="0">
              <a:latin typeface="Comic Sans MS" pitchFamily="66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857750" y="4500563"/>
            <a:ext cx="3714750" cy="5715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dirty="0">
                <a:latin typeface="Comic Sans MS" pitchFamily="66" charset="0"/>
              </a:rPr>
              <a:t>Meine Schwester fährt Fahrrad.</a:t>
            </a:r>
            <a:endParaRPr lang="de-DE" b="1" dirty="0">
              <a:latin typeface="Comic Sans MS" pitchFamily="66" charset="0"/>
            </a:endParaRPr>
          </a:p>
        </p:txBody>
      </p:sp>
      <p:pic>
        <p:nvPicPr>
          <p:cNvPr id="18439" name="Picture 2" descr="http://tetyana.kiev.ua/images/drawings/jpg/my_daydrea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4429125"/>
            <a:ext cx="11620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4" descr="http://img0.liveinternet.ru/images/attach/c/4/79/934/79934312_large_Children_Day_vector_wallpaper_0168040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5572125"/>
            <a:ext cx="1233488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6" descr="http://gym1505.ru/files/news/news11780-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50" y="96838"/>
            <a:ext cx="981075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8" descr="http://www.arhcity.ru/data/0/tenis1_b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313" y="3286125"/>
            <a:ext cx="136525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365 0.01805 L -0.54219 0.20717 " pathEditMode="relative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7037E-7 L -0.496 0.54607 " pathEditMode="relative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33 -0.01042 L -0.56563 -0.36759 " pathEditMode="relative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1111E-6 -7.03704E-6 L -0.44098 -7.03704E-6 " pathEditMode="relative" ptsTypes="A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7.77778E-6 L -0.34636 -0.34653 " pathEditMode="relative" ptsTypes="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785813" y="928688"/>
            <a:ext cx="2571750" cy="11430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400" b="1" dirty="0">
                <a:latin typeface="Comic Sans MS" pitchFamily="66" charset="0"/>
              </a:rPr>
              <a:t>s</a:t>
            </a:r>
            <a:r>
              <a:rPr lang="de-DE" sz="4400" b="1" dirty="0">
                <a:solidFill>
                  <a:srgbClr val="FF0000"/>
                </a:solidFill>
                <a:latin typeface="Comic Sans MS" pitchFamily="66" charset="0"/>
              </a:rPr>
              <a:t>e</a:t>
            </a:r>
            <a:r>
              <a:rPr lang="de-DE" sz="4400" b="1" dirty="0">
                <a:latin typeface="Comic Sans MS" pitchFamily="66" charset="0"/>
              </a:rPr>
              <a:t>hen</a:t>
            </a:r>
            <a:endParaRPr lang="de-DE" sz="4400" b="1" dirty="0">
              <a:latin typeface="Comic Sans MS" pitchFamily="66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28625" y="3857625"/>
            <a:ext cx="2857500" cy="11430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400" b="1" dirty="0">
                <a:latin typeface="Comic Sans MS" pitchFamily="66" charset="0"/>
              </a:rPr>
              <a:t>f</a:t>
            </a:r>
            <a:r>
              <a:rPr lang="de-DE" sz="4400" b="1" dirty="0">
                <a:solidFill>
                  <a:srgbClr val="FF0000"/>
                </a:solidFill>
                <a:latin typeface="Comic Sans MS" pitchFamily="66" charset="0"/>
              </a:rPr>
              <a:t>a</a:t>
            </a:r>
            <a:r>
              <a:rPr lang="de-DE" sz="4400" b="1" dirty="0">
                <a:latin typeface="Comic Sans MS" pitchFamily="66" charset="0"/>
              </a:rPr>
              <a:t>hren</a:t>
            </a:r>
            <a:endParaRPr lang="de-DE" sz="4400" b="1" dirty="0">
              <a:latin typeface="Comic Sans MS" pitchFamily="66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643563" y="928688"/>
            <a:ext cx="2286000" cy="11430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400" b="1" dirty="0">
                <a:latin typeface="Comic Sans MS" pitchFamily="66" charset="0"/>
              </a:rPr>
              <a:t>s</a:t>
            </a:r>
            <a:r>
              <a:rPr lang="de-DE" sz="4400" b="1" dirty="0">
                <a:solidFill>
                  <a:srgbClr val="FF0000"/>
                </a:solidFill>
                <a:latin typeface="Comic Sans MS" pitchFamily="66" charset="0"/>
              </a:rPr>
              <a:t>ie</a:t>
            </a:r>
            <a:r>
              <a:rPr lang="de-DE" sz="4400" b="1" dirty="0">
                <a:latin typeface="Comic Sans MS" pitchFamily="66" charset="0"/>
              </a:rPr>
              <a:t>ht</a:t>
            </a:r>
            <a:endParaRPr lang="de-DE" sz="4400" b="1" dirty="0">
              <a:latin typeface="Comic Sans MS" pitchFamily="66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715000" y="3857625"/>
            <a:ext cx="2500313" cy="11430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4400" b="1" dirty="0">
                <a:latin typeface="Comic Sans MS" pitchFamily="66" charset="0"/>
              </a:rPr>
              <a:t>f</a:t>
            </a:r>
            <a:r>
              <a:rPr lang="de-DE" sz="4400" b="1" dirty="0">
                <a:solidFill>
                  <a:srgbClr val="FF0000"/>
                </a:solidFill>
                <a:latin typeface="Comic Sans MS" pitchFamily="66" charset="0"/>
              </a:rPr>
              <a:t>ä</a:t>
            </a:r>
            <a:r>
              <a:rPr lang="de-DE" sz="4400" b="1" dirty="0">
                <a:latin typeface="Comic Sans MS" pitchFamily="66" charset="0"/>
              </a:rPr>
              <a:t>hrt</a:t>
            </a:r>
            <a:endParaRPr lang="de-DE" sz="4400" b="1" dirty="0">
              <a:latin typeface="Comic Sans MS" pitchFamily="66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3571875" y="1500188"/>
            <a:ext cx="1857375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3571875" y="4429125"/>
            <a:ext cx="1857375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ctrTitle"/>
          </p:nvPr>
        </p:nvSpPr>
        <p:spPr>
          <a:xfrm>
            <a:off x="857250" y="0"/>
            <a:ext cx="7772400" cy="969963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  <a:latin typeface="Comic Sans MS" pitchFamily="66" charset="0"/>
              </a:rPr>
              <a:t>Запомни!</a:t>
            </a:r>
            <a:endParaRPr lang="de-DE" b="1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786188" y="857250"/>
            <a:ext cx="1714500" cy="785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6000" b="1" dirty="0" err="1"/>
              <a:t>a</a:t>
            </a:r>
            <a:r>
              <a:rPr lang="de-DE" sz="4400" b="1" dirty="0" err="1"/>
              <a:t>→</a:t>
            </a:r>
            <a:r>
              <a:rPr lang="de-DE" sz="6000" b="1" dirty="0" err="1"/>
              <a:t>ä</a:t>
            </a:r>
            <a:endParaRPr lang="de-DE" sz="6000" b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71563" y="1928813"/>
          <a:ext cx="7143750" cy="46434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5950"/>
                <a:gridCol w="1785950"/>
                <a:gridCol w="1785950"/>
                <a:gridCol w="1785950"/>
              </a:tblGrid>
              <a:tr h="928694"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ich</a:t>
                      </a:r>
                      <a:endParaRPr lang="de-DE" sz="36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latin typeface="Comic Sans MS" pitchFamily="66" charset="0"/>
                        </a:rPr>
                        <a:t>f</a:t>
                      </a:r>
                      <a:r>
                        <a:rPr lang="de-DE" sz="36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a</a:t>
                      </a:r>
                      <a:r>
                        <a:rPr lang="de-DE" sz="3600" b="1" dirty="0" smtClean="0">
                          <a:latin typeface="Comic Sans MS" pitchFamily="66" charset="0"/>
                        </a:rPr>
                        <a:t>hr</a:t>
                      </a:r>
                      <a:r>
                        <a:rPr lang="de-DE" sz="3600" b="1" u="sng" dirty="0" smtClean="0">
                          <a:latin typeface="Comic Sans MS" pitchFamily="66" charset="0"/>
                        </a:rPr>
                        <a:t>e</a:t>
                      </a:r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wir</a:t>
                      </a:r>
                      <a:endParaRPr lang="de-DE" sz="36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latin typeface="Comic Sans MS" pitchFamily="66" charset="0"/>
                        </a:rPr>
                        <a:t>f</a:t>
                      </a:r>
                      <a:r>
                        <a:rPr lang="de-DE" sz="36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a</a:t>
                      </a:r>
                      <a:r>
                        <a:rPr lang="de-DE" sz="3600" b="1" dirty="0" smtClean="0">
                          <a:latin typeface="Comic Sans MS" pitchFamily="66" charset="0"/>
                        </a:rPr>
                        <a:t>hr</a:t>
                      </a:r>
                      <a:r>
                        <a:rPr lang="de-DE" sz="3600" b="1" u="sng" dirty="0" smtClean="0">
                          <a:latin typeface="Comic Sans MS" pitchFamily="66" charset="0"/>
                        </a:rPr>
                        <a:t>en</a:t>
                      </a:r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du</a:t>
                      </a:r>
                      <a:endParaRPr lang="de-DE" sz="36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latin typeface="Comic Sans MS" pitchFamily="66" charset="0"/>
                        </a:rPr>
                        <a:t>f</a:t>
                      </a:r>
                      <a:r>
                        <a:rPr lang="de-DE" sz="36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ä</a:t>
                      </a:r>
                      <a:r>
                        <a:rPr lang="de-DE" sz="3600" b="1" dirty="0" smtClean="0">
                          <a:latin typeface="Comic Sans MS" pitchFamily="66" charset="0"/>
                        </a:rPr>
                        <a:t>hr</a:t>
                      </a:r>
                      <a:r>
                        <a:rPr lang="de-DE" sz="3600" b="1" u="sng" dirty="0" smtClean="0">
                          <a:latin typeface="Comic Sans MS" pitchFamily="66" charset="0"/>
                        </a:rPr>
                        <a:t>st</a:t>
                      </a:r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ihr</a:t>
                      </a:r>
                      <a:endParaRPr lang="de-DE" sz="36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latin typeface="Comic Sans MS" pitchFamily="66" charset="0"/>
                        </a:rPr>
                        <a:t>f</a:t>
                      </a:r>
                      <a:r>
                        <a:rPr lang="de-DE" sz="36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a</a:t>
                      </a:r>
                      <a:r>
                        <a:rPr lang="de-DE" sz="3600" b="1" dirty="0" smtClean="0">
                          <a:latin typeface="Comic Sans MS" pitchFamily="66" charset="0"/>
                        </a:rPr>
                        <a:t>hr</a:t>
                      </a:r>
                      <a:r>
                        <a:rPr lang="de-DE" sz="3600" b="1" u="sng" dirty="0" smtClean="0">
                          <a:latin typeface="Comic Sans MS" pitchFamily="66" charset="0"/>
                        </a:rPr>
                        <a:t>t</a:t>
                      </a:r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er</a:t>
                      </a:r>
                      <a:endParaRPr lang="de-DE" sz="36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sie</a:t>
                      </a:r>
                      <a:endParaRPr lang="de-DE" sz="36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latin typeface="Comic Sans MS" pitchFamily="66" charset="0"/>
                        </a:rPr>
                        <a:t>f</a:t>
                      </a:r>
                      <a:r>
                        <a:rPr lang="de-DE" sz="36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a</a:t>
                      </a:r>
                      <a:r>
                        <a:rPr lang="de-DE" sz="3600" b="1" dirty="0" smtClean="0">
                          <a:latin typeface="Comic Sans MS" pitchFamily="66" charset="0"/>
                        </a:rPr>
                        <a:t>hr</a:t>
                      </a:r>
                      <a:r>
                        <a:rPr lang="de-DE" sz="3600" b="1" u="sng" dirty="0" smtClean="0">
                          <a:latin typeface="Comic Sans MS" pitchFamily="66" charset="0"/>
                        </a:rPr>
                        <a:t>en</a:t>
                      </a:r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sie</a:t>
                      </a:r>
                      <a:endParaRPr lang="de-DE" sz="36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latin typeface="Comic Sans MS" pitchFamily="66" charset="0"/>
                        </a:rPr>
                        <a:t>f</a:t>
                      </a:r>
                      <a:r>
                        <a:rPr lang="de-DE" sz="36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ä</a:t>
                      </a:r>
                      <a:r>
                        <a:rPr lang="de-DE" sz="3600" b="1" dirty="0" smtClean="0">
                          <a:latin typeface="Comic Sans MS" pitchFamily="66" charset="0"/>
                        </a:rPr>
                        <a:t>hr</a:t>
                      </a:r>
                      <a:r>
                        <a:rPr lang="de-DE" sz="3600" b="1" u="sng" dirty="0" smtClean="0">
                          <a:latin typeface="Comic Sans MS" pitchFamily="66" charset="0"/>
                        </a:rPr>
                        <a:t>t</a:t>
                      </a:r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es</a:t>
                      </a:r>
                      <a:endParaRPr lang="de-DE" sz="36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авая фигурная скобка 6"/>
          <p:cNvSpPr/>
          <p:nvPr/>
        </p:nvSpPr>
        <p:spPr>
          <a:xfrm>
            <a:off x="2214563" y="3857625"/>
            <a:ext cx="285750" cy="2428875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429000" y="928688"/>
            <a:ext cx="2428875" cy="8572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6000" b="1" dirty="0" err="1"/>
              <a:t>e</a:t>
            </a:r>
            <a:r>
              <a:rPr lang="de-DE" sz="4400" b="1" dirty="0" err="1"/>
              <a:t>→</a:t>
            </a:r>
            <a:r>
              <a:rPr lang="de-DE" sz="6000" b="1" dirty="0" err="1"/>
              <a:t>ie</a:t>
            </a:r>
            <a:r>
              <a:rPr lang="de-DE" sz="6000" b="1" dirty="0"/>
              <a:t>/i</a:t>
            </a:r>
            <a:endParaRPr lang="de-DE" sz="6000" b="1" dirty="0"/>
          </a:p>
        </p:txBody>
      </p:sp>
      <p:sp>
        <p:nvSpPr>
          <p:cNvPr id="21506" name="Заголовок 1"/>
          <p:cNvSpPr>
            <a:spLocks noGrp="1"/>
          </p:cNvSpPr>
          <p:nvPr>
            <p:ph type="ctrTitle"/>
          </p:nvPr>
        </p:nvSpPr>
        <p:spPr>
          <a:xfrm>
            <a:off x="857250" y="0"/>
            <a:ext cx="7772400" cy="969963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  <a:latin typeface="Comic Sans MS" pitchFamily="66" charset="0"/>
              </a:rPr>
              <a:t>Запомни!</a:t>
            </a:r>
            <a:endParaRPr lang="de-DE" b="1" smtClean="0">
              <a:solidFill>
                <a:srgbClr val="FF0000"/>
              </a:solidFill>
              <a:latin typeface="Comic Sans MS" pitchFamily="66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71563" y="1928813"/>
          <a:ext cx="7143750" cy="46434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85950"/>
                <a:gridCol w="1785950"/>
                <a:gridCol w="1785950"/>
                <a:gridCol w="1785950"/>
              </a:tblGrid>
              <a:tr h="928694"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ich</a:t>
                      </a:r>
                      <a:endParaRPr lang="de-DE" sz="36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latin typeface="Comic Sans MS" pitchFamily="66" charset="0"/>
                        </a:rPr>
                        <a:t>s</a:t>
                      </a:r>
                      <a:r>
                        <a:rPr lang="de-DE" sz="36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e</a:t>
                      </a:r>
                      <a:r>
                        <a:rPr lang="de-DE" sz="3600" b="1" dirty="0" smtClean="0">
                          <a:latin typeface="Comic Sans MS" pitchFamily="66" charset="0"/>
                        </a:rPr>
                        <a:t>h</a:t>
                      </a:r>
                      <a:r>
                        <a:rPr lang="de-DE" sz="3600" b="1" u="sng" dirty="0" smtClean="0">
                          <a:latin typeface="Comic Sans MS" pitchFamily="66" charset="0"/>
                        </a:rPr>
                        <a:t>e</a:t>
                      </a:r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wir</a:t>
                      </a:r>
                      <a:endParaRPr lang="de-DE" sz="36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latin typeface="Comic Sans MS" pitchFamily="66" charset="0"/>
                        </a:rPr>
                        <a:t>s</a:t>
                      </a:r>
                      <a:r>
                        <a:rPr lang="de-DE" sz="36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e</a:t>
                      </a:r>
                      <a:r>
                        <a:rPr lang="de-DE" sz="3600" b="1" dirty="0" smtClean="0">
                          <a:latin typeface="Comic Sans MS" pitchFamily="66" charset="0"/>
                        </a:rPr>
                        <a:t>h</a:t>
                      </a:r>
                      <a:r>
                        <a:rPr lang="de-DE" sz="3600" b="1" u="sng" dirty="0" smtClean="0">
                          <a:latin typeface="Comic Sans MS" pitchFamily="66" charset="0"/>
                        </a:rPr>
                        <a:t>en</a:t>
                      </a:r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du</a:t>
                      </a:r>
                      <a:endParaRPr lang="de-DE" sz="36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latin typeface="Comic Sans MS" pitchFamily="66" charset="0"/>
                        </a:rPr>
                        <a:t>s</a:t>
                      </a:r>
                      <a:r>
                        <a:rPr lang="de-DE" sz="36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ie</a:t>
                      </a:r>
                      <a:r>
                        <a:rPr lang="de-DE" sz="3600" b="1" dirty="0" smtClean="0">
                          <a:latin typeface="Comic Sans MS" pitchFamily="66" charset="0"/>
                        </a:rPr>
                        <a:t>h</a:t>
                      </a:r>
                      <a:r>
                        <a:rPr lang="de-DE" sz="3600" b="1" u="sng" dirty="0" smtClean="0">
                          <a:latin typeface="Comic Sans MS" pitchFamily="66" charset="0"/>
                        </a:rPr>
                        <a:t>st</a:t>
                      </a:r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ihr</a:t>
                      </a:r>
                      <a:endParaRPr lang="de-DE" sz="36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latin typeface="Comic Sans MS" pitchFamily="66" charset="0"/>
                        </a:rPr>
                        <a:t>s</a:t>
                      </a:r>
                      <a:r>
                        <a:rPr lang="de-DE" sz="36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e</a:t>
                      </a:r>
                      <a:r>
                        <a:rPr lang="de-DE" sz="3600" b="1" dirty="0" smtClean="0">
                          <a:latin typeface="Comic Sans MS" pitchFamily="66" charset="0"/>
                        </a:rPr>
                        <a:t>h</a:t>
                      </a:r>
                      <a:r>
                        <a:rPr lang="de-DE" sz="3600" b="1" u="sng" dirty="0" smtClean="0">
                          <a:latin typeface="Comic Sans MS" pitchFamily="66" charset="0"/>
                        </a:rPr>
                        <a:t>t</a:t>
                      </a:r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er</a:t>
                      </a:r>
                      <a:endParaRPr lang="de-DE" sz="36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B050"/>
                          </a:solidFill>
                          <a:latin typeface="Comic Sans MS" pitchFamily="66" charset="0"/>
                        </a:rPr>
                        <a:t>sie</a:t>
                      </a:r>
                      <a:endParaRPr lang="de-DE" sz="3600" b="1" dirty="0">
                        <a:solidFill>
                          <a:srgbClr val="00B05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latin typeface="Comic Sans MS" pitchFamily="66" charset="0"/>
                        </a:rPr>
                        <a:t>s</a:t>
                      </a:r>
                      <a:r>
                        <a:rPr lang="de-DE" sz="36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e</a:t>
                      </a:r>
                      <a:r>
                        <a:rPr lang="de-DE" sz="3600" b="1" dirty="0" smtClean="0">
                          <a:latin typeface="Comic Sans MS" pitchFamily="66" charset="0"/>
                        </a:rPr>
                        <a:t>h</a:t>
                      </a:r>
                      <a:r>
                        <a:rPr lang="de-DE" sz="3600" b="1" u="sng" dirty="0" smtClean="0">
                          <a:latin typeface="Comic Sans MS" pitchFamily="66" charset="0"/>
                        </a:rPr>
                        <a:t>en</a:t>
                      </a:r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sie</a:t>
                      </a:r>
                      <a:endParaRPr lang="de-DE" sz="36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latin typeface="Comic Sans MS" pitchFamily="66" charset="0"/>
                        </a:rPr>
                        <a:t>s</a:t>
                      </a:r>
                      <a:r>
                        <a:rPr lang="de-DE" sz="3600" b="1" dirty="0" smtClean="0">
                          <a:solidFill>
                            <a:srgbClr val="FF0000"/>
                          </a:solidFill>
                          <a:latin typeface="Comic Sans MS" pitchFamily="66" charset="0"/>
                        </a:rPr>
                        <a:t>ie</a:t>
                      </a:r>
                      <a:r>
                        <a:rPr lang="de-DE" sz="3600" b="1" dirty="0" smtClean="0">
                          <a:latin typeface="Comic Sans MS" pitchFamily="66" charset="0"/>
                        </a:rPr>
                        <a:t>h</a:t>
                      </a:r>
                      <a:r>
                        <a:rPr lang="de-DE" sz="3600" b="1" u="sng" dirty="0" smtClean="0">
                          <a:latin typeface="Comic Sans MS" pitchFamily="66" charset="0"/>
                        </a:rPr>
                        <a:t>t</a:t>
                      </a:r>
                      <a:endParaRPr lang="de-DE" sz="3600" b="1" u="sng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de-DE" sz="3600" b="1" dirty="0" smtClean="0">
                          <a:solidFill>
                            <a:srgbClr val="0070C0"/>
                          </a:solidFill>
                          <a:latin typeface="Comic Sans MS" pitchFamily="66" charset="0"/>
                        </a:rPr>
                        <a:t>es</a:t>
                      </a:r>
                      <a:endParaRPr lang="de-DE" sz="3600" b="1" dirty="0">
                        <a:solidFill>
                          <a:srgbClr val="0070C0"/>
                        </a:solidFill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3600" b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авая фигурная скобка 6"/>
          <p:cNvSpPr/>
          <p:nvPr/>
        </p:nvSpPr>
        <p:spPr>
          <a:xfrm>
            <a:off x="2214563" y="3857625"/>
            <a:ext cx="285750" cy="2428875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ctrTitle"/>
          </p:nvPr>
        </p:nvSpPr>
        <p:spPr>
          <a:xfrm>
            <a:off x="685800" y="2459038"/>
            <a:ext cx="7772400" cy="1470025"/>
          </a:xfrm>
        </p:spPr>
        <p:txBody>
          <a:bodyPr/>
          <a:lstStyle/>
          <a:p>
            <a:r>
              <a:rPr lang="de-DE" b="1" smtClean="0">
                <a:solidFill>
                  <a:srgbClr val="C00000"/>
                </a:solidFill>
                <a:latin typeface="Comic Sans MS" pitchFamily="66" charset="0"/>
              </a:rPr>
              <a:t>Jetzt erholen wir uns!</a:t>
            </a:r>
          </a:p>
        </p:txBody>
      </p:sp>
      <p:pic>
        <p:nvPicPr>
          <p:cNvPr id="22530" name="Picture 2" descr="&amp;Acy;&amp;ncy;&amp;icy;&amp;mcy;&amp;acy;&amp;shcy;&amp;kcy;&amp;icy; &amp;Scy;&amp;pcy;&amp;ocy;&amp;rcy;&amp;tcy;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4071938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4" descr="&amp;Acy;&amp;ncy;&amp;icy;&amp;mcy;&amp;acy;&amp;shcy;&amp;kcy;&amp;icy; &amp;Scy;&amp;pcy;&amp;ocy;&amp;rcy;&amp;tcy;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0" y="4500563"/>
            <a:ext cx="1785938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6" descr="&amp;Acy;&amp;ncy;&amp;icy;&amp;mcy;&amp;acy;&amp;shcy;&amp;kcy;&amp;icy; &amp;Scy;&amp;pcy;&amp;ocy;&amp;rcy;&amp;tcy;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50" y="0"/>
            <a:ext cx="2214563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212</Words>
  <Application>Microsoft Office PowerPoint</Application>
  <PresentationFormat>Экран (4:3)</PresentationFormat>
  <Paragraphs>92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Calibri</vt:lpstr>
      <vt:lpstr>Arial</vt:lpstr>
      <vt:lpstr>Constantia</vt:lpstr>
      <vt:lpstr>Times New Roman</vt:lpstr>
      <vt:lpstr>Comic Sans MS</vt:lpstr>
      <vt:lpstr>Baskerville Old Face</vt:lpstr>
      <vt:lpstr>Тема Office</vt:lpstr>
      <vt:lpstr>Was machen wir in der Freizeit?</vt:lpstr>
      <vt:lpstr>Слайд 2</vt:lpstr>
      <vt:lpstr>Hallo, meine liebe Freunde!</vt:lpstr>
      <vt:lpstr>Was machen wir in der Freizeit?</vt:lpstr>
      <vt:lpstr>Слайд 5</vt:lpstr>
      <vt:lpstr>Слайд 6</vt:lpstr>
      <vt:lpstr>Запомни!</vt:lpstr>
      <vt:lpstr>Запомни!</vt:lpstr>
      <vt:lpstr>Jetzt erholen wir uns!</vt:lpstr>
      <vt:lpstr>schlafen</vt:lpstr>
      <vt:lpstr>helfen</vt:lpstr>
      <vt:lpstr>Слайд 12</vt:lpstr>
      <vt:lpstr>Hausaufgabe </vt:lpstr>
      <vt:lpstr>Слайд 14</vt:lpstr>
      <vt:lpstr>Слайд 15</vt:lpstr>
      <vt:lpstr> 1.  http://www.arhcity.ru/data/0/tenis1_b.jpg  2. http://detsad-kitty.ru/uploads/posts/2012-05/1336980417_bezimeni3jpg.jpg 3.  http://gym1505.ru/files/news/news11780-5.jpg 4.http://img0.liveinternet.ru/images/attach/c/4/79/934/79934312_large_Children_Day_vector_wallpaper_0168040a.jpg 5. http://rewalls.com/pic/201104/1366x768/reWalls.com-29081.jpg 6. http://smayls.ru/data/smiles/smayliki-muzyka-678.gif  7. http://smayls.ru/data/smiles/smayliki-muzyka-670.gif   8. http://smayls.ru/data/smiles/animashki-sport-1325.gif 9. http://smayls.ru/data/smiles/animashki-sport-1309.gif 10. http://smayls.ru/data/smiles/animashki-sport-1296.gif 11. http://smayls.ru/data/smiles/smayliki-proshyanie-98.gif 12. http://tetyana.kiev.ua/images/drawings/jpg/my_daydream.jpg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WiZaRd</cp:lastModifiedBy>
  <cp:revision>48</cp:revision>
  <dcterms:created xsi:type="dcterms:W3CDTF">2013-03-20T17:15:49Z</dcterms:created>
  <dcterms:modified xsi:type="dcterms:W3CDTF">2013-04-01T05:06:07Z</dcterms:modified>
</cp:coreProperties>
</file>