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Override+xml" PartName="/ppt/theme/themeOverr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1" r:id="rId1"/>
  </p:sldMasterIdLst>
  <p:sldIdLst>
    <p:sldId id="256" r:id="rId2"/>
    <p:sldId id="263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4038600"/>
            <a:ext cx="9144000" cy="19304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Rectangle 9"/>
          <p:cNvSpPr/>
          <p:nvPr/>
        </p:nvSpPr>
        <p:spPr>
          <a:xfrm>
            <a:off x="0" y="4111625"/>
            <a:ext cx="1371600" cy="1776413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tx1"/>
              </a:gs>
            </a:gsLst>
            <a:lin ang="10800000" scaled="1"/>
            <a:tileRect/>
          </a:gra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10"/>
          <p:cNvSpPr/>
          <p:nvPr/>
        </p:nvSpPr>
        <p:spPr>
          <a:xfrm>
            <a:off x="1371600" y="4111625"/>
            <a:ext cx="7772400" cy="1776413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371600" y="4191000"/>
            <a:ext cx="7467600" cy="1066800"/>
          </a:xfrm>
        </p:spPr>
        <p:txBody>
          <a:bodyPr>
            <a:normAutofit/>
          </a:bodyPr>
          <a:lstStyle>
            <a:lvl1pPr>
              <a:defRPr sz="4400" cap="none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5257800"/>
            <a:ext cx="7467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93FCB7F-8079-4321-B057-78CEE74E0557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A6F058E-3A68-43C4-A6ED-F9C0D7804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83388-7BBC-49ED-867F-B433C04DDD4C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FE051-44FF-4C61-A1ED-732F6C3F6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20000"/>
                <a:lumOff val="80000"/>
              </a:schemeClr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8823325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Rectangle 7"/>
          <p:cNvSpPr/>
          <p:nvPr/>
        </p:nvSpPr>
        <p:spPr>
          <a:xfrm>
            <a:off x="8915400" y="533400"/>
            <a:ext cx="228600" cy="6324600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533400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0800000" scaled="1"/>
          </a:gra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C3286-0D12-4C6A-96A9-8A1BC61B6E0D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29FD9-03EE-46D5-BABC-B336E89CD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048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1D424-84F3-4CB3-9299-66D4B9EA46A9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4E43B-C6A0-4B6F-96C6-C3054AC03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371600" cy="990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tx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620000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 anchor="ctr"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EEC50-3649-4BDC-987B-CB2B04DF4F00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8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2A7CE-9EFE-41B2-A87C-AEBB4F09C8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7620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768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D43B2-20D6-47DD-842D-7B9CB2BFA27B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3ABD12-FAE2-4026-B475-4DEA0362DD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7620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768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762000" y="1752600"/>
            <a:ext cx="3886200" cy="640080"/>
          </a:xfrm>
          <a:solidFill>
            <a:schemeClr val="accent3"/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76800" y="1752600"/>
            <a:ext cx="3886200" cy="640080"/>
          </a:xfrm>
          <a:solidFill>
            <a:schemeClr val="accent3"/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02889-C6F7-4B57-9116-4DC83B239421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9268D-0447-4FDA-AD1D-751372052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DF364-4366-4673-8346-B218F66E8A8F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A7FCE-2E15-4E4D-B53C-B7229A432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9BEA-2B0B-4BD4-B381-7CA97149ADFB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2F429-D223-4595-AE1C-27E35F876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62000" y="1600200"/>
            <a:ext cx="1600200" cy="4495800"/>
          </a:xfrm>
          <a:solidFill>
            <a:schemeClr val="accent3"/>
          </a:solidFill>
          <a:ln w="50800" cap="sq" cmpd="dbl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438400" y="1600200"/>
            <a:ext cx="6324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7ADB3-BB05-41A5-A4B8-FEC51C5068D1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C8F7D-BF7E-496C-93F7-0B5BE1646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0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Rectangle 8"/>
          <p:cNvSpPr/>
          <p:nvPr/>
        </p:nvSpPr>
        <p:spPr>
          <a:xfrm>
            <a:off x="0" y="4659313"/>
            <a:ext cx="1371600" cy="712787"/>
          </a:xfrm>
          <a:prstGeom prst="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0800000" scaled="1"/>
          </a:gra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Rectangle 9"/>
          <p:cNvSpPr/>
          <p:nvPr/>
        </p:nvSpPr>
        <p:spPr>
          <a:xfrm>
            <a:off x="1371600" y="4659313"/>
            <a:ext cx="7772400" cy="712787"/>
          </a:xfrm>
          <a:prstGeom prst="rect">
            <a:avLst/>
          </a:prstGeom>
          <a:solidFill>
            <a:schemeClr val="tx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486400"/>
            <a:ext cx="7543800" cy="685800"/>
          </a:xfrm>
        </p:spPr>
        <p:txBody>
          <a:bodyPr/>
          <a:lstStyle>
            <a:lvl1pPr marL="0" indent="0">
              <a:buFontTx/>
              <a:buNone/>
              <a:defRPr sz="1700">
                <a:solidFill>
                  <a:schemeClr val="tx2"/>
                </a:solidFill>
              </a:defRPr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4675516"/>
            <a:ext cx="7543800" cy="658483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0"/>
            <a:ext cx="7772400" cy="4568952"/>
          </a:xfr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3B0CB-22D4-458F-AB34-59DE9932A0D0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5FAD1-BED6-4B4D-9F13-81537F62A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3">
                <a:lumMod val="20000"/>
                <a:lumOff val="80000"/>
              </a:schemeClr>
            </a:gs>
            <a:gs pos="100000">
              <a:schemeClr val="bg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762000" y="381000"/>
            <a:ext cx="8001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765175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0"/>
            <a:ext cx="9144000" cy="32067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5334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50000">
                <a:schemeClr val="accent4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  <a:tileRect/>
          </a:gra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533400" y="0"/>
            <a:ext cx="8610600" cy="228600"/>
          </a:xfrm>
          <a:prstGeom prst="rect">
            <a:avLst/>
          </a:prstGeom>
          <a:solidFill>
            <a:schemeClr val="tx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Date Placeholder 27"/>
          <p:cNvSpPr>
            <a:spLocks noGrp="1"/>
          </p:cNvSpPr>
          <p:nvPr>
            <p:ph type="dt" sz="half" idx="2"/>
          </p:nvPr>
        </p:nvSpPr>
        <p:spPr>
          <a:xfrm>
            <a:off x="1371600" y="6232525"/>
            <a:ext cx="1752600" cy="3206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DB685B09-CC56-4704-B25D-17F61698AC89}" type="datetimeFigureOut">
              <a:rPr lang="ru-RU"/>
              <a:pPr>
                <a:defRPr/>
              </a:pPr>
              <a:t>17.01.2011</a:t>
            </a:fld>
            <a:endParaRPr lang="ru-RU"/>
          </a:p>
        </p:txBody>
      </p:sp>
      <p:sp>
        <p:nvSpPr>
          <p:cNvPr id="2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3200400" y="6232525"/>
            <a:ext cx="4752975" cy="3206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Slide Number Placeholder 28"/>
          <p:cNvSpPr>
            <a:spLocks noGrp="1"/>
          </p:cNvSpPr>
          <p:nvPr>
            <p:ph type="sldNum" sz="quarter" idx="4"/>
          </p:nvPr>
        </p:nvSpPr>
        <p:spPr>
          <a:xfrm>
            <a:off x="8001000" y="6232525"/>
            <a:ext cx="838200" cy="32067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5A247B07-0294-4ACF-AA6B-72A98EC2A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0" r:id="rId2"/>
    <p:sldLayoutId id="2147483847" r:id="rId3"/>
    <p:sldLayoutId id="2147483841" r:id="rId4"/>
    <p:sldLayoutId id="2147483842" r:id="rId5"/>
    <p:sldLayoutId id="2147483843" r:id="rId6"/>
    <p:sldLayoutId id="2147483848" r:id="rId7"/>
    <p:sldLayoutId id="2147483844" r:id="rId8"/>
    <p:sldLayoutId id="2147483849" r:id="rId9"/>
    <p:sldLayoutId id="2147483845" r:id="rId10"/>
    <p:sldLayoutId id="21474838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eorgia" pitchFamily="18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stihi.ru/pics/2009/03/08/472.jpg" TargetMode="External"/><Relationship Id="rId7" Type="http://schemas.openxmlformats.org/officeDocument/2006/relationships/hyperlink" Target="http://img0.liveinternet.ru/images/attach/b/2/0/396/396269_1188731403_beslan74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myjulia.ru/data/cache/2010/10/22/551727_6397nothumb500.jpg" TargetMode="Externa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upload.wikimedia.org/wikipedia/commons/2/24/Terror_victims_russia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hyperlink" Target="http://s53.radikal.ru/i142/1006/96/e63af00447ba.jpg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Gustave_Le_Bon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0" y="2571750"/>
            <a:ext cx="8786813" cy="1470025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chemeClr val="bg1"/>
                </a:solidFill>
                <a:latin typeface="Trebuchet MS" pitchFamily="34" charset="0"/>
              </a:rPr>
              <a:t>Политическая активность </a:t>
            </a:r>
            <a:r>
              <a:rPr lang="ru-RU" sz="3600" b="1" dirty="0" smtClean="0">
                <a:solidFill>
                  <a:schemeClr val="bg1"/>
                </a:solidFill>
                <a:latin typeface="Trebuchet MS" pitchFamily="34" charset="0"/>
              </a:rPr>
              <a:t>гражданина</a:t>
            </a:r>
            <a:endParaRPr lang="ru-RU" sz="3600" b="1" dirty="0" smtClean="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9013" y="4143375"/>
            <a:ext cx="5614987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Обществознание, 11 класс, базовый уровень.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Учитель Г.И. </a:t>
            </a:r>
            <a:r>
              <a:rPr lang="ru-RU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Непершина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>
              <a:solidFill>
                <a:srgbClr val="FF0000"/>
              </a:solidFill>
            </a:endParaRPr>
          </a:p>
          <a:p>
            <a:pPr marL="6350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b="1" smtClean="0"/>
              <a:t>Систематическое или единичное осуществление насилия с применением оружия или угроза применения насилия, причиняющего вред людям и имуществу, с целью создания обстановки страха, паники, ощущения тревоги, опасности, недоверия власти.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Политический терроризм</a:t>
            </a:r>
            <a:endParaRPr lang="ru-RU" sz="4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Неравномерное распределение ресурсов, доходов и богатства внутри отдельных стран и между странами.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Обострение проблемы бедности.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Концентрация населения в городах.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Конфронтация между этническими группами и культурными слоями.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Усвоение маргинальной частью населения преступного опыта.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Сопротивление процессам глобализации.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r>
              <a:rPr lang="ru-RU" sz="2000" b="1" smtClean="0"/>
              <a:t>Стремление к сохранению национальной (религиозной) самобытности.</a:t>
            </a:r>
          </a:p>
          <a:p>
            <a:pPr marL="514350" indent="-514350" eaLnBrk="1" hangingPunct="1">
              <a:buFont typeface="Wingdings" pitchFamily="2" charset="2"/>
              <a:buAutoNum type="arabicPeriod"/>
            </a:pPr>
            <a:endParaRPr lang="ru-RU" sz="2000" b="1" smtClean="0"/>
          </a:p>
          <a:p>
            <a:pPr marL="514350" indent="-514350" eaLnBrk="1" hangingPunct="1">
              <a:buFont typeface="Wingdings" pitchFamily="2" charset="2"/>
              <a:buAutoNum type="arabicPeriod"/>
            </a:pPr>
            <a:endParaRPr lang="ru-RU" sz="2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Причины современного терроризма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5876925"/>
            <a:ext cx="8424862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В конце </a:t>
            </a:r>
            <a:r>
              <a:rPr lang="en-US" sz="2400" b="1" dirty="0">
                <a:solidFill>
                  <a:srgbClr val="002060"/>
                </a:solidFill>
              </a:rPr>
              <a:t>XX</a:t>
            </a:r>
            <a:r>
              <a:rPr lang="ru-RU" sz="2400" b="1" dirty="0">
                <a:solidFill>
                  <a:srgbClr val="002060"/>
                </a:solidFill>
              </a:rPr>
              <a:t> века политический терроризм принял международный характер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f.primamedia.ru/947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0650" y="115888"/>
            <a:ext cx="3517900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Картинка 10 из 80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9338" y="333375"/>
            <a:ext cx="295275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500563" y="3068638"/>
            <a:ext cx="39592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США. 11 сентября 2001 г.</a:t>
            </a:r>
          </a:p>
        </p:txBody>
      </p:sp>
      <p:pic>
        <p:nvPicPr>
          <p:cNvPr id="18437" name="Picture 8" descr="Картинка 22 из 94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750" y="2205038"/>
            <a:ext cx="375602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95288" y="4797425"/>
            <a:ext cx="3889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23 – 26 октября 2002 г., Москва</a:t>
            </a:r>
          </a:p>
        </p:txBody>
      </p:sp>
      <p:pic>
        <p:nvPicPr>
          <p:cNvPr id="18439" name="Picture 10" descr="Картинка 2 из 695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86288" y="3429000"/>
            <a:ext cx="3838575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572000" y="6308725"/>
            <a:ext cx="38163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1 сентября 2004 г., Беслан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Количество жертв террористических актов в Российской Федерации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9459" name="Picture 2" descr="Файл:Terror victims russia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950" y="2044700"/>
            <a:ext cx="6335713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Картинка 47 из 163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948488" y="1557338"/>
            <a:ext cx="14763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5" descr="C:\Documents and Settings\Директор\Рабочий стол\768667672.gif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375" y="3735388"/>
            <a:ext cx="2535238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smtClean="0"/>
              <a:t>Стр. 178-179, составьте таблицу «Регулирование политического поведения», прочтите практические выводы и сделайте собственный вывод.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Задание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smtClean="0"/>
              <a:t>Стр. 173-174. составьте классификацию форм политического поведения.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Работа с учебником.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850" y="2852738"/>
          <a:ext cx="8640960" cy="2016224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025200"/>
                <a:gridCol w="1855120"/>
                <a:gridCol w="1440160"/>
                <a:gridCol w="1440160"/>
                <a:gridCol w="1440160"/>
                <a:gridCol w="1440160"/>
              </a:tblGrid>
              <a:tr h="2016224">
                <a:tc>
                  <a:txBody>
                    <a:bodyPr/>
                    <a:lstStyle/>
                    <a:p>
                      <a:r>
                        <a:rPr lang="ru-RU" dirty="0" smtClean="0"/>
                        <a:t>по факту </a:t>
                      </a:r>
                      <a:endParaRPr lang="ru-RU" dirty="0"/>
                    </a:p>
                  </a:txBody>
                  <a:tcPr anchor="b" anchorCtr="1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</a:t>
                      </a:r>
                      <a:r>
                        <a:rPr lang="ru-RU" dirty="0" err="1" smtClean="0"/>
                        <a:t>преемствен-ности</a:t>
                      </a:r>
                      <a:r>
                        <a:rPr lang="ru-RU" dirty="0" smtClean="0"/>
                        <a:t> 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целевым </a:t>
                      </a:r>
                      <a:r>
                        <a:rPr lang="ru-RU" dirty="0" err="1" smtClean="0"/>
                        <a:t>установ-кам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составу </a:t>
                      </a:r>
                      <a:r>
                        <a:rPr lang="ru-RU" dirty="0" err="1" smtClean="0"/>
                        <a:t>участни-ков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</a:t>
                      </a:r>
                      <a:r>
                        <a:rPr lang="ru-RU" dirty="0" err="1" smtClean="0"/>
                        <a:t>соответ-свию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государ-ственным</a:t>
                      </a:r>
                      <a:r>
                        <a:rPr lang="ru-RU" dirty="0" smtClean="0"/>
                        <a:t> нормам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 структуре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1050" y="5157788"/>
            <a:ext cx="5184775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hlinkClick r:id="rId2" action="ppaction://hlinksldjump"/>
              </a:rPr>
              <a:t>Проверка работы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sz="3200" b="1" smtClean="0"/>
              <a:t>Открытые – участие в выборах, манифестациях, митингах и пр., политические действия отражающие публичность поступков.</a:t>
            </a:r>
          </a:p>
          <a:p>
            <a:pPr eaLnBrk="1" hangingPunct="1"/>
            <a:r>
              <a:rPr lang="ru-RU" sz="3200" b="1" smtClean="0"/>
              <a:t>Закрытые – политическая пассивность, стремление уйти от политической жизни.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Формы политического поведения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sz="3200" b="1" smtClean="0"/>
              <a:t>Традиционные – типичные для данной политической культуры общества.</a:t>
            </a:r>
          </a:p>
          <a:p>
            <a:pPr eaLnBrk="1" hangingPunct="1"/>
            <a:r>
              <a:rPr lang="ru-RU" sz="3200" b="1" smtClean="0"/>
              <a:t>Инновационные – создающие новые образцы политического поведения, порождающие новые черты политических отношений.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Преемственность форм политического поведения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sz="3200" b="1" smtClean="0"/>
              <a:t>Конструктивное – поведение, способствующее нормальному функционированию политической системы.</a:t>
            </a:r>
          </a:p>
          <a:p>
            <a:pPr eaLnBrk="1" hangingPunct="1"/>
            <a:r>
              <a:rPr lang="ru-RU" sz="3200" b="1" smtClean="0"/>
              <a:t>Деструктивное – поведение, подрывающее политический порядок.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Целевая направленность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>
            <a:normAutofit fontScale="925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Индивидуальное – практическое действие или публичное высказывание индивида, которое выражает мнение о политике и политиках.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Групповое – участие в деятельности политических организаций или стихийно сложившейся политически активной группы индивидов.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Char char=""/>
              <a:defRPr/>
            </a:pPr>
            <a:r>
              <a:rPr lang="ru-RU" b="1" dirty="0" smtClean="0"/>
              <a:t>Массовое – выборы, референдумы, митинги, демонстрации, пикеты.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Поведение по составу участников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Содержимое 1"/>
          <p:cNvSpPr>
            <a:spLocks noGrp="1"/>
          </p:cNvSpPr>
          <p:nvPr>
            <p:ph sz="quarter" idx="1"/>
          </p:nvPr>
        </p:nvSpPr>
        <p:spPr>
          <a:xfrm>
            <a:off x="762000" y="1600200"/>
            <a:ext cx="8004175" cy="4572000"/>
          </a:xfrm>
        </p:spPr>
        <p:txBody>
          <a:bodyPr/>
          <a:lstStyle/>
          <a:p>
            <a:pPr eaLnBrk="1" hangingPunct="1"/>
            <a:r>
              <a:rPr lang="ru-RU" b="1" smtClean="0"/>
              <a:t>Нормативное </a:t>
            </a:r>
          </a:p>
          <a:p>
            <a:pPr eaLnBrk="1" hangingPunct="1"/>
            <a:r>
              <a:rPr lang="ru-RU" b="1" smtClean="0"/>
              <a:t>Отклоняющееся </a:t>
            </a:r>
          </a:p>
          <a:p>
            <a:pPr eaLnBrk="1" hangingPunct="1"/>
            <a:r>
              <a:rPr lang="ru-RU" b="1" smtClean="0"/>
              <a:t>Патологическое – крайнее аффективное состояние, постоянная потребность во вражде, агрессии, антагонизме, состояния паники, маниакальные политические предубеждения.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>По соответствию государственным нормам</a:t>
            </a:r>
            <a:endParaRPr lang="ru-RU" sz="36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1"/>
          <p:cNvSpPr>
            <a:spLocks noGrp="1"/>
          </p:cNvSpPr>
          <p:nvPr>
            <p:ph sz="quarter" idx="1"/>
          </p:nvPr>
        </p:nvSpPr>
        <p:spPr>
          <a:xfrm>
            <a:off x="468313" y="1600200"/>
            <a:ext cx="8351837" cy="4572000"/>
          </a:xfrm>
        </p:spPr>
        <p:txBody>
          <a:bodyPr/>
          <a:lstStyle/>
          <a:p>
            <a:pPr eaLnBrk="1" hangingPunct="1"/>
            <a:r>
              <a:rPr lang="ru-RU" b="1" smtClean="0"/>
              <a:t>Экстремальное (крайнее)  - преступающее правовые и моральные нормы (н-р: захват заложников)</a:t>
            </a:r>
          </a:p>
          <a:p>
            <a:pPr eaLnBrk="1" hangingPunct="1"/>
            <a:r>
              <a:rPr lang="ru-RU" b="1" smtClean="0"/>
              <a:t>Аффективное, бессознательное – под воздействием сильного внешнего раздражителя (н-р: по призыву фанатов спортивных клубов, когда сознательный контроль человека над своими действиями вытесняется частично или полностью)</a:t>
            </a:r>
          </a:p>
          <a:p>
            <a:pPr eaLnBrk="1" hangingPunct="1">
              <a:buFont typeface="Wingdings" pitchFamily="2" charset="2"/>
              <a:buNone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По структуре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1"/>
          <p:cNvSpPr>
            <a:spLocks noGrp="1"/>
          </p:cNvSpPr>
          <p:nvPr>
            <p:ph sz="quarter" idx="1"/>
          </p:nvPr>
        </p:nvSpPr>
        <p:spPr>
          <a:xfrm>
            <a:off x="2771775" y="1600200"/>
            <a:ext cx="5994400" cy="4060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smtClean="0"/>
              <a:t>«… становясь частицей организованной толпы, человек спускается на несколько ступеней лестницы цивилизации. В изолированном положении он, может быть, был бы культурным человеком; в толпе – это варвар, т.е существо инстинктивное. У него обнаруживается склонность к произволу, буйству, свирепость, но также и к энтузиазму и героизму, свойственному первобытному человеку.»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Гюстав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</a:rPr>
              <a:t>Лебон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знаменитый французский психолог, социолог, антрополог и историк, бесспорный основатель социальной психологии.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24578" name="Picture 2" descr="http://upload.wikimedia.org/wikipedia/commons/thumb/5/5e/Gustave_Le_Bon.jpg/220px-Gustave_Le_B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2582" y="1700808"/>
            <a:ext cx="2526486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468313" y="4724400"/>
            <a:ext cx="1863725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1841—1931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8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208</TotalTime>
  <Words>478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Тема18</vt:lpstr>
      <vt:lpstr>Политическая активность гражданина</vt:lpstr>
      <vt:lpstr>Работа с учебником.</vt:lpstr>
      <vt:lpstr>Формы политического поведения</vt:lpstr>
      <vt:lpstr>Преемственность форм политического поведения</vt:lpstr>
      <vt:lpstr>Целевая направленность</vt:lpstr>
      <vt:lpstr>Поведение по составу участников</vt:lpstr>
      <vt:lpstr>По соответствию государственным нормам</vt:lpstr>
      <vt:lpstr>По структуре</vt:lpstr>
      <vt:lpstr>Гюстав Лебон знаменитый французский психолог, социолог, антрополог и историк, бесспорный основатель социальной психологии.</vt:lpstr>
      <vt:lpstr>Политический терроризм</vt:lpstr>
      <vt:lpstr>Причины современного терроризма</vt:lpstr>
      <vt:lpstr>Презентация PowerPoint</vt:lpstr>
      <vt:lpstr>Количество жертв террористических актов в Российской Федерации</vt:lpstr>
      <vt:lpstr>Задание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Обществознание, 11 класс, базовый уровень</dc:title>
  <dc:subject>Политическая активность личности</dc:subject>
  <dc:creator>Г.И. Непершина, МОУ СОШ № 15 г. Балашова Саратовской области</dc:creator>
  <cp:lastModifiedBy>Олег Николаевич Грибан</cp:lastModifiedBy>
  <cp:revision>30</cp:revision>
  <dcterms:created xsi:type="dcterms:W3CDTF">2009-10-13T12:42:31Z</dcterms:created>
  <dcterms:modified xsi:type="dcterms:W3CDTF">2011-01-17T05:30:21Z</dcterms:modified>
  <cp:category>ЦОР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348371</vt:lpwstr>
  </property>
  <property fmtid="{D5CDD505-2E9C-101B-9397-08002B2CF9AE}" name="NXPowerLiteVersion" pid="3">
    <vt:lpwstr>D4.1.4</vt:lpwstr>
  </property>
</Properties>
</file>