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2895616"/>
          </a:xfrm>
        </p:spPr>
        <p:txBody>
          <a:bodyPr>
            <a:normAutofit fontScale="92500"/>
          </a:bodyPr>
          <a:lstStyle/>
          <a:p>
            <a:r>
              <a:rPr lang="ru-RU" sz="3500" dirty="0" smtClean="0"/>
              <a:t>Часть 2 </a:t>
            </a:r>
          </a:p>
          <a:p>
            <a:r>
              <a:rPr lang="ru-RU" sz="3500" dirty="0" smtClean="0"/>
              <a:t>Планирование </a:t>
            </a:r>
            <a:r>
              <a:rPr lang="ru-RU" sz="3500" dirty="0" smtClean="0"/>
              <a:t>и прогнозирование спроса на грузовые перевозки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Тема 1.5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b="1" dirty="0" smtClean="0"/>
              <a:t>Маркетинговая деятельность и планирование  на железнодорожном </a:t>
            </a:r>
            <a:r>
              <a:rPr lang="ru-RU" sz="3200" b="1" dirty="0" smtClean="0"/>
              <a:t>транспорте</a:t>
            </a:r>
            <a:endParaRPr lang="ru-RU" sz="32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600" dirty="0" smtClean="0"/>
              <a:t>Кроме того, сортировочным, грузовым и участковым станциям планируют </a:t>
            </a:r>
            <a:r>
              <a:rPr lang="ru-RU" sz="3600" b="1" u="sng" dirty="0" smtClean="0"/>
              <a:t>амортизационные отчисления по вагонам грузового парка</a:t>
            </a:r>
            <a:r>
              <a:rPr lang="ru-RU" sz="3600" dirty="0" smtClean="0"/>
              <a:t>, составляющие одну из наиболее крупных статей эксплуатационных расходов.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Эксплуатационные расходы железных дорог состоят из следующих элементов затрат</a:t>
            </a:r>
            <a:r>
              <a:rPr lang="ru-RU" sz="2400" b="1" dirty="0" smtClean="0"/>
              <a:t>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830910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затраты </a:t>
            </a:r>
            <a:r>
              <a:rPr lang="ru-RU" sz="3200" dirty="0" smtClean="0"/>
              <a:t>на оплату труда,</a:t>
            </a:r>
          </a:p>
          <a:p>
            <a:r>
              <a:rPr lang="ru-RU" sz="3200" dirty="0" smtClean="0"/>
              <a:t>отчисления </a:t>
            </a:r>
            <a:r>
              <a:rPr lang="ru-RU" sz="3200" dirty="0" smtClean="0"/>
              <a:t>на социальные нужды,</a:t>
            </a:r>
          </a:p>
          <a:p>
            <a:r>
              <a:rPr lang="ru-RU" sz="3200" dirty="0" smtClean="0"/>
              <a:t>расходы </a:t>
            </a:r>
            <a:r>
              <a:rPr lang="ru-RU" sz="3200" dirty="0" smtClean="0"/>
              <a:t>на материалы и прочие материальные затраты,</a:t>
            </a:r>
          </a:p>
          <a:p>
            <a:r>
              <a:rPr lang="ru-RU" sz="3200" dirty="0" smtClean="0"/>
              <a:t>топливо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энергию</a:t>
            </a:r>
            <a:r>
              <a:rPr lang="ru-RU" sz="3200" dirty="0" smtClean="0"/>
              <a:t>,</a:t>
            </a:r>
          </a:p>
          <a:p>
            <a:r>
              <a:rPr lang="ru-RU" sz="3200" dirty="0" smtClean="0"/>
              <a:t>амортизацию </a:t>
            </a:r>
            <a:r>
              <a:rPr lang="ru-RU" sz="3200" dirty="0" smtClean="0"/>
              <a:t>основных фондов отчисления в ремонтный фонд,</a:t>
            </a:r>
          </a:p>
          <a:p>
            <a:r>
              <a:rPr lang="ru-RU" sz="3200" dirty="0" smtClean="0"/>
              <a:t>прочие </a:t>
            </a:r>
            <a:r>
              <a:rPr lang="ru-RU" sz="3200" dirty="0" smtClean="0"/>
              <a:t>затраты.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"Затраты на оплату труда"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отражают </a:t>
            </a:r>
            <a:r>
              <a:rPr lang="ru-RU" sz="3600" dirty="0" smtClean="0"/>
              <a:t>расходы на оплату труда основного производственного персонала предприятия, а также затраты </a:t>
            </a:r>
            <a:r>
              <a:rPr lang="ru-RU" sz="3600" dirty="0" smtClean="0"/>
              <a:t>на оплату </a:t>
            </a:r>
            <a:r>
              <a:rPr lang="ru-RU" sz="3600" dirty="0" smtClean="0"/>
              <a:t>труда </a:t>
            </a:r>
            <a:r>
              <a:rPr lang="ru-RU" sz="3600" dirty="0" smtClean="0"/>
              <a:t>не состоящих </a:t>
            </a:r>
            <a:r>
              <a:rPr lang="ru-RU" sz="3600" dirty="0" smtClean="0"/>
              <a:t>в штате предприятия работников, занятых в эксплуатационной деятельности.</a:t>
            </a:r>
            <a:endParaRPr lang="ru-RU" sz="3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"Отчисления на социальные нужды"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отражают </a:t>
            </a:r>
            <a:r>
              <a:rPr lang="ru-RU" sz="3600" dirty="0" smtClean="0"/>
              <a:t>обязательные отчисления на государственное социальное страхование, в пенсионный фонд, государственный фонд занятости населения, на медицинское страхование работников.</a:t>
            </a:r>
            <a:endParaRPr lang="ru-RU" sz="36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«Затраты </a:t>
            </a:r>
            <a:r>
              <a:rPr lang="ru-RU" dirty="0" smtClean="0"/>
              <a:t>на </a:t>
            </a:r>
            <a:r>
              <a:rPr lang="ru-RU" dirty="0" smtClean="0"/>
              <a:t>материалы»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учитывают </a:t>
            </a:r>
            <a:r>
              <a:rPr lang="ru-RU" dirty="0" smtClean="0"/>
              <a:t>стоимость покупных материалов, используемых а процессе производства продукции (работ, услуг), на содержание и ремонт подвижного состава, постоянных устройств, оборудования, зданий и сооружений, а также стоимость запасных частей для ремонта подвижного состава и других машин и оборудования, элементов верхнего строения пути, износ спецодежды и малоценных предметов и др.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«Затраты </a:t>
            </a:r>
            <a:r>
              <a:rPr lang="ru-RU" dirty="0" smtClean="0"/>
              <a:t>на </a:t>
            </a:r>
            <a:r>
              <a:rPr lang="ru-RU" dirty="0" smtClean="0"/>
              <a:t>топливо»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3600" dirty="0" smtClean="0"/>
              <a:t>отражают </a:t>
            </a:r>
            <a:r>
              <a:rPr lang="ru-RU" sz="3600" dirty="0" smtClean="0"/>
              <a:t>стоимость приобретенного топлива всех видов, расходуемого на тягу поездов, отопление зданий и другие технологические цели.</a:t>
            </a:r>
            <a:endParaRPr lang="ru-RU" sz="3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«Затраты </a:t>
            </a:r>
            <a:r>
              <a:rPr lang="ru-RU" dirty="0" smtClean="0"/>
              <a:t>на </a:t>
            </a:r>
            <a:r>
              <a:rPr lang="ru-RU" dirty="0" smtClean="0"/>
              <a:t>энергию»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учитывают </a:t>
            </a:r>
            <a:r>
              <a:rPr lang="ru-RU" sz="2800" dirty="0" smtClean="0"/>
              <a:t>стоимость всех видов покупной энергии (электрической, тепловой, сжатого воздуха и др.), расходуемой на передвижение поездов с электрической тягой и </a:t>
            </a:r>
            <a:r>
              <a:rPr lang="ru-RU" sz="2800" dirty="0" err="1" smtClean="0"/>
              <a:t>электросекций</a:t>
            </a:r>
            <a:r>
              <a:rPr lang="ru-RU" sz="2800" dirty="0" smtClean="0"/>
              <a:t>, на технологические, энергетические, осветительные и другие производственные нужды предприятия.</a:t>
            </a:r>
            <a:endParaRPr lang="ru-RU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"Амортизация основных фондов"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600" dirty="0" smtClean="0"/>
              <a:t>планируют </a:t>
            </a:r>
            <a:r>
              <a:rPr lang="ru-RU" sz="3600" dirty="0" smtClean="0"/>
              <a:t>и учитывают амортизационные отчисления на полное восстановление основных фондов исходя из их балансовой стоимости и установленных норм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Прочие расходы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357298"/>
            <a:ext cx="8556528" cy="535785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относят </a:t>
            </a:r>
            <a:r>
              <a:rPr lang="ru-RU" dirty="0" smtClean="0"/>
              <a:t>налоги, сборы, отчисления в специальные внебюджетные </a:t>
            </a:r>
            <a:r>
              <a:rPr lang="ru-RU" dirty="0" smtClean="0"/>
              <a:t>фонды </a:t>
            </a:r>
          </a:p>
          <a:p>
            <a:r>
              <a:rPr lang="ru-RU" dirty="0" smtClean="0"/>
              <a:t>платежи </a:t>
            </a:r>
            <a:r>
              <a:rPr lang="ru-RU" dirty="0" smtClean="0"/>
              <a:t>по обязательному страхованию имущества </a:t>
            </a:r>
            <a:r>
              <a:rPr lang="ru-RU" dirty="0" smtClean="0"/>
              <a:t>предприятия</a:t>
            </a:r>
          </a:p>
          <a:p>
            <a:r>
              <a:rPr lang="ru-RU" dirty="0" smtClean="0"/>
              <a:t> </a:t>
            </a:r>
            <a:r>
              <a:rPr lang="ru-RU" dirty="0" smtClean="0"/>
              <a:t>платежи по </a:t>
            </a:r>
            <a:r>
              <a:rPr lang="ru-RU" dirty="0" smtClean="0"/>
              <a:t>кредитам </a:t>
            </a:r>
          </a:p>
          <a:p>
            <a:r>
              <a:rPr lang="ru-RU" dirty="0" smtClean="0"/>
              <a:t>затраты </a:t>
            </a:r>
            <a:r>
              <a:rPr lang="ru-RU" dirty="0" smtClean="0"/>
              <a:t>на </a:t>
            </a:r>
            <a:r>
              <a:rPr lang="ru-RU" dirty="0" smtClean="0"/>
              <a:t>командировки </a:t>
            </a:r>
          </a:p>
          <a:p>
            <a:r>
              <a:rPr lang="ru-RU" dirty="0" smtClean="0"/>
              <a:t>подъемные </a:t>
            </a:r>
          </a:p>
          <a:p>
            <a:r>
              <a:rPr lang="ru-RU" dirty="0" smtClean="0"/>
              <a:t>плату </a:t>
            </a:r>
            <a:r>
              <a:rPr lang="ru-RU" dirty="0" smtClean="0"/>
              <a:t>посторонним предприятиям за пожарную и сторожевую </a:t>
            </a:r>
            <a:r>
              <a:rPr lang="ru-RU" dirty="0" smtClean="0"/>
              <a:t>охрану </a:t>
            </a:r>
          </a:p>
          <a:p>
            <a:r>
              <a:rPr lang="ru-RU" dirty="0" smtClean="0"/>
              <a:t>за </a:t>
            </a:r>
            <a:r>
              <a:rPr lang="ru-RU" dirty="0" smtClean="0"/>
              <a:t>подготовку и переподготовку кадров</a:t>
            </a:r>
            <a:r>
              <a:rPr lang="ru-RU" dirty="0" smtClean="0"/>
              <a:t>,</a:t>
            </a:r>
          </a:p>
          <a:p>
            <a:r>
              <a:rPr lang="ru-RU" dirty="0" smtClean="0"/>
              <a:t> </a:t>
            </a:r>
            <a:r>
              <a:rPr lang="ru-RU" dirty="0" smtClean="0"/>
              <a:t>оплату услуг связи, вычислительных центров, </a:t>
            </a:r>
            <a:r>
              <a:rPr lang="ru-RU" dirty="0" smtClean="0"/>
              <a:t>банков</a:t>
            </a:r>
          </a:p>
          <a:p>
            <a:r>
              <a:rPr lang="ru-RU" dirty="0" smtClean="0"/>
              <a:t>отчисления </a:t>
            </a:r>
            <a:r>
              <a:rPr lang="ru-RU" dirty="0" smtClean="0"/>
              <a:t>в резерв на создание ремонтного фонда и др.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Эксплуатационные расходы железных дорог классифицируют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 smtClean="0"/>
              <a:t>на </a:t>
            </a:r>
            <a:r>
              <a:rPr lang="ru-RU" sz="4000" dirty="0" smtClean="0"/>
              <a:t>основные и общехозяйственные, </a:t>
            </a:r>
          </a:p>
          <a:p>
            <a:r>
              <a:rPr lang="ru-RU" sz="4000" dirty="0" smtClean="0"/>
              <a:t>прямые </a:t>
            </a:r>
            <a:r>
              <a:rPr lang="ru-RU" sz="4000" dirty="0" smtClean="0"/>
              <a:t>и </a:t>
            </a:r>
            <a:r>
              <a:rPr lang="ru-RU" sz="4000" dirty="0" smtClean="0"/>
              <a:t>косвенные,</a:t>
            </a:r>
          </a:p>
          <a:p>
            <a:r>
              <a:rPr lang="ru-RU" sz="4000" dirty="0" smtClean="0"/>
              <a:t>зависящие </a:t>
            </a:r>
            <a:r>
              <a:rPr lang="ru-RU" sz="4000" dirty="0" smtClean="0"/>
              <a:t>и не зависящие от размеров движения.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в теме: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71588"/>
            <a:ext cx="8842248" cy="5286412"/>
          </a:xfrm>
        </p:spPr>
        <p:txBody>
          <a:bodyPr>
            <a:normAutofit/>
          </a:bodyPr>
          <a:lstStyle/>
          <a:p>
            <a:r>
              <a:rPr lang="ru-RU" dirty="0" smtClean="0"/>
              <a:t>Задачи и особенности планирования перевозок грузов железнодорожным транспортом, виды планов перевозки грузов. </a:t>
            </a:r>
            <a:endParaRPr lang="ru-RU" dirty="0" smtClean="0"/>
          </a:p>
          <a:p>
            <a:r>
              <a:rPr lang="ru-RU" dirty="0" smtClean="0"/>
              <a:t>Классификация </a:t>
            </a:r>
            <a:r>
              <a:rPr lang="ru-RU" dirty="0" smtClean="0"/>
              <a:t>и структура эксплуатационных расходов, порядок их планирования. </a:t>
            </a:r>
            <a:endParaRPr lang="ru-RU" dirty="0" smtClean="0"/>
          </a:p>
          <a:p>
            <a:r>
              <a:rPr lang="ru-RU" dirty="0" smtClean="0"/>
              <a:t>Понятие </a:t>
            </a:r>
            <a:r>
              <a:rPr lang="ru-RU" dirty="0" smtClean="0"/>
              <a:t>себестоимости перевозок, пути снижения себестоимости. </a:t>
            </a:r>
            <a:endParaRPr lang="ru-RU" dirty="0" smtClean="0"/>
          </a:p>
          <a:p>
            <a:r>
              <a:rPr lang="ru-RU" dirty="0" smtClean="0"/>
              <a:t>Ценовая </a:t>
            </a:r>
            <a:r>
              <a:rPr lang="ru-RU" dirty="0" smtClean="0"/>
              <a:t>политика и ценообразование железнодорожном транспорте. </a:t>
            </a:r>
            <a:endParaRPr lang="ru-RU" dirty="0" smtClean="0"/>
          </a:p>
          <a:p>
            <a:r>
              <a:rPr lang="ru-RU" dirty="0" smtClean="0"/>
              <a:t>Тарифы </a:t>
            </a:r>
            <a:r>
              <a:rPr lang="ru-RU" dirty="0" smtClean="0"/>
              <a:t>на грузовые перевозки, перечень документов, их содержание. </a:t>
            </a:r>
            <a:endParaRPr lang="ru-RU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 основным относят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расходы, непосредственно </a:t>
            </a:r>
            <a:r>
              <a:rPr lang="ru-RU" b="1" dirty="0" smtClean="0"/>
              <a:t>вызываемые процессом перевозок.</a:t>
            </a:r>
            <a:endParaRPr lang="ru-RU" dirty="0" smtClean="0"/>
          </a:p>
          <a:p>
            <a:r>
              <a:rPr lang="ru-RU" dirty="0" smtClean="0"/>
              <a:t>Основные расходы, в свою очередь, подразделяют на расходы, специфические для каждой отрасли хозяйства, и расходы, общие для всех отраслей хозяйства. </a:t>
            </a:r>
            <a:endParaRPr lang="ru-RU" dirty="0" smtClean="0"/>
          </a:p>
          <a:p>
            <a:r>
              <a:rPr lang="ru-RU" dirty="0" smtClean="0"/>
              <a:t>Например</a:t>
            </a:r>
            <a:r>
              <a:rPr lang="ru-RU" dirty="0" smtClean="0"/>
              <a:t>, специфическими основными расходами для вагонного хозяйства являются затраты на текущий и деповской ремонт грузовых </a:t>
            </a:r>
            <a:r>
              <a:rPr lang="ru-RU" dirty="0" smtClean="0"/>
              <a:t>вагонов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 общехозяйственным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smtClean="0"/>
              <a:t> Р</a:t>
            </a:r>
            <a:r>
              <a:rPr lang="ru-RU" b="1" dirty="0" smtClean="0"/>
              <a:t>асходы </a:t>
            </a:r>
            <a:r>
              <a:rPr lang="ru-RU" b="1" dirty="0" smtClean="0"/>
              <a:t>по обслуживанию производства и руководству хозяйством.</a:t>
            </a:r>
            <a:r>
              <a:rPr lang="ru-RU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</a:t>
            </a:r>
            <a:r>
              <a:rPr lang="ru-RU" sz="3500" dirty="0" smtClean="0"/>
              <a:t>Общехозяйственные </a:t>
            </a:r>
            <a:r>
              <a:rPr lang="ru-RU" sz="3500" dirty="0" smtClean="0"/>
              <a:t>расходы </a:t>
            </a:r>
            <a:r>
              <a:rPr lang="ru-RU" sz="3500" dirty="0" smtClean="0"/>
              <a:t>подразделяют:</a:t>
            </a:r>
            <a:endParaRPr lang="ru-RU" sz="3500" dirty="0" smtClean="0"/>
          </a:p>
          <a:p>
            <a:r>
              <a:rPr lang="ru-RU" sz="3500" dirty="0" smtClean="0"/>
              <a:t>на </a:t>
            </a:r>
            <a:r>
              <a:rPr lang="ru-RU" sz="3500" dirty="0" smtClean="0"/>
              <a:t>общехозяйственные расходы без затрат на содержание аппарата управления</a:t>
            </a:r>
          </a:p>
          <a:p>
            <a:r>
              <a:rPr lang="ru-RU" sz="3500" dirty="0" smtClean="0"/>
              <a:t>расходы </a:t>
            </a:r>
            <a:r>
              <a:rPr lang="ru-RU" sz="3500" dirty="0" smtClean="0"/>
              <a:t>на содержание аппарата управления.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Прямые и косвенные расходы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0" y="1357298"/>
            <a:ext cx="9144000" cy="5330952"/>
          </a:xfrm>
        </p:spPr>
        <p:txBody>
          <a:bodyPr>
            <a:normAutofit fontScale="92500" lnSpcReduction="20000"/>
          </a:bodyPr>
          <a:lstStyle/>
          <a:p>
            <a:r>
              <a:rPr lang="ru-RU" b="1" dirty="0" smtClean="0"/>
              <a:t>Прямыми </a:t>
            </a:r>
            <a:r>
              <a:rPr lang="ru-RU" dirty="0" smtClean="0"/>
              <a:t>называют расходы, связанные с выработкой определенной продукции или выполнением конкретного вида работы и поэтому непосредственно (прямым способом, без дополнительных расчетов) относимые на тот или иной вид продукции или работы.</a:t>
            </a:r>
          </a:p>
          <a:p>
            <a:r>
              <a:rPr lang="ru-RU" b="1" dirty="0" smtClean="0"/>
              <a:t>Косвенные </a:t>
            </a:r>
            <a:r>
              <a:rPr lang="ru-RU" b="1" dirty="0" smtClean="0"/>
              <a:t>расходы</a:t>
            </a:r>
            <a:r>
              <a:rPr lang="ru-RU" dirty="0" smtClean="0"/>
              <a:t> — это расходы, относимые на несколько видов продукции и распределяемые на тот или иной вид продукции или работы не прямым путем, а в результате дополнительных расчетов.</a:t>
            </a:r>
          </a:p>
          <a:p>
            <a:r>
              <a:rPr lang="ru-RU" b="1" i="1" dirty="0" smtClean="0"/>
              <a:t>Например, </a:t>
            </a:r>
            <a:r>
              <a:rPr lang="ru-RU" i="1" dirty="0" smtClean="0"/>
              <a:t>расходы хозяйства пути не могут быть отнесены только на грузовые или только на пассажирские перевозки так как путевое хозяйство обслуживает и грузовое, и пассажирское движение Расходы этого хозяйства распределяют на грузовые и пассажирские перевозки пропорционально соответствующим измерителям.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42860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На величину эксплуатационных расходов влияет: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200" dirty="0" smtClean="0"/>
              <a:t>объем </a:t>
            </a:r>
            <a:r>
              <a:rPr lang="ru-RU" sz="3200" dirty="0" smtClean="0"/>
              <a:t>перевозок</a:t>
            </a:r>
          </a:p>
          <a:p>
            <a:r>
              <a:rPr lang="ru-RU" sz="3200" dirty="0" smtClean="0"/>
              <a:t>техническая </a:t>
            </a:r>
            <a:r>
              <a:rPr lang="ru-RU" sz="3200" dirty="0" smtClean="0"/>
              <a:t>оснащенность транспорта</a:t>
            </a:r>
          </a:p>
          <a:p>
            <a:r>
              <a:rPr lang="ru-RU" sz="3200" dirty="0" smtClean="0"/>
              <a:t>внедрение </a:t>
            </a:r>
            <a:r>
              <a:rPr lang="ru-RU" sz="3200" dirty="0" smtClean="0"/>
              <a:t>прогрессивных технологий</a:t>
            </a:r>
          </a:p>
          <a:p>
            <a:r>
              <a:rPr lang="ru-RU" sz="3200" dirty="0" smtClean="0"/>
              <a:t>интенсивность </a:t>
            </a:r>
            <a:r>
              <a:rPr lang="ru-RU" sz="3200" dirty="0" smtClean="0"/>
              <a:t>использования и обновления технических средств</a:t>
            </a:r>
          </a:p>
          <a:p>
            <a:r>
              <a:rPr lang="ru-RU" sz="3200" dirty="0" smtClean="0"/>
              <a:t>повышение </a:t>
            </a:r>
            <a:r>
              <a:rPr lang="ru-RU" sz="3200" dirty="0" smtClean="0"/>
              <a:t>качества и мотивация труда</a:t>
            </a:r>
          </a:p>
          <a:p>
            <a:r>
              <a:rPr lang="ru-RU" sz="3200" dirty="0" smtClean="0"/>
              <a:t>нормирование </a:t>
            </a:r>
            <a:r>
              <a:rPr lang="ru-RU" sz="3200" dirty="0" smtClean="0"/>
              <a:t>ресурсов и затрат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Понятие себестоимости перевозок, пути снижения.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3600" b="1" u="sng" dirty="0" smtClean="0"/>
              <a:t>Себестоимость</a:t>
            </a:r>
            <a:r>
              <a:rPr lang="ru-RU" sz="3600" dirty="0" smtClean="0"/>
              <a:t> - это денежное выражение затрат предприятия на производство и реализацию продукции.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Уровень себестоимости зависит от многих факторов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sz="3200" dirty="0" smtClean="0"/>
              <a:t>технической </a:t>
            </a:r>
            <a:r>
              <a:rPr lang="ru-RU" sz="3200" dirty="0" smtClean="0"/>
              <a:t>оснащенности предприятия;</a:t>
            </a:r>
          </a:p>
          <a:p>
            <a:r>
              <a:rPr lang="ru-RU" sz="3200" dirty="0" smtClean="0"/>
              <a:t>степени </a:t>
            </a:r>
            <a:r>
              <a:rPr lang="ru-RU" sz="3200" dirty="0" smtClean="0"/>
              <a:t>использования машин и оборудования;</a:t>
            </a:r>
          </a:p>
          <a:p>
            <a:r>
              <a:rPr lang="ru-RU" sz="3200" dirty="0" smtClean="0"/>
              <a:t>организации </a:t>
            </a:r>
            <a:r>
              <a:rPr lang="ru-RU" sz="3200" dirty="0" smtClean="0"/>
              <a:t>технологических процессов;</a:t>
            </a:r>
          </a:p>
          <a:p>
            <a:r>
              <a:rPr lang="ru-RU" sz="3200" dirty="0" smtClean="0"/>
              <a:t>объема </a:t>
            </a:r>
            <a:r>
              <a:rPr lang="ru-RU" sz="3200" dirty="0" smtClean="0"/>
              <a:t>выпускаемой продукции;</a:t>
            </a:r>
          </a:p>
          <a:p>
            <a:r>
              <a:rPr lang="ru-RU" sz="3200" dirty="0" smtClean="0"/>
              <a:t>производительности </a:t>
            </a:r>
            <a:r>
              <a:rPr lang="ru-RU" sz="3200" dirty="0" smtClean="0"/>
              <a:t>и размера оплаты труда;</a:t>
            </a:r>
          </a:p>
          <a:p>
            <a:r>
              <a:rPr lang="ru-RU" sz="3200" dirty="0" smtClean="0"/>
              <a:t>норм </a:t>
            </a:r>
            <a:r>
              <a:rPr lang="ru-RU" sz="3200" dirty="0" smtClean="0"/>
              <a:t>расхода и цен на потребляемые сырье, материалы, топливо, электроэнергию и т. д.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 Себестоимость железнодорожных перевозок по сети, железным дорогам и отделениям дорог исчисляют по следующим показателям: </a:t>
            </a:r>
            <a:endParaRPr lang="ru-RU" dirty="0" smtClean="0"/>
          </a:p>
          <a:p>
            <a:r>
              <a:rPr lang="ru-RU" dirty="0" smtClean="0"/>
              <a:t>себестоимость </a:t>
            </a:r>
            <a:r>
              <a:rPr lang="ru-RU" dirty="0" smtClean="0"/>
              <a:t>10 тарифных т-км (для отделений дорог 10 эксплуатационных т- км); </a:t>
            </a:r>
            <a:endParaRPr lang="ru-RU" dirty="0" smtClean="0"/>
          </a:p>
          <a:p>
            <a:r>
              <a:rPr lang="ru-RU" dirty="0" smtClean="0"/>
              <a:t>себестоимость </a:t>
            </a:r>
            <a:r>
              <a:rPr lang="ru-RU" dirty="0" smtClean="0"/>
              <a:t>10 </a:t>
            </a:r>
            <a:r>
              <a:rPr lang="ru-RU" dirty="0" err="1" smtClean="0"/>
              <a:t>пассажиро-км</a:t>
            </a:r>
            <a:r>
              <a:rPr lang="ru-RU" dirty="0" smtClean="0"/>
              <a:t>;</a:t>
            </a:r>
            <a:endParaRPr lang="ru-RU" dirty="0" smtClean="0"/>
          </a:p>
          <a:p>
            <a:r>
              <a:rPr lang="ru-RU" dirty="0" smtClean="0"/>
              <a:t>себестоимость </a:t>
            </a:r>
            <a:r>
              <a:rPr lang="ru-RU" dirty="0" smtClean="0"/>
              <a:t>10 </a:t>
            </a:r>
            <a:r>
              <a:rPr lang="ru-RU" dirty="0" err="1" smtClean="0"/>
              <a:t>приведенныхт</a:t>
            </a:r>
            <a:r>
              <a:rPr lang="ru-RU" dirty="0" smtClean="0"/>
              <a:t> * км.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 smtClean="0"/>
              <a:t>Снижение себестоимости перевозок на </a:t>
            </a:r>
            <a:r>
              <a:rPr lang="ru-RU" sz="4000" dirty="0" smtClean="0">
                <a:solidFill>
                  <a:srgbClr val="FF0000"/>
                </a:solidFill>
              </a:rPr>
              <a:t>1% дает экономию </a:t>
            </a:r>
            <a:r>
              <a:rPr lang="ru-RU" sz="4000" dirty="0" smtClean="0"/>
              <a:t>эксплуатационных расходов по сети железных дорог </a:t>
            </a:r>
            <a:r>
              <a:rPr lang="ru-RU" sz="4000" dirty="0" smtClean="0">
                <a:solidFill>
                  <a:srgbClr val="FF0000"/>
                </a:solidFill>
              </a:rPr>
              <a:t>на 330 </a:t>
            </a:r>
            <a:r>
              <a:rPr lang="ru-RU" sz="4000" dirty="0" smtClean="0">
                <a:solidFill>
                  <a:srgbClr val="FF0000"/>
                </a:solidFill>
              </a:rPr>
              <a:t>млрд. руб.</a:t>
            </a:r>
            <a:r>
              <a:rPr lang="ru-RU" sz="4000" dirty="0" smtClean="0"/>
              <a:t> </a:t>
            </a:r>
            <a:endParaRPr lang="ru-RU" sz="4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Расходы железных дорог </a:t>
            </a:r>
            <a:r>
              <a:rPr lang="ru-RU" b="1" u="sng" dirty="0" smtClean="0"/>
              <a:t>зависят от размеров движения</a:t>
            </a:r>
            <a:r>
              <a:rPr lang="ru-RU" dirty="0" smtClean="0"/>
              <a:t> (соответствующих измерителей: </a:t>
            </a:r>
            <a:r>
              <a:rPr lang="ru-RU" dirty="0" err="1" smtClean="0"/>
              <a:t>вагоно-километров</a:t>
            </a:r>
            <a:r>
              <a:rPr lang="ru-RU" dirty="0" smtClean="0"/>
              <a:t>, </a:t>
            </a:r>
            <a:r>
              <a:rPr lang="ru-RU" dirty="0" err="1" smtClean="0"/>
              <a:t>локомотиво-километров</a:t>
            </a:r>
            <a:r>
              <a:rPr lang="ru-RU" dirty="0" smtClean="0"/>
              <a:t>, тонно-километров брутто и др.). </a:t>
            </a:r>
            <a:endParaRPr lang="ru-RU" dirty="0" smtClean="0"/>
          </a:p>
          <a:p>
            <a:r>
              <a:rPr lang="ru-RU" dirty="0" smtClean="0"/>
              <a:t>Поэтому эксплуатационные расходы железных дорог принято условно подразделять на </a:t>
            </a:r>
            <a:r>
              <a:rPr lang="ru-RU" b="1" u="sng" dirty="0" smtClean="0"/>
              <a:t>зависящие и независящие (условно-постоянные) от размеров движения</a:t>
            </a:r>
            <a:r>
              <a:rPr lang="ru-RU" u="sng" dirty="0" smtClean="0"/>
              <a:t>.</a:t>
            </a:r>
            <a:endParaRPr lang="ru-RU" u="sng" dirty="0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Зависящие расходы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000" dirty="0" smtClean="0"/>
              <a:t>это </a:t>
            </a:r>
            <a:r>
              <a:rPr lang="ru-RU" sz="3000" dirty="0" smtClean="0"/>
              <a:t>затраты на оплату труда локомотивных бригад, </a:t>
            </a:r>
            <a:endParaRPr lang="ru-RU" sz="3000" dirty="0" smtClean="0"/>
          </a:p>
          <a:p>
            <a:r>
              <a:rPr lang="ru-RU" sz="3000" dirty="0" smtClean="0"/>
              <a:t>топливо </a:t>
            </a:r>
            <a:r>
              <a:rPr lang="ru-RU" sz="3000" dirty="0" smtClean="0"/>
              <a:t>для локомотивов и </a:t>
            </a:r>
            <a:r>
              <a:rPr lang="ru-RU" sz="3000" dirty="0" err="1" smtClean="0"/>
              <a:t>дизель-поездов</a:t>
            </a:r>
            <a:r>
              <a:rPr lang="ru-RU" sz="3000" dirty="0" smtClean="0"/>
              <a:t>, </a:t>
            </a:r>
            <a:endParaRPr lang="ru-RU" sz="3000" dirty="0" smtClean="0"/>
          </a:p>
          <a:p>
            <a:r>
              <a:rPr lang="ru-RU" sz="3000" dirty="0" smtClean="0"/>
              <a:t>электроэнергия </a:t>
            </a:r>
            <a:r>
              <a:rPr lang="ru-RU" sz="3000" dirty="0" smtClean="0"/>
              <a:t>для тяги поездов, </a:t>
            </a:r>
            <a:endParaRPr lang="ru-RU" sz="3000" dirty="0" smtClean="0"/>
          </a:p>
          <a:p>
            <a:r>
              <a:rPr lang="ru-RU" sz="3000" dirty="0" smtClean="0"/>
              <a:t>техническое </a:t>
            </a:r>
            <a:r>
              <a:rPr lang="ru-RU" sz="3000" dirty="0" smtClean="0"/>
              <a:t>обслуживание и текущий ремонт локомотивов, </a:t>
            </a:r>
            <a:r>
              <a:rPr lang="ru-RU" sz="3000" dirty="0" err="1" smtClean="0"/>
              <a:t>электро</a:t>
            </a:r>
            <a:r>
              <a:rPr lang="ru-RU" sz="3000" dirty="0" smtClean="0"/>
              <a:t>- и </a:t>
            </a:r>
            <a:r>
              <a:rPr lang="ru-RU" sz="3000" dirty="0" err="1" smtClean="0"/>
              <a:t>дизель-поездов</a:t>
            </a:r>
            <a:r>
              <a:rPr lang="ru-RU" sz="3000" dirty="0" smtClean="0"/>
              <a:t>, вагонов, </a:t>
            </a:r>
            <a:endParaRPr lang="ru-RU" sz="3000" dirty="0" smtClean="0"/>
          </a:p>
          <a:p>
            <a:r>
              <a:rPr lang="ru-RU" sz="3000" dirty="0" smtClean="0"/>
              <a:t>на </a:t>
            </a:r>
            <a:r>
              <a:rPr lang="ru-RU" sz="3000" dirty="0" smtClean="0"/>
              <a:t>обслуживание вагонов в пассажирских поездах, </a:t>
            </a:r>
            <a:endParaRPr lang="ru-RU" sz="3000" dirty="0" smtClean="0"/>
          </a:p>
          <a:p>
            <a:r>
              <a:rPr lang="ru-RU" sz="3000" dirty="0" smtClean="0"/>
              <a:t>амортизационные </a:t>
            </a:r>
            <a:r>
              <a:rPr lang="ru-RU" sz="3000" dirty="0" smtClean="0"/>
              <a:t>отчисления по подвижному </a:t>
            </a:r>
            <a:r>
              <a:rPr lang="ru-RU" sz="3000" dirty="0" smtClean="0"/>
              <a:t>составу и др.</a:t>
            </a:r>
            <a:endParaRPr lang="ru-RU" sz="3000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 smtClean="0"/>
              <a:t>Задачи и особенности планирования перевозок грузов железнодорожным </a:t>
            </a:r>
            <a:r>
              <a:rPr lang="ru-RU" sz="2800" dirty="0" smtClean="0"/>
              <a:t>транспортом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973786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формирование платежеспособного спроса на перевозки и определение достоверной информации об объемах, структуре и направлениях перевозок грузов для разработки технического плана и финансово-экономических показателей работы железных дорог;</a:t>
            </a:r>
          </a:p>
          <a:p>
            <a:r>
              <a:rPr lang="ru-RU" dirty="0" smtClean="0"/>
              <a:t>учет </a:t>
            </a:r>
            <a:r>
              <a:rPr lang="ru-RU" dirty="0" smtClean="0"/>
              <a:t>в планах перевозок запросов и пожеланий клиентуры по качеству их транспортного обслуживания и условиям перевозок;</a:t>
            </a:r>
          </a:p>
          <a:p>
            <a:r>
              <a:rPr lang="ru-RU" dirty="0" smtClean="0"/>
              <a:t>обеспечение </a:t>
            </a:r>
            <a:r>
              <a:rPr lang="ru-RU" dirty="0" smtClean="0"/>
              <a:t>конкурентоспособности железных дорог и широкого взаимодействия с пользователями и другими видами транспорта;</a:t>
            </a:r>
          </a:p>
          <a:p>
            <a:r>
              <a:rPr lang="ru-RU" dirty="0" smtClean="0"/>
              <a:t>обеспечение </a:t>
            </a:r>
            <a:r>
              <a:rPr lang="ru-RU" dirty="0" smtClean="0"/>
              <a:t>рациональности использования транспортных ресурсов и эффективности работы железных дорог;</a:t>
            </a:r>
          </a:p>
          <a:p>
            <a:r>
              <a:rPr lang="ru-RU" dirty="0" smtClean="0"/>
              <a:t>учет </a:t>
            </a:r>
            <a:r>
              <a:rPr lang="ru-RU" dirty="0" smtClean="0"/>
              <a:t>возможностей своевременной корректировки планов, перехода на другие варианты плана в зависимости от изменения конъюнктуры рынка и спроса на транспортные услуги.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 независящим </a:t>
            </a:r>
            <a:r>
              <a:rPr lang="ru-RU" dirty="0" smtClean="0"/>
              <a:t>относят: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расходы </a:t>
            </a:r>
            <a:r>
              <a:rPr lang="ru-RU" dirty="0" smtClean="0"/>
              <a:t>хозяйства перевозок на прием и отправление поездов на станциях (затраты на оплату труда технического станционного штата, дежурных по станциям, разъездам, постам, операторов, дежурных стрелочных постов; материалы для очистки и смазывания стрелочных переводов, станционных сигналов, стрелочных указателей, предупредительных дисков; электроэнергию для стрелочных переводов и станционных сигналов и др.), </a:t>
            </a:r>
            <a:endParaRPr lang="ru-RU" dirty="0" smtClean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 независящим относят: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43050"/>
            <a:ext cx="8503920" cy="45720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обслуживание зданий и сооружений и содержание оборудования и инвентаря; </a:t>
            </a:r>
          </a:p>
          <a:p>
            <a:r>
              <a:rPr lang="ru-RU" dirty="0" smtClean="0"/>
              <a:t>расходы путевого хозяйства по охране и содержание пути, переездов и искусственных сооружений, лесонасаждений;</a:t>
            </a:r>
          </a:p>
          <a:p>
            <a:r>
              <a:rPr lang="ru-RU" dirty="0" smtClean="0"/>
              <a:t> расходы по </a:t>
            </a:r>
            <a:r>
              <a:rPr lang="ru-RU" dirty="0" err="1" smtClean="0"/>
              <a:t>снего</a:t>
            </a:r>
            <a:r>
              <a:rPr lang="ru-RU" dirty="0" smtClean="0"/>
              <a:t>, -</a:t>
            </a:r>
            <a:r>
              <a:rPr lang="ru-RU" dirty="0" err="1" smtClean="0"/>
              <a:t>водо</a:t>
            </a:r>
            <a:r>
              <a:rPr lang="ru-RU" dirty="0" smtClean="0"/>
              <a:t>, </a:t>
            </a:r>
            <a:r>
              <a:rPr lang="ru-RU" dirty="0" err="1" smtClean="0"/>
              <a:t>пескоборьбе</a:t>
            </a:r>
            <a:r>
              <a:rPr lang="ru-RU" dirty="0" smtClean="0"/>
              <a:t> </a:t>
            </a:r>
            <a:r>
              <a:rPr lang="ru-RU" dirty="0" smtClean="0"/>
              <a:t>и прочим работам; </a:t>
            </a:r>
          </a:p>
          <a:p>
            <a:r>
              <a:rPr lang="ru-RU" dirty="0" smtClean="0"/>
              <a:t>часть основных расходов хозяйства электрификации и электроснабжения; </a:t>
            </a:r>
          </a:p>
          <a:p>
            <a:r>
              <a:rPr lang="ru-RU" dirty="0" smtClean="0"/>
              <a:t>затраты на содержание технологических центров</a:t>
            </a:r>
          </a:p>
          <a:p>
            <a:r>
              <a:rPr lang="ru-RU" dirty="0" smtClean="0"/>
              <a:t>содержание восстановительных поездов; и 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Ценовая политика и ценообразование железнодорожном транспорте.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mtClean="0"/>
              <a:t>Домашнее задание:</a:t>
            </a:r>
          </a:p>
          <a:p>
            <a:r>
              <a:rPr lang="ru-RU" dirty="0" smtClean="0"/>
              <a:t>Учебник «Маркетинг на транспорте» </a:t>
            </a:r>
            <a:r>
              <a:rPr lang="ru-RU" dirty="0" err="1" smtClean="0"/>
              <a:t>А.П.Галабурда</a:t>
            </a:r>
            <a:r>
              <a:rPr lang="ru-RU" dirty="0" smtClean="0"/>
              <a:t>  стр. 177-188 (читать и выписать «Виды ценовой политики»)</a:t>
            </a:r>
          </a:p>
          <a:p>
            <a:r>
              <a:rPr lang="ru-RU" dirty="0" smtClean="0"/>
              <a:t>Стр.209-223 </a:t>
            </a:r>
            <a:r>
              <a:rPr lang="ru-RU" dirty="0" smtClean="0"/>
              <a:t>(читать и выписать «Виды </a:t>
            </a:r>
            <a:r>
              <a:rPr lang="ru-RU" dirty="0" smtClean="0"/>
              <a:t>скидок и надбавок в системе транспортных тарифов»)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виды планов перевозки грузов.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sz="4000" dirty="0" smtClean="0"/>
              <a:t>стратегические </a:t>
            </a:r>
            <a:r>
              <a:rPr lang="ru-RU" sz="4000" dirty="0" smtClean="0"/>
              <a:t>(перспективные, долгосрочные) на 5—10 и более лет;</a:t>
            </a:r>
          </a:p>
          <a:p>
            <a:r>
              <a:rPr lang="ru-RU" sz="4000" dirty="0" smtClean="0"/>
              <a:t>текущие </a:t>
            </a:r>
            <a:r>
              <a:rPr lang="ru-RU" sz="4000" dirty="0" smtClean="0"/>
              <a:t>(годовые);</a:t>
            </a:r>
          </a:p>
          <a:p>
            <a:r>
              <a:rPr lang="ru-RU" sz="4000" dirty="0" smtClean="0"/>
              <a:t>оперативные </a:t>
            </a:r>
            <a:r>
              <a:rPr lang="ru-RU" sz="4000" dirty="0" smtClean="0"/>
              <a:t>(квартальные и месячные).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Стратегические планы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sz="4000" dirty="0" smtClean="0"/>
              <a:t>служит </a:t>
            </a:r>
            <a:r>
              <a:rPr lang="ru-RU" sz="4000" dirty="0" smtClean="0"/>
              <a:t>основой для выработки стратегии развития отрасли и железной дороги, реконструкции и развития материально-технической базы железнодорожного транспорта. </a:t>
            </a:r>
            <a:endParaRPr lang="ru-RU" sz="4000" dirty="0" smtClean="0"/>
          </a:p>
          <a:p>
            <a:r>
              <a:rPr lang="ru-RU" sz="4000" dirty="0" smtClean="0"/>
              <a:t>Эти </a:t>
            </a:r>
            <a:r>
              <a:rPr lang="ru-RU" sz="4000" dirty="0" smtClean="0"/>
              <a:t>планы разрабатывают по ограниченной групповой номенклатуре грузов (6—7 наименований).</a:t>
            </a:r>
            <a:endParaRPr lang="ru-RU" sz="40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Текущие (годовые) планы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759472"/>
          </a:xfrm>
        </p:spPr>
        <p:txBody>
          <a:bodyPr>
            <a:normAutofit/>
          </a:bodyPr>
          <a:lstStyle/>
          <a:p>
            <a:r>
              <a:rPr lang="ru-RU" dirty="0" smtClean="0"/>
              <a:t>планы-прогнозы </a:t>
            </a:r>
            <a:r>
              <a:rPr lang="ru-RU" dirty="0" smtClean="0"/>
              <a:t>перевозок более детальны и предусматривают разработку плана по основным массовым грузам: каменному углю и коксу, нефтяным и лесным грузам, руде, минеральным строительным материалам, цементу, хлебным, черным металлам, химическим и минеральным удобрениям и др. </a:t>
            </a:r>
            <a:endParaRPr lang="ru-RU" dirty="0" smtClean="0"/>
          </a:p>
          <a:p>
            <a:r>
              <a:rPr lang="ru-RU" dirty="0" smtClean="0"/>
              <a:t>Всего </a:t>
            </a:r>
            <a:r>
              <a:rPr lang="ru-RU" dirty="0" smtClean="0"/>
              <a:t>планируют около 14 групповых наименований номенклатуры грузов, составляющих примерно 80% всего грузооборота железных дорог.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Оперативные </a:t>
            </a:r>
            <a:r>
              <a:rPr lang="ru-RU" dirty="0" smtClean="0"/>
              <a:t>(квартальные и месячные) планы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5045224"/>
          </a:xfrm>
        </p:spPr>
        <p:txBody>
          <a:bodyPr>
            <a:normAutofit/>
          </a:bodyPr>
          <a:lstStyle/>
          <a:p>
            <a:r>
              <a:rPr lang="ru-RU" dirty="0" smtClean="0"/>
              <a:t> являются н</a:t>
            </a:r>
            <a:r>
              <a:rPr lang="ru-RU" dirty="0" smtClean="0"/>
              <a:t>аиболее </a:t>
            </a:r>
            <a:r>
              <a:rPr lang="ru-RU" dirty="0" smtClean="0"/>
              <a:t>подробными и </a:t>
            </a:r>
            <a:r>
              <a:rPr lang="ru-RU" dirty="0" smtClean="0"/>
              <a:t>точными планами перевозок</a:t>
            </a:r>
            <a:r>
              <a:rPr lang="ru-RU" dirty="0" smtClean="0"/>
              <a:t>. </a:t>
            </a:r>
            <a:endParaRPr lang="ru-RU" dirty="0" smtClean="0"/>
          </a:p>
          <a:p>
            <a:r>
              <a:rPr lang="ru-RU" dirty="0" smtClean="0"/>
              <a:t>Они </a:t>
            </a:r>
            <a:r>
              <a:rPr lang="ru-RU" dirty="0" smtClean="0"/>
              <a:t>разрабатываются по более широкой номенклатуре грузов и служат исходной информацией для составления технического плана работы железных дорог и определения размеров передачи вагонов по стыкам дорог. </a:t>
            </a:r>
            <a:endParaRPr lang="ru-RU" dirty="0" smtClean="0"/>
          </a:p>
          <a:p>
            <a:r>
              <a:rPr lang="ru-RU" dirty="0" smtClean="0"/>
              <a:t>В отличие </a:t>
            </a:r>
            <a:r>
              <a:rPr lang="ru-RU" dirty="0" smtClean="0"/>
              <a:t>от перспективных и годовых</a:t>
            </a:r>
            <a:r>
              <a:rPr lang="ru-RU" dirty="0" smtClean="0"/>
              <a:t>, в них </a:t>
            </a:r>
            <a:r>
              <a:rPr lang="ru-RU" dirty="0" smtClean="0"/>
              <a:t>указывают, </a:t>
            </a:r>
            <a:r>
              <a:rPr lang="ru-RU" dirty="0" smtClean="0"/>
              <a:t>корреспонденции </a:t>
            </a:r>
            <a:r>
              <a:rPr lang="ru-RU" dirty="0" smtClean="0"/>
              <a:t>грузов, в т.ч. отправителей и станции отправления, дороги и станции назначения груза в местном сообщении. 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 smtClean="0"/>
              <a:t>Классификация и структура эксплуатационных расходов, порядок их планирования. </a:t>
            </a:r>
            <a:endParaRPr lang="ru-RU" sz="2800" dirty="0" smtClean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3600" dirty="0" smtClean="0"/>
              <a:t>Планирование эксплуатационных расходов осуществляется </a:t>
            </a:r>
            <a:r>
              <a:rPr lang="ru-RU" sz="3600" dirty="0" smtClean="0"/>
              <a:t>:</a:t>
            </a:r>
          </a:p>
          <a:p>
            <a:r>
              <a:rPr lang="ru-RU" sz="3600" dirty="0" smtClean="0"/>
              <a:t>по хозяйствам</a:t>
            </a:r>
          </a:p>
          <a:p>
            <a:r>
              <a:rPr lang="ru-RU" sz="3600" dirty="0" smtClean="0"/>
              <a:t>видам </a:t>
            </a:r>
            <a:r>
              <a:rPr lang="ru-RU" sz="3600" dirty="0" smtClean="0"/>
              <a:t>работ, </a:t>
            </a:r>
            <a:endParaRPr lang="ru-RU" sz="3600" dirty="0" smtClean="0"/>
          </a:p>
          <a:p>
            <a:r>
              <a:rPr lang="ru-RU" sz="3600" dirty="0" smtClean="0"/>
              <a:t>по </a:t>
            </a:r>
            <a:r>
              <a:rPr lang="ru-RU" sz="3600" dirty="0" smtClean="0"/>
              <a:t>элементам затрат </a:t>
            </a:r>
            <a:r>
              <a:rPr lang="ru-RU" sz="3600" dirty="0" smtClean="0"/>
              <a:t> </a:t>
            </a:r>
          </a:p>
          <a:p>
            <a:r>
              <a:rPr lang="ru-RU" sz="3600" dirty="0" smtClean="0"/>
              <a:t>по </a:t>
            </a:r>
            <a:r>
              <a:rPr lang="ru-RU" sz="3600" dirty="0" smtClean="0"/>
              <a:t>статьям расходов.</a:t>
            </a:r>
          </a:p>
          <a:p>
            <a:endParaRPr lang="ru-RU" sz="36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Расходы станции планируются раздельно по хозяйствам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Наиболее </a:t>
            </a:r>
            <a:r>
              <a:rPr lang="ru-RU" dirty="0" smtClean="0"/>
              <a:t>крупными расходами станций являются:</a:t>
            </a:r>
          </a:p>
          <a:p>
            <a:r>
              <a:rPr lang="ru-RU" b="1" i="1" dirty="0" smtClean="0"/>
              <a:t>по </a:t>
            </a:r>
            <a:r>
              <a:rPr lang="ru-RU" b="1" i="1" dirty="0" smtClean="0"/>
              <a:t>хозяйству движения </a:t>
            </a:r>
            <a:r>
              <a:rPr lang="ru-RU" dirty="0" smtClean="0"/>
              <a:t>— расходы по приему и отправлению поездов и маневровой работе;</a:t>
            </a:r>
          </a:p>
          <a:p>
            <a:r>
              <a:rPr lang="ru-RU" b="1" i="1" dirty="0" smtClean="0"/>
              <a:t>по </a:t>
            </a:r>
            <a:r>
              <a:rPr lang="ru-RU" b="1" i="1" dirty="0" smtClean="0"/>
              <a:t>хозяйству контейнерных перевозок и коммерческой работы </a:t>
            </a:r>
            <a:r>
              <a:rPr lang="ru-RU" dirty="0" smtClean="0"/>
              <a:t>— расходы по приему к отправлению и выдаче грузов, выполнению операций с мелкими отправками;</a:t>
            </a:r>
          </a:p>
          <a:p>
            <a:r>
              <a:rPr lang="ru-RU" b="1" i="1" dirty="0" smtClean="0"/>
              <a:t>по </a:t>
            </a:r>
            <a:r>
              <a:rPr lang="ru-RU" b="1" i="1" dirty="0" smtClean="0"/>
              <a:t>пассажирскому </a:t>
            </a:r>
            <a:r>
              <a:rPr lang="ru-RU" dirty="0" smtClean="0"/>
              <a:t>— расходы по продаже билетов, приему и выдаче багажа, обслуживанию зданий и сооружений пассажирского хозяйства.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232</TotalTime>
  <Words>1376</Words>
  <PresentationFormat>Экран (4:3)</PresentationFormat>
  <Paragraphs>131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Официальная</vt:lpstr>
      <vt:lpstr>Тема 1.5  Маркетинговая деятельность и планирование  на железнодорожном транспорте</vt:lpstr>
      <vt:lpstr>Вопросы в теме:</vt:lpstr>
      <vt:lpstr>Задачи и особенности планирования перевозок грузов железнодорожным транспортом</vt:lpstr>
      <vt:lpstr>виды планов перевозки грузов.</vt:lpstr>
      <vt:lpstr>Стратегические планы</vt:lpstr>
      <vt:lpstr>Текущие (годовые) планы</vt:lpstr>
      <vt:lpstr>Оперативные (квартальные и месячные) планы</vt:lpstr>
      <vt:lpstr>Классификация и структура эксплуатационных расходов, порядок их планирования. </vt:lpstr>
      <vt:lpstr>Расходы станции планируются раздельно по хозяйствам</vt:lpstr>
      <vt:lpstr>Слайд 10</vt:lpstr>
      <vt:lpstr>Эксплуатационные расходы железных дорог состоят из следующих элементов затрат:</vt:lpstr>
      <vt:lpstr>"Затраты на оплату труда"</vt:lpstr>
      <vt:lpstr>"Отчисления на социальные нужды"</vt:lpstr>
      <vt:lpstr>«Затраты на материалы»</vt:lpstr>
      <vt:lpstr>«Затраты на топливо»</vt:lpstr>
      <vt:lpstr>«Затраты на энергию»</vt:lpstr>
      <vt:lpstr>"Амортизация основных фондов"</vt:lpstr>
      <vt:lpstr>Прочие расходы</vt:lpstr>
      <vt:lpstr>Эксплуатационные расходы железных дорог классифицируют:</vt:lpstr>
      <vt:lpstr>К основным относят</vt:lpstr>
      <vt:lpstr>К общехозяйственным</vt:lpstr>
      <vt:lpstr>Прямые и косвенные расходы</vt:lpstr>
      <vt:lpstr>На величину эксплуатационных расходов влияет:</vt:lpstr>
      <vt:lpstr>Понятие себестоимости перевозок, пути снижения.</vt:lpstr>
      <vt:lpstr>Уровень себестоимости зависит от многих факторов:</vt:lpstr>
      <vt:lpstr>Слайд 26</vt:lpstr>
      <vt:lpstr>Слайд 27</vt:lpstr>
      <vt:lpstr>Слайд 28</vt:lpstr>
      <vt:lpstr>Зависящие расходы</vt:lpstr>
      <vt:lpstr>К независящим относят:</vt:lpstr>
      <vt:lpstr>К независящим относят:</vt:lpstr>
      <vt:lpstr>Ценовая политика и ценообразование железнодорожном транспорте.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1.5  Маркетинговая деятельность и планирование  на железнодорожном транспорте</dc:title>
  <cp:lastModifiedBy>УПП</cp:lastModifiedBy>
  <cp:revision>25</cp:revision>
  <dcterms:modified xsi:type="dcterms:W3CDTF">2013-01-25T05:52:30Z</dcterms:modified>
</cp:coreProperties>
</file>