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2" r:id="rId7"/>
    <p:sldId id="261"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0" d="100"/>
          <a:sy n="70" d="100"/>
        </p:scale>
        <p:origin x="-108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8" name="Дата 27"/>
          <p:cNvSpPr>
            <a:spLocks noGrp="1"/>
          </p:cNvSpPr>
          <p:nvPr>
            <p:ph type="dt" sz="half" idx="10"/>
          </p:nvPr>
        </p:nvSpPr>
        <p:spPr/>
        <p:txBody>
          <a:bodyPr/>
          <a:lstStyle>
            <a:extLst/>
          </a:lstStyle>
          <a:p>
            <a:fld id="{DE8155E4-52F2-4897-9EA9-0C28F4798DF9}" type="datetimeFigureOut">
              <a:rPr lang="ru-RU" smtClean="0"/>
              <a:pPr/>
              <a:t>26.03.2011</a:t>
            </a:fld>
            <a:endParaRPr lang="ru-RU" dirty="0"/>
          </a:p>
        </p:txBody>
      </p:sp>
      <p:sp>
        <p:nvSpPr>
          <p:cNvPr id="17" name="Нижний колонтитул 16"/>
          <p:cNvSpPr>
            <a:spLocks noGrp="1"/>
          </p:cNvSpPr>
          <p:nvPr>
            <p:ph type="ftr" sz="quarter" idx="11"/>
          </p:nvPr>
        </p:nvSpPr>
        <p:spPr/>
        <p:txBody>
          <a:bodyPr/>
          <a:lstStyle>
            <a:extLst/>
          </a:lstStyle>
          <a:p>
            <a:endParaRPr lang="ru-RU" dirty="0"/>
          </a:p>
        </p:txBody>
      </p:sp>
      <p:sp>
        <p:nvSpPr>
          <p:cNvPr id="29" name="Номер слайда 28"/>
          <p:cNvSpPr>
            <a:spLocks noGrp="1"/>
          </p:cNvSpPr>
          <p:nvPr>
            <p:ph type="sldNum" sz="quarter" idx="12"/>
          </p:nvPr>
        </p:nvSpPr>
        <p:spPr/>
        <p:txBody>
          <a:bodyPr/>
          <a:lstStyle>
            <a:extLst/>
          </a:lstStyle>
          <a:p>
            <a:fld id="{F7D09E3C-153C-479B-B3C7-6032D0411BB8}" type="slidenum">
              <a:rPr lang="ru-RU" smtClean="0"/>
              <a:pPr/>
              <a:t>‹#›</a:t>
            </a:fld>
            <a:endParaRPr lang="ru-RU" dirty="0"/>
          </a:p>
        </p:txBody>
      </p:sp>
      <p:sp>
        <p:nvSpPr>
          <p:cNvPr id="32" name="Прямоугольник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9" name="Прямоугольник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Прямоугольник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Прямоугольник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2" name="Прямоугольник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56" name="Прямоугольник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5" name="Прямоугольник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6" name="Прямоугольник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7" name="Прямоугольник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E8155E4-52F2-4897-9EA9-0C28F4798DF9}" type="datetimeFigureOut">
              <a:rPr lang="ru-RU" smtClean="0"/>
              <a:pPr/>
              <a:t>26.03.2011</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F7D09E3C-153C-479B-B3C7-6032D0411BB8}"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981200" cy="5851525"/>
          </a:xfrm>
        </p:spPr>
        <p:txBody>
          <a:bodyPr vert="eaVert" anchor="ct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58674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E8155E4-52F2-4897-9EA9-0C28F4798DF9}" type="datetimeFigureOut">
              <a:rPr lang="ru-RU" smtClean="0"/>
              <a:pPr/>
              <a:t>26.03.2011</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F7D09E3C-153C-479B-B3C7-6032D0411BB8}"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E8155E4-52F2-4897-9EA9-0C28F4798DF9}" type="datetimeFigureOut">
              <a:rPr lang="ru-RU" smtClean="0"/>
              <a:pPr/>
              <a:t>26.03.2011</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F7D09E3C-153C-479B-B3C7-6032D0411BB8}"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4" name="Полилиния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5" name="Полилиния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3" name="Полилиния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6"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7"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8"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9"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0"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1"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2"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3"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4"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5" name="Полилиния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6" name="Полилиния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7"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3" name="Текст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DE8155E4-52F2-4897-9EA9-0C28F4798DF9}" type="datetimeFigureOut">
              <a:rPr lang="ru-RU" smtClean="0"/>
              <a:pPr/>
              <a:t>26.03.2011</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F7D09E3C-153C-479B-B3C7-6032D0411BB8}" type="slidenum">
              <a:rPr lang="ru-RU" smtClean="0"/>
              <a:pPr/>
              <a:t>‹#›</a:t>
            </a:fld>
            <a:endParaRPr lang="ru-RU" dirty="0"/>
          </a:p>
        </p:txBody>
      </p:sp>
      <p:sp>
        <p:nvSpPr>
          <p:cNvPr id="7" name="Прямоугольник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ru-RU" smtClean="0"/>
              <a:t>Образец заголовка</a:t>
            </a:r>
            <a:endParaRPr kumimoji="0" lang="en-US"/>
          </a:p>
        </p:txBody>
      </p:sp>
      <p:sp>
        <p:nvSpPr>
          <p:cNvPr id="8" name="Прямоугольник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Прямоугольник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DE8155E4-52F2-4897-9EA9-0C28F4798DF9}" type="datetimeFigureOut">
              <a:rPr lang="ru-RU" smtClean="0"/>
              <a:pPr/>
              <a:t>26.03.2011</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F7D09E3C-153C-479B-B3C7-6032D0411BB8}"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5" name="Прямоугольник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Заголовок 1"/>
          <p:cNvSpPr>
            <a:spLocks noGrp="1"/>
          </p:cNvSpPr>
          <p:nvPr>
            <p:ph type="title"/>
          </p:nvPr>
        </p:nvSpPr>
        <p:spPr>
          <a:xfrm>
            <a:off x="504824" y="512064"/>
            <a:ext cx="7772400" cy="914400"/>
          </a:xfrm>
        </p:spPr>
        <p:txBody>
          <a:bodyPr anchor="t"/>
          <a:lstStyle>
            <a:lvl1pPr>
              <a:defRPr sz="400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DE8155E4-52F2-4897-9EA9-0C28F4798DF9}" type="datetimeFigureOut">
              <a:rPr lang="ru-RU" smtClean="0"/>
              <a:pPr/>
              <a:t>26.03.2011</a:t>
            </a:fld>
            <a:endParaRPr lang="ru-RU" dirty="0"/>
          </a:p>
        </p:txBody>
      </p:sp>
      <p:sp>
        <p:nvSpPr>
          <p:cNvPr id="8" name="Нижний колонтитул 7"/>
          <p:cNvSpPr>
            <a:spLocks noGrp="1"/>
          </p:cNvSpPr>
          <p:nvPr>
            <p:ph type="ftr" sz="quarter" idx="11"/>
          </p:nvPr>
        </p:nvSpPr>
        <p:spPr/>
        <p:txBody>
          <a:bodyPr/>
          <a:lstStyle>
            <a:extLst/>
          </a:lstStyle>
          <a:p>
            <a:endParaRPr lang="ru-RU" dirty="0"/>
          </a:p>
        </p:txBody>
      </p:sp>
      <p:sp>
        <p:nvSpPr>
          <p:cNvPr id="9" name="Номер слайда 8"/>
          <p:cNvSpPr>
            <a:spLocks noGrp="1"/>
          </p:cNvSpPr>
          <p:nvPr>
            <p:ph type="sldNum" sz="quarter" idx="12"/>
          </p:nvPr>
        </p:nvSpPr>
        <p:spPr/>
        <p:txBody>
          <a:bodyPr/>
          <a:lstStyle>
            <a:extLst/>
          </a:lstStyle>
          <a:p>
            <a:fld id="{F7D09E3C-153C-479B-B3C7-6032D0411BB8}" type="slidenum">
              <a:rPr lang="ru-RU" smtClean="0"/>
              <a:pPr/>
              <a:t>‹#›</a:t>
            </a:fld>
            <a:endParaRPr lang="ru-RU" dirty="0"/>
          </a:p>
        </p:txBody>
      </p:sp>
      <p:sp>
        <p:nvSpPr>
          <p:cNvPr id="16" name="Прямоугольник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Прямоугольник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9" name="Прямоугольник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Прямоугольник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Прямоугольник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Прямоугольник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9" name="Прямоугольник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Прямоугольник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914400"/>
          </a:xfrm>
        </p:spPr>
        <p:txBody>
          <a:bodyPr/>
          <a:lstStyle>
            <a:lvl1pPr>
              <a:defRPr sz="4000" cap="none" baseline="0"/>
            </a:lvl1pPr>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DE8155E4-52F2-4897-9EA9-0C28F4798DF9}" type="datetimeFigureOut">
              <a:rPr lang="ru-RU" smtClean="0"/>
              <a:pPr/>
              <a:t>26.03.2011</a:t>
            </a:fld>
            <a:endParaRPr lang="ru-RU" dirty="0"/>
          </a:p>
        </p:txBody>
      </p:sp>
      <p:sp>
        <p:nvSpPr>
          <p:cNvPr id="4" name="Нижний колонтитул 3"/>
          <p:cNvSpPr>
            <a:spLocks noGrp="1"/>
          </p:cNvSpPr>
          <p:nvPr>
            <p:ph type="ftr" sz="quarter" idx="11"/>
          </p:nvPr>
        </p:nvSpPr>
        <p:spPr/>
        <p:txBody>
          <a:bodyPr/>
          <a:lstStyle>
            <a:extLst/>
          </a:lstStyle>
          <a:p>
            <a:endParaRPr lang="ru-RU" dirty="0"/>
          </a:p>
        </p:txBody>
      </p:sp>
      <p:sp>
        <p:nvSpPr>
          <p:cNvPr id="5" name="Номер слайда 4"/>
          <p:cNvSpPr>
            <a:spLocks noGrp="1"/>
          </p:cNvSpPr>
          <p:nvPr>
            <p:ph type="sldNum" sz="quarter" idx="12"/>
          </p:nvPr>
        </p:nvSpPr>
        <p:spPr/>
        <p:txBody>
          <a:bodyPr/>
          <a:lstStyle>
            <a:extLst/>
          </a:lstStyle>
          <a:p>
            <a:fld id="{F7D09E3C-153C-479B-B3C7-6032D0411BB8}"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DE8155E4-52F2-4897-9EA9-0C28F4798DF9}" type="datetimeFigureOut">
              <a:rPr lang="ru-RU" smtClean="0"/>
              <a:pPr/>
              <a:t>26.03.2011</a:t>
            </a:fld>
            <a:endParaRPr lang="ru-RU" dirty="0"/>
          </a:p>
        </p:txBody>
      </p:sp>
      <p:sp>
        <p:nvSpPr>
          <p:cNvPr id="3" name="Нижний колонтитул 2"/>
          <p:cNvSpPr>
            <a:spLocks noGrp="1"/>
          </p:cNvSpPr>
          <p:nvPr>
            <p:ph type="ftr" sz="quarter" idx="11"/>
          </p:nvPr>
        </p:nvSpPr>
        <p:spPr/>
        <p:txBody>
          <a:bodyPr/>
          <a:lstStyle>
            <a:extLst/>
          </a:lstStyle>
          <a:p>
            <a:endParaRPr lang="ru-RU" dirty="0"/>
          </a:p>
        </p:txBody>
      </p:sp>
      <p:sp>
        <p:nvSpPr>
          <p:cNvPr id="4" name="Номер слайда 3"/>
          <p:cNvSpPr>
            <a:spLocks noGrp="1"/>
          </p:cNvSpPr>
          <p:nvPr>
            <p:ph type="sldNum" sz="quarter" idx="12"/>
          </p:nvPr>
        </p:nvSpPr>
        <p:spPr/>
        <p:txBody>
          <a:bodyPr/>
          <a:lstStyle>
            <a:extLst/>
          </a:lstStyle>
          <a:p>
            <a:fld id="{F7D09E3C-153C-479B-B3C7-6032D0411BB8}"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73050"/>
            <a:ext cx="8229600" cy="1162050"/>
          </a:xfrm>
        </p:spPr>
        <p:txBody>
          <a:bodyPr anchor="ctr"/>
          <a:lstStyle>
            <a:lvl1pPr algn="l">
              <a:buNone/>
              <a:defRPr sz="3600" b="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DE8155E4-52F2-4897-9EA9-0C28F4798DF9}" type="datetimeFigureOut">
              <a:rPr lang="ru-RU" smtClean="0"/>
              <a:pPr/>
              <a:t>26.03.2011</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F7D09E3C-153C-479B-B3C7-6032D0411BB8}"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cxnSp>
        <p:nvCxnSpPr>
          <p:cNvPr id="9" name="Прямая соединительная линия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Группа 9"/>
          <p:cNvGrpSpPr/>
          <p:nvPr/>
        </p:nvGrpSpPr>
        <p:grpSpPr>
          <a:xfrm rot="5400000">
            <a:off x="8514581" y="1219200"/>
            <a:ext cx="132763" cy="128466"/>
            <a:chOff x="6668087" y="1297746"/>
            <a:chExt cx="161840" cy="156602"/>
          </a:xfrm>
        </p:grpSpPr>
        <p:cxnSp>
          <p:nvCxnSpPr>
            <p:cNvPr id="15" name="Прямая соединительная линия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Прямая соединительная линия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ru-RU" dirty="0" smtClean="0"/>
              <a:t>Вставка рисунка</a:t>
            </a:r>
            <a:endParaRPr kumimoji="0" lang="en-US" dirty="0"/>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grpSp>
        <p:nvGrpSpPr>
          <p:cNvPr id="14" name="Группа 13"/>
          <p:cNvGrpSpPr/>
          <p:nvPr/>
        </p:nvGrpSpPr>
        <p:grpSpPr>
          <a:xfrm rot="5400000">
            <a:off x="8666981" y="1371600"/>
            <a:ext cx="132763" cy="128466"/>
            <a:chOff x="6668087" y="1297746"/>
            <a:chExt cx="161840" cy="156602"/>
          </a:xfrm>
        </p:grpSpPr>
        <p:cxnSp>
          <p:nvCxnSpPr>
            <p:cNvPr id="11" name="Прямая соединительная линия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Прямая соединительная линия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Группа 17"/>
          <p:cNvGrpSpPr/>
          <p:nvPr/>
        </p:nvGrpSpPr>
        <p:grpSpPr>
          <a:xfrm rot="5400000">
            <a:off x="8320088" y="1474763"/>
            <a:ext cx="132763" cy="128466"/>
            <a:chOff x="6668087" y="1297746"/>
            <a:chExt cx="161840" cy="156602"/>
          </a:xfrm>
        </p:grpSpPr>
        <p:cxnSp>
          <p:nvCxnSpPr>
            <p:cNvPr id="19" name="Прямая соединительная линия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Прямая соединительная линия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Дата 4"/>
          <p:cNvSpPr>
            <a:spLocks noGrp="1"/>
          </p:cNvSpPr>
          <p:nvPr>
            <p:ph type="dt" sz="half" idx="10"/>
          </p:nvPr>
        </p:nvSpPr>
        <p:spPr>
          <a:xfrm>
            <a:off x="6477000" y="55499"/>
            <a:ext cx="2133600" cy="365125"/>
          </a:xfrm>
        </p:spPr>
        <p:txBody>
          <a:bodyPr/>
          <a:lstStyle>
            <a:extLst/>
          </a:lstStyle>
          <a:p>
            <a:fld id="{DE8155E4-52F2-4897-9EA9-0C28F4798DF9}" type="datetimeFigureOut">
              <a:rPr lang="ru-RU" smtClean="0"/>
              <a:pPr/>
              <a:t>26.03.2011</a:t>
            </a:fld>
            <a:endParaRPr lang="ru-RU" dirty="0"/>
          </a:p>
        </p:txBody>
      </p:sp>
      <p:sp>
        <p:nvSpPr>
          <p:cNvPr id="6" name="Нижний колонтитул 5"/>
          <p:cNvSpPr>
            <a:spLocks noGrp="1"/>
          </p:cNvSpPr>
          <p:nvPr>
            <p:ph type="ftr" sz="quarter" idx="11"/>
          </p:nvPr>
        </p:nvSpPr>
        <p:spPr>
          <a:xfrm>
            <a:off x="914400" y="55499"/>
            <a:ext cx="5562600" cy="365125"/>
          </a:xfrm>
        </p:spPr>
        <p:txBody>
          <a:bodyPr/>
          <a:lstStyle>
            <a:extLst/>
          </a:lstStyle>
          <a:p>
            <a:endParaRPr lang="ru-RU" dirty="0"/>
          </a:p>
        </p:txBody>
      </p:sp>
      <p:sp>
        <p:nvSpPr>
          <p:cNvPr id="7" name="Номер слайда 6"/>
          <p:cNvSpPr>
            <a:spLocks noGrp="1"/>
          </p:cNvSpPr>
          <p:nvPr>
            <p:ph type="sldNum" sz="quarter" idx="12"/>
          </p:nvPr>
        </p:nvSpPr>
        <p:spPr>
          <a:xfrm>
            <a:off x="8610600" y="55499"/>
            <a:ext cx="457200" cy="365125"/>
          </a:xfrm>
        </p:spPr>
        <p:txBody>
          <a:bodyPr/>
          <a:lstStyle>
            <a:extLst/>
          </a:lstStyle>
          <a:p>
            <a:fld id="{F7D09E3C-153C-479B-B3C7-6032D0411BB8}"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Прямоугольник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Прямоугольник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Прямоугольник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Прямоугольник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Заголовок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DE8155E4-52F2-4897-9EA9-0C28F4798DF9}" type="datetimeFigureOut">
              <a:rPr lang="ru-RU" smtClean="0"/>
              <a:pPr/>
              <a:t>26.03.2011</a:t>
            </a:fld>
            <a:endParaRPr lang="ru-RU" dirty="0"/>
          </a:p>
        </p:txBody>
      </p:sp>
      <p:sp>
        <p:nvSpPr>
          <p:cNvPr id="3" name="Нижний колонтитул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ru-RU" dirty="0"/>
          </a:p>
        </p:txBody>
      </p:sp>
      <p:sp>
        <p:nvSpPr>
          <p:cNvPr id="23" name="Номер слайда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F7D09E3C-153C-479B-B3C7-6032D0411BB8}" type="slidenum">
              <a:rPr lang="ru-RU" smtClean="0"/>
              <a:pPr/>
              <a:t>‹#›</a:t>
            </a:fld>
            <a:endParaRPr lang="ru-RU" dirty="0"/>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99592" y="1268760"/>
            <a:ext cx="7772400" cy="1975104"/>
          </a:xfrm>
        </p:spPr>
        <p:txBody>
          <a:bodyPr/>
          <a:lstStyle/>
          <a:p>
            <a:r>
              <a:rPr lang="ru-RU" dirty="0" smtClean="0"/>
              <a:t>    Кристаллические тела </a:t>
            </a:r>
            <a:endParaRPr lang="ru-RU" dirty="0"/>
          </a:p>
        </p:txBody>
      </p:sp>
      <p:sp>
        <p:nvSpPr>
          <p:cNvPr id="3" name="Подзаголовок 2"/>
          <p:cNvSpPr>
            <a:spLocks noGrp="1"/>
          </p:cNvSpPr>
          <p:nvPr>
            <p:ph type="subTitle" idx="1"/>
          </p:nvPr>
        </p:nvSpPr>
        <p:spPr>
          <a:xfrm>
            <a:off x="2000232" y="2928934"/>
            <a:ext cx="6745054" cy="2014514"/>
          </a:xfrm>
        </p:spPr>
        <p:txBody>
          <a:bodyPr>
            <a:normAutofit/>
          </a:bodyPr>
          <a:lstStyle/>
          <a:p>
            <a:r>
              <a:rPr lang="ru-RU" dirty="0" smtClean="0"/>
              <a:t>Выполнили </a:t>
            </a:r>
            <a:r>
              <a:rPr lang="ru-RU" dirty="0" smtClean="0"/>
              <a:t>работу:</a:t>
            </a:r>
          </a:p>
          <a:p>
            <a:pPr marL="2155825"/>
            <a:r>
              <a:rPr lang="ru-RU" dirty="0" err="1" smtClean="0"/>
              <a:t>Каретко</a:t>
            </a:r>
            <a:r>
              <a:rPr lang="ru-RU" dirty="0" smtClean="0"/>
              <a:t> </a:t>
            </a:r>
            <a:r>
              <a:rPr lang="ru-RU" dirty="0" smtClean="0"/>
              <a:t>Дима</a:t>
            </a:r>
          </a:p>
          <a:p>
            <a:pPr marL="2155825"/>
            <a:r>
              <a:rPr lang="ru-RU" dirty="0" err="1" smtClean="0"/>
              <a:t>Межецкий</a:t>
            </a:r>
            <a:r>
              <a:rPr lang="ru-RU" dirty="0" smtClean="0"/>
              <a:t> </a:t>
            </a:r>
            <a:r>
              <a:rPr lang="ru-RU" dirty="0" smtClean="0"/>
              <a:t>Артем</a:t>
            </a:r>
          </a:p>
          <a:p>
            <a:pPr marL="2155825"/>
            <a:r>
              <a:rPr lang="ru-RU" dirty="0" smtClean="0"/>
              <a:t>Ворончихин </a:t>
            </a:r>
            <a:r>
              <a:rPr lang="ru-RU" dirty="0" smtClean="0"/>
              <a:t>Валера</a:t>
            </a:r>
          </a:p>
          <a:p>
            <a:pPr marL="2155825"/>
            <a:r>
              <a:rPr lang="ru-RU" dirty="0" smtClean="0"/>
              <a:t>ученики </a:t>
            </a:r>
            <a:r>
              <a:rPr lang="ru-RU" dirty="0" smtClean="0"/>
              <a:t>10 «Б» </a:t>
            </a:r>
            <a:r>
              <a:rPr lang="ru-RU" dirty="0" smtClean="0"/>
              <a:t>класса;</a:t>
            </a:r>
          </a:p>
          <a:p>
            <a:r>
              <a:rPr lang="ru-RU" dirty="0" smtClean="0"/>
              <a:t>Руководитель: Попова Ирина </a:t>
            </a:r>
            <a:r>
              <a:rPr lang="ru-RU" dirty="0" smtClean="0"/>
              <a:t>Александровна</a:t>
            </a:r>
            <a:endParaRPr lang="ru-RU" dirty="0"/>
          </a:p>
        </p:txBody>
      </p:sp>
      <p:sp>
        <p:nvSpPr>
          <p:cNvPr id="4" name="Подзаголовок 2"/>
          <p:cNvSpPr txBox="1">
            <a:spLocks/>
          </p:cNvSpPr>
          <p:nvPr/>
        </p:nvSpPr>
        <p:spPr>
          <a:xfrm>
            <a:off x="2928926" y="2428868"/>
            <a:ext cx="3816096" cy="920544"/>
          </a:xfrm>
          <a:prstGeom prst="rect">
            <a:avLst/>
          </a:prstGeom>
        </p:spPr>
        <p:txBody>
          <a:bodyPr vert="horz" lIns="0" rIns="18288">
            <a:normAutofit/>
          </a:bodyPr>
          <a:lstStyle/>
          <a:p>
            <a:pPr marL="0" marR="45720" lvl="0" indent="0" algn="r"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ru-RU" sz="2600" b="0" i="0" u="none" strike="noStrike" kern="1200" cap="none" spc="0" normalizeH="0" baseline="0" noProof="0" dirty="0" smtClean="0">
                <a:ln>
                  <a:noFill/>
                </a:ln>
                <a:solidFill>
                  <a:schemeClr val="tx1"/>
                </a:solidFill>
                <a:effectLst/>
                <a:uLnTx/>
                <a:uFillTx/>
                <a:latin typeface="+mn-lt"/>
                <a:ea typeface="+mn-ea"/>
                <a:cs typeface="+mn-cs"/>
              </a:rPr>
              <a:t>Презентация по физике  </a:t>
            </a:r>
            <a:endParaRPr kumimoji="0" lang="ru-RU" sz="26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Подзаголовок 2"/>
          <p:cNvSpPr txBox="1">
            <a:spLocks/>
          </p:cNvSpPr>
          <p:nvPr/>
        </p:nvSpPr>
        <p:spPr>
          <a:xfrm>
            <a:off x="2000232" y="285728"/>
            <a:ext cx="6477000" cy="642942"/>
          </a:xfrm>
          <a:prstGeom prst="rect">
            <a:avLst/>
          </a:prstGeom>
        </p:spPr>
        <p:txBody>
          <a:bodyPr vert="horz" lIns="0" rIns="18288">
            <a:normAutofit/>
          </a:bodyPr>
          <a:lstStyle/>
          <a:p>
            <a:pPr marL="0" marR="45720" lvl="0" indent="0" algn="ctr"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ru-RU" sz="1400" b="0" i="0" u="none" strike="noStrike" kern="1200" cap="none" spc="0" normalizeH="0" baseline="0" noProof="0" dirty="0" smtClean="0">
                <a:ln>
                  <a:noFill/>
                </a:ln>
                <a:effectLst/>
                <a:uLnTx/>
                <a:uFillTx/>
                <a:latin typeface="+mn-lt"/>
                <a:ea typeface="+mn-ea"/>
                <a:cs typeface="+mn-cs"/>
              </a:rPr>
              <a:t>Муниципальное общеобразовательное учреждение</a:t>
            </a:r>
          </a:p>
          <a:p>
            <a:pPr marL="0" marR="45720" lvl="0" indent="0" algn="ctr"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lang="ru-RU" sz="1400" dirty="0" smtClean="0"/>
              <a:t>«Средняя общеобразовательная школа № 30 города Белово»</a:t>
            </a:r>
            <a:endParaRPr kumimoji="0" lang="ru-RU" sz="1400" b="0" i="0" u="none" strike="noStrike" kern="1200" cap="none" spc="0" normalizeH="0" baseline="0" noProof="0" dirty="0">
              <a:ln>
                <a:noFill/>
              </a:ln>
              <a:effectLst/>
              <a:uLnTx/>
              <a:uFillTx/>
              <a:latin typeface="+mn-lt"/>
              <a:ea typeface="+mn-ea"/>
              <a:cs typeface="+mn-cs"/>
            </a:endParaRPr>
          </a:p>
        </p:txBody>
      </p:sp>
      <p:sp>
        <p:nvSpPr>
          <p:cNvPr id="6" name="Подзаголовок 2"/>
          <p:cNvSpPr txBox="1">
            <a:spLocks/>
          </p:cNvSpPr>
          <p:nvPr/>
        </p:nvSpPr>
        <p:spPr>
          <a:xfrm>
            <a:off x="2667000" y="304800"/>
            <a:ext cx="6477000" cy="642942"/>
          </a:xfrm>
          <a:prstGeom prst="rect">
            <a:avLst/>
          </a:prstGeom>
        </p:spPr>
        <p:txBody>
          <a:bodyPr vert="horz" lIns="0" rIns="18288">
            <a:normAutofit/>
          </a:bodyPr>
          <a:lstStyle/>
          <a:p>
            <a:pPr marL="0" marR="45720" lvl="0" indent="0" algn="ctr"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ru-RU" sz="1400" b="0" i="0" u="none" strike="noStrike" kern="1200" cap="none" spc="0" normalizeH="0" baseline="0" noProof="0" dirty="0" smtClean="0">
                <a:ln>
                  <a:noFill/>
                </a:ln>
                <a:solidFill>
                  <a:schemeClr val="bg1"/>
                </a:solidFill>
                <a:effectLst/>
                <a:uLnTx/>
                <a:uFillTx/>
                <a:latin typeface="+mn-lt"/>
                <a:ea typeface="+mn-ea"/>
                <a:cs typeface="+mn-cs"/>
              </a:rPr>
              <a:t>Муниципальное общеобразовательное учреждение</a:t>
            </a:r>
          </a:p>
          <a:p>
            <a:pPr marL="0" marR="45720" lvl="0" indent="0" algn="ctr"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lang="ru-RU" sz="1400" dirty="0" smtClean="0">
                <a:solidFill>
                  <a:schemeClr val="bg1"/>
                </a:solidFill>
              </a:rPr>
              <a:t>«Средняя общеобразовательная школа № 30 города Белово»</a:t>
            </a:r>
            <a:endParaRPr kumimoji="0" lang="ru-RU" sz="1400" b="0" i="0" u="none" strike="noStrike" kern="1200" cap="none" spc="0" normalizeH="0" baseline="0" noProof="0" dirty="0">
              <a:ln>
                <a:noFill/>
              </a:ln>
              <a:solidFill>
                <a:schemeClr val="bg1"/>
              </a:solidFill>
              <a:effectLst/>
              <a:uLnTx/>
              <a:uFillTx/>
              <a:latin typeface="+mn-lt"/>
              <a:ea typeface="+mn-ea"/>
              <a:cs typeface="+mn-cs"/>
            </a:endParaRPr>
          </a:p>
        </p:txBody>
      </p:sp>
      <p:sp>
        <p:nvSpPr>
          <p:cNvPr id="7" name="Прямоугольник 6"/>
          <p:cNvSpPr/>
          <p:nvPr/>
        </p:nvSpPr>
        <p:spPr>
          <a:xfrm>
            <a:off x="4000496" y="6215082"/>
            <a:ext cx="1418017" cy="369332"/>
          </a:xfrm>
          <a:prstGeom prst="rect">
            <a:avLst/>
          </a:prstGeom>
        </p:spPr>
        <p:txBody>
          <a:bodyPr wrap="none">
            <a:spAutoFit/>
          </a:bodyPr>
          <a:lstStyle/>
          <a:p>
            <a:pPr algn="ctr"/>
            <a:r>
              <a:rPr lang="ru-RU" dirty="0" smtClean="0"/>
              <a:t>Белово 2010</a:t>
            </a: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grpId="0" nodeType="click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anim calcmode="lin" valueType="num">
                                      <p:cBhvr>
                                        <p:cTn id="13" dur="2000" fill="hold"/>
                                        <p:tgtEl>
                                          <p:spTgt spid="4"/>
                                        </p:tgtEl>
                                        <p:attrNameLst>
                                          <p:attrName>ppt_w</p:attrName>
                                        </p:attrNameLst>
                                      </p:cBhvr>
                                      <p:tavLst>
                                        <p:tav tm="0" fmla="#ppt_w*sin(2.5*pi*$)">
                                          <p:val>
                                            <p:fltVal val="0"/>
                                          </p:val>
                                        </p:tav>
                                        <p:tav tm="100000">
                                          <p:val>
                                            <p:fltVal val="1"/>
                                          </p:val>
                                        </p:tav>
                                      </p:tavLst>
                                    </p:anim>
                                    <p:anim calcmode="lin" valueType="num">
                                      <p:cBhvr>
                                        <p:cTn id="14" dur="2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7" presetClass="entr" presetSubtype="0" fill="hold" grpId="0" nodeType="clickEffect">
                                  <p:stCondLst>
                                    <p:cond delay="0"/>
                                  </p:stCondLst>
                                  <p:iterate type="lt">
                                    <p:tmPct val="50000"/>
                                  </p:iterate>
                                  <p:childTnLst>
                                    <p:set>
                                      <p:cBhvr>
                                        <p:cTn id="18"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19"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21" dur="80"/>
                                        <p:tgtEl>
                                          <p:spTgt spid="3">
                                            <p:txEl>
                                              <p:pRg st="0" end="0"/>
                                            </p:txEl>
                                          </p:spTgt>
                                        </p:tgtEl>
                                        <p:attrNameLst>
                                          <p:attrName>fill.type</p:attrName>
                                        </p:attrNameLst>
                                      </p:cBhvr>
                                      <p:to>
                                        <p:strVal val="solid"/>
                                      </p:to>
                                    </p:set>
                                  </p:childTnLst>
                                </p:cTn>
                              </p:par>
                            </p:childTnLst>
                          </p:cTn>
                        </p:par>
                      </p:childTnLst>
                    </p:cTn>
                  </p:par>
                  <p:par>
                    <p:cTn id="22" fill="hold">
                      <p:stCondLst>
                        <p:cond delay="indefinite"/>
                      </p:stCondLst>
                      <p:childTnLst>
                        <p:par>
                          <p:cTn id="23" fill="hold">
                            <p:stCondLst>
                              <p:cond delay="0"/>
                            </p:stCondLst>
                            <p:childTnLst>
                              <p:par>
                                <p:cTn id="24" presetID="27" presetClass="entr" presetSubtype="0" fill="hold" grpId="0" nodeType="clickEffect">
                                  <p:stCondLst>
                                    <p:cond delay="0"/>
                                  </p:stCondLst>
                                  <p:iterate type="lt">
                                    <p:tmPct val="50000"/>
                                  </p:iterate>
                                  <p:childTnLst>
                                    <p:set>
                                      <p:cBhvr>
                                        <p:cTn id="25"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26"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7"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28" dur="80"/>
                                        <p:tgtEl>
                                          <p:spTgt spid="3">
                                            <p:txEl>
                                              <p:pRg st="1" end="1"/>
                                            </p:txEl>
                                          </p:spTgt>
                                        </p:tgtEl>
                                        <p:attrNameLst>
                                          <p:attrName>fill.type</p:attrName>
                                        </p:attrNameLst>
                                      </p:cBhvr>
                                      <p:to>
                                        <p:strVal val="solid"/>
                                      </p:to>
                                    </p:set>
                                  </p:childTnLst>
                                </p:cTn>
                              </p:par>
                            </p:childTnLst>
                          </p:cTn>
                        </p:par>
                      </p:childTnLst>
                    </p:cTn>
                  </p:par>
                  <p:par>
                    <p:cTn id="29" fill="hold">
                      <p:stCondLst>
                        <p:cond delay="indefinite"/>
                      </p:stCondLst>
                      <p:childTnLst>
                        <p:par>
                          <p:cTn id="30" fill="hold">
                            <p:stCondLst>
                              <p:cond delay="0"/>
                            </p:stCondLst>
                            <p:childTnLst>
                              <p:par>
                                <p:cTn id="31" presetID="27" presetClass="entr" presetSubtype="0" fill="hold" grpId="0" nodeType="clickEffect">
                                  <p:stCondLst>
                                    <p:cond delay="0"/>
                                  </p:stCondLst>
                                  <p:iterate type="lt">
                                    <p:tmPct val="50000"/>
                                  </p:iterate>
                                  <p:childTnLst>
                                    <p:set>
                                      <p:cBhvr>
                                        <p:cTn id="32" dur="1" fill="hold">
                                          <p:stCondLst>
                                            <p:cond delay="0"/>
                                          </p:stCondLst>
                                        </p:cTn>
                                        <p:tgtEl>
                                          <p:spTgt spid="3">
                                            <p:txEl>
                                              <p:pRg st="2" end="2"/>
                                            </p:txEl>
                                          </p:spTgt>
                                        </p:tgtEl>
                                        <p:attrNameLst>
                                          <p:attrName>style.visibility</p:attrName>
                                        </p:attrNameLst>
                                      </p:cBhvr>
                                      <p:to>
                                        <p:strVal val="visible"/>
                                      </p:to>
                                    </p:set>
                                    <p:anim calcmode="discrete" valueType="clr">
                                      <p:cBhvr override="childStyle">
                                        <p:cTn id="33" dur="80"/>
                                        <p:tgtEl>
                                          <p:spTgt spid="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4" dur="80"/>
                                        <p:tgtEl>
                                          <p:spTgt spid="3">
                                            <p:txEl>
                                              <p:pRg st="2" end="2"/>
                                            </p:txEl>
                                          </p:spTgt>
                                        </p:tgtEl>
                                        <p:attrNameLst>
                                          <p:attrName>fillcolor</p:attrName>
                                        </p:attrNameLst>
                                      </p:cBhvr>
                                      <p:tavLst>
                                        <p:tav tm="0">
                                          <p:val>
                                            <p:clrVal>
                                              <a:schemeClr val="accent2"/>
                                            </p:clrVal>
                                          </p:val>
                                        </p:tav>
                                        <p:tav tm="50000">
                                          <p:val>
                                            <p:clrVal>
                                              <a:schemeClr val="hlink"/>
                                            </p:clrVal>
                                          </p:val>
                                        </p:tav>
                                      </p:tavLst>
                                    </p:anim>
                                    <p:set>
                                      <p:cBhvr>
                                        <p:cTn id="35" dur="80"/>
                                        <p:tgtEl>
                                          <p:spTgt spid="3">
                                            <p:txEl>
                                              <p:pRg st="2" end="2"/>
                                            </p:txEl>
                                          </p:spTgt>
                                        </p:tgtEl>
                                        <p:attrNameLst>
                                          <p:attrName>fill.type</p:attrName>
                                        </p:attrNameLst>
                                      </p:cBhvr>
                                      <p:to>
                                        <p:strVal val="solid"/>
                                      </p:to>
                                    </p:set>
                                  </p:childTnLst>
                                </p:cTn>
                              </p:par>
                            </p:childTnLst>
                          </p:cTn>
                        </p:par>
                      </p:childTnLst>
                    </p:cTn>
                  </p:par>
                  <p:par>
                    <p:cTn id="36" fill="hold">
                      <p:stCondLst>
                        <p:cond delay="indefinite"/>
                      </p:stCondLst>
                      <p:childTnLst>
                        <p:par>
                          <p:cTn id="37" fill="hold">
                            <p:stCondLst>
                              <p:cond delay="0"/>
                            </p:stCondLst>
                            <p:childTnLst>
                              <p:par>
                                <p:cTn id="38" presetID="27" presetClass="entr" presetSubtype="0" fill="hold" grpId="0" nodeType="clickEffect">
                                  <p:stCondLst>
                                    <p:cond delay="0"/>
                                  </p:stCondLst>
                                  <p:iterate type="lt">
                                    <p:tmPct val="50000"/>
                                  </p:iterate>
                                  <p:childTnLst>
                                    <p:set>
                                      <p:cBhvr>
                                        <p:cTn id="39" dur="1" fill="hold">
                                          <p:stCondLst>
                                            <p:cond delay="0"/>
                                          </p:stCondLst>
                                        </p:cTn>
                                        <p:tgtEl>
                                          <p:spTgt spid="3">
                                            <p:txEl>
                                              <p:pRg st="3" end="3"/>
                                            </p:txEl>
                                          </p:spTgt>
                                        </p:tgtEl>
                                        <p:attrNameLst>
                                          <p:attrName>style.visibility</p:attrName>
                                        </p:attrNameLst>
                                      </p:cBhvr>
                                      <p:to>
                                        <p:strVal val="visible"/>
                                      </p:to>
                                    </p:set>
                                    <p:anim calcmode="discrete" valueType="clr">
                                      <p:cBhvr override="childStyle">
                                        <p:cTn id="40" dur="80"/>
                                        <p:tgtEl>
                                          <p:spTgt spid="3">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1" dur="80"/>
                                        <p:tgtEl>
                                          <p:spTgt spid="3">
                                            <p:txEl>
                                              <p:pRg st="3" end="3"/>
                                            </p:txEl>
                                          </p:spTgt>
                                        </p:tgtEl>
                                        <p:attrNameLst>
                                          <p:attrName>fillcolor</p:attrName>
                                        </p:attrNameLst>
                                      </p:cBhvr>
                                      <p:tavLst>
                                        <p:tav tm="0">
                                          <p:val>
                                            <p:clrVal>
                                              <a:schemeClr val="accent2"/>
                                            </p:clrVal>
                                          </p:val>
                                        </p:tav>
                                        <p:tav tm="50000">
                                          <p:val>
                                            <p:clrVal>
                                              <a:schemeClr val="hlink"/>
                                            </p:clrVal>
                                          </p:val>
                                        </p:tav>
                                      </p:tavLst>
                                    </p:anim>
                                    <p:set>
                                      <p:cBhvr>
                                        <p:cTn id="42" dur="80"/>
                                        <p:tgtEl>
                                          <p:spTgt spid="3">
                                            <p:txEl>
                                              <p:pRg st="3" end="3"/>
                                            </p:txEl>
                                          </p:spTgt>
                                        </p:tgtEl>
                                        <p:attrNameLst>
                                          <p:attrName>fill.type</p:attrName>
                                        </p:attrNameLst>
                                      </p:cBhvr>
                                      <p:to>
                                        <p:strVal val="solid"/>
                                      </p:to>
                                    </p:set>
                                  </p:childTnLst>
                                </p:cTn>
                              </p:par>
                            </p:childTnLst>
                          </p:cTn>
                        </p:par>
                      </p:childTnLst>
                    </p:cTn>
                  </p:par>
                  <p:par>
                    <p:cTn id="43" fill="hold">
                      <p:stCondLst>
                        <p:cond delay="indefinite"/>
                      </p:stCondLst>
                      <p:childTnLst>
                        <p:par>
                          <p:cTn id="44" fill="hold">
                            <p:stCondLst>
                              <p:cond delay="0"/>
                            </p:stCondLst>
                            <p:childTnLst>
                              <p:par>
                                <p:cTn id="45" presetID="27" presetClass="entr" presetSubtype="0" fill="hold" grpId="0" nodeType="clickEffect">
                                  <p:stCondLst>
                                    <p:cond delay="0"/>
                                  </p:stCondLst>
                                  <p:iterate type="lt">
                                    <p:tmPct val="50000"/>
                                  </p:iterate>
                                  <p:childTnLst>
                                    <p:set>
                                      <p:cBhvr>
                                        <p:cTn id="46" dur="1" fill="hold">
                                          <p:stCondLst>
                                            <p:cond delay="0"/>
                                          </p:stCondLst>
                                        </p:cTn>
                                        <p:tgtEl>
                                          <p:spTgt spid="3">
                                            <p:txEl>
                                              <p:pRg st="4" end="4"/>
                                            </p:txEl>
                                          </p:spTgt>
                                        </p:tgtEl>
                                        <p:attrNameLst>
                                          <p:attrName>style.visibility</p:attrName>
                                        </p:attrNameLst>
                                      </p:cBhvr>
                                      <p:to>
                                        <p:strVal val="visible"/>
                                      </p:to>
                                    </p:set>
                                    <p:anim calcmode="discrete" valueType="clr">
                                      <p:cBhvr override="childStyle">
                                        <p:cTn id="47" dur="80"/>
                                        <p:tgtEl>
                                          <p:spTgt spid="3">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8" dur="80"/>
                                        <p:tgtEl>
                                          <p:spTgt spid="3">
                                            <p:txEl>
                                              <p:pRg st="4" end="4"/>
                                            </p:txEl>
                                          </p:spTgt>
                                        </p:tgtEl>
                                        <p:attrNameLst>
                                          <p:attrName>fillcolor</p:attrName>
                                        </p:attrNameLst>
                                      </p:cBhvr>
                                      <p:tavLst>
                                        <p:tav tm="0">
                                          <p:val>
                                            <p:clrVal>
                                              <a:schemeClr val="accent2"/>
                                            </p:clrVal>
                                          </p:val>
                                        </p:tav>
                                        <p:tav tm="50000">
                                          <p:val>
                                            <p:clrVal>
                                              <a:schemeClr val="hlink"/>
                                            </p:clrVal>
                                          </p:val>
                                        </p:tav>
                                      </p:tavLst>
                                    </p:anim>
                                    <p:set>
                                      <p:cBhvr>
                                        <p:cTn id="49" dur="80"/>
                                        <p:tgtEl>
                                          <p:spTgt spid="3">
                                            <p:txEl>
                                              <p:pRg st="4" end="4"/>
                                            </p:txEl>
                                          </p:spTgt>
                                        </p:tgtEl>
                                        <p:attrNameLst>
                                          <p:attrName>fill.type</p:attrName>
                                        </p:attrNameLst>
                                      </p:cBhvr>
                                      <p:to>
                                        <p:strVal val="solid"/>
                                      </p:to>
                                    </p:set>
                                  </p:childTnLst>
                                </p:cTn>
                              </p:par>
                            </p:childTnLst>
                          </p:cTn>
                        </p:par>
                      </p:childTnLst>
                    </p:cTn>
                  </p:par>
                  <p:par>
                    <p:cTn id="50" fill="hold">
                      <p:stCondLst>
                        <p:cond delay="indefinite"/>
                      </p:stCondLst>
                      <p:childTnLst>
                        <p:par>
                          <p:cTn id="51" fill="hold">
                            <p:stCondLst>
                              <p:cond delay="0"/>
                            </p:stCondLst>
                            <p:childTnLst>
                              <p:par>
                                <p:cTn id="52" presetID="27" presetClass="entr" presetSubtype="0" fill="hold" grpId="0" nodeType="clickEffect">
                                  <p:stCondLst>
                                    <p:cond delay="0"/>
                                  </p:stCondLst>
                                  <p:iterate type="lt">
                                    <p:tmPct val="50000"/>
                                  </p:iterate>
                                  <p:childTnLst>
                                    <p:set>
                                      <p:cBhvr>
                                        <p:cTn id="53" dur="1" fill="hold">
                                          <p:stCondLst>
                                            <p:cond delay="0"/>
                                          </p:stCondLst>
                                        </p:cTn>
                                        <p:tgtEl>
                                          <p:spTgt spid="3">
                                            <p:txEl>
                                              <p:pRg st="5" end="5"/>
                                            </p:txEl>
                                          </p:spTgt>
                                        </p:tgtEl>
                                        <p:attrNameLst>
                                          <p:attrName>style.visibility</p:attrName>
                                        </p:attrNameLst>
                                      </p:cBhvr>
                                      <p:to>
                                        <p:strVal val="visible"/>
                                      </p:to>
                                    </p:set>
                                    <p:anim calcmode="discrete" valueType="clr">
                                      <p:cBhvr override="childStyle">
                                        <p:cTn id="54" dur="80"/>
                                        <p:tgtEl>
                                          <p:spTgt spid="3">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5" dur="80"/>
                                        <p:tgtEl>
                                          <p:spTgt spid="3">
                                            <p:txEl>
                                              <p:pRg st="5" end="5"/>
                                            </p:txEl>
                                          </p:spTgt>
                                        </p:tgtEl>
                                        <p:attrNameLst>
                                          <p:attrName>fillcolor</p:attrName>
                                        </p:attrNameLst>
                                      </p:cBhvr>
                                      <p:tavLst>
                                        <p:tav tm="0">
                                          <p:val>
                                            <p:clrVal>
                                              <a:schemeClr val="accent2"/>
                                            </p:clrVal>
                                          </p:val>
                                        </p:tav>
                                        <p:tav tm="50000">
                                          <p:val>
                                            <p:clrVal>
                                              <a:schemeClr val="hlink"/>
                                            </p:clrVal>
                                          </p:val>
                                        </p:tav>
                                      </p:tavLst>
                                    </p:anim>
                                    <p:set>
                                      <p:cBhvr>
                                        <p:cTn id="56" dur="80"/>
                                        <p:tgtEl>
                                          <p:spTgt spid="3">
                                            <p:txEl>
                                              <p:pRg st="5" end="5"/>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0"/>
            <a:ext cx="8748464" cy="6858000"/>
          </a:xfrm>
        </p:spPr>
        <p:txBody>
          <a:bodyPr>
            <a:normAutofit fontScale="92500" lnSpcReduction="20000"/>
          </a:bodyPr>
          <a:lstStyle/>
          <a:p>
            <a:pPr>
              <a:buNone/>
            </a:pPr>
            <a:r>
              <a:rPr lang="ru-RU" dirty="0" smtClean="0"/>
              <a:t>                      Металлические кристаллы.</a:t>
            </a:r>
          </a:p>
          <a:p>
            <a:pPr>
              <a:buNone/>
            </a:pPr>
            <a:r>
              <a:rPr lang="ru-RU" i="1" dirty="0" smtClean="0">
                <a:solidFill>
                  <a:srgbClr val="FF0000"/>
                </a:solidFill>
              </a:rPr>
              <a:t>Металлические кристаллы</a:t>
            </a:r>
            <a:r>
              <a:rPr lang="ru-RU" i="1" dirty="0" smtClean="0"/>
              <a:t>. </a:t>
            </a:r>
            <a:r>
              <a:rPr lang="ru-RU" dirty="0" smtClean="0"/>
              <a:t>Как и в ковалентных кристаллах, в узлах пространственной решетки металлических кристаллов размещаются совершенно одинаковые частицы (для простоты рассуждений мы будем рассматривать чистые металлы, а не сплавы). При конденсации паров металла в жидкое или твердое состояние его атомы сближаются столь близко, что волновые функции валентных электронов существенно перекрываются и становятся «общими» для всего объема металла. Поэтому валентные электроны  металлах принято называть </a:t>
            </a:r>
            <a:r>
              <a:rPr lang="ru-RU" i="1" dirty="0" smtClean="0"/>
              <a:t>обобществленными </a:t>
            </a:r>
            <a:r>
              <a:rPr lang="ru-RU" dirty="0" smtClean="0"/>
              <a:t>или </a:t>
            </a:r>
            <a:r>
              <a:rPr lang="ru-RU" i="1" dirty="0" smtClean="0"/>
              <a:t>коллективизированными. </a:t>
            </a:r>
            <a:r>
              <a:rPr lang="ru-RU" dirty="0" smtClean="0"/>
              <a:t>Можно говорить в таком случае, что внутри металлического кристалла имеется свободный электронный газ. Электроны связывают положительные ионы металла в прочную систему.</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70" decel="100000"/>
                                        <p:tgtEl>
                                          <p:spTgt spid="3">
                                            <p:txEl>
                                              <p:pRg st="0" end="0"/>
                                            </p:txEl>
                                          </p:spTgt>
                                        </p:tgtEl>
                                      </p:cBhvr>
                                    </p:animEffect>
                                    <p:animScale>
                                      <p:cBhvr>
                                        <p:cTn id="8" dur="770" decel="100000"/>
                                        <p:tgtEl>
                                          <p:spTgt spid="3">
                                            <p:txEl>
                                              <p:pRg st="0" end="0"/>
                                            </p:txEl>
                                          </p:spTgt>
                                        </p:tgtEl>
                                      </p:cBhvr>
                                      <p:from x="10000" y="10000"/>
                                      <p:to x="200000" y="450000"/>
                                    </p:animScale>
                                    <p:animScale>
                                      <p:cBhvr>
                                        <p:cTn id="9" dur="1230" accel="100000" fill="hold">
                                          <p:stCondLst>
                                            <p:cond delay="770"/>
                                          </p:stCondLst>
                                        </p:cTn>
                                        <p:tgtEl>
                                          <p:spTgt spid="3">
                                            <p:txEl>
                                              <p:pRg st="0" end="0"/>
                                            </p:txEl>
                                          </p:spTgt>
                                        </p:tgtEl>
                                      </p:cBhvr>
                                      <p:from x="200000" y="450000"/>
                                      <p:to x="100000" y="100000"/>
                                    </p:animScale>
                                    <p:set>
                                      <p:cBhvr>
                                        <p:cTn id="10" dur="770" fill="hold"/>
                                        <p:tgtEl>
                                          <p:spTgt spid="3">
                                            <p:txEl>
                                              <p:pRg st="0" end="0"/>
                                            </p:txEl>
                                          </p:spTgt>
                                        </p:tgtEl>
                                        <p:attrNameLst>
                                          <p:attrName>ppt_x</p:attrName>
                                        </p:attrNameLst>
                                      </p:cBhvr>
                                      <p:to>
                                        <p:strVal val="(0.5)"/>
                                      </p:to>
                                    </p:set>
                                    <p:anim from="(0.5)" to="(#ppt_x)" calcmode="lin" valueType="num">
                                      <p:cBhvr>
                                        <p:cTn id="11" dur="1230" accel="100000" fill="hold">
                                          <p:stCondLst>
                                            <p:cond delay="770"/>
                                          </p:stCondLst>
                                        </p:cTn>
                                        <p:tgtEl>
                                          <p:spTgt spid="3">
                                            <p:txEl>
                                              <p:pRg st="0" end="0"/>
                                            </p:txEl>
                                          </p:spTgt>
                                        </p:tgtEl>
                                        <p:attrNameLst>
                                          <p:attrName>ppt_x</p:attrName>
                                        </p:attrNameLst>
                                      </p:cBhvr>
                                    </p:anim>
                                    <p:set>
                                      <p:cBhvr>
                                        <p:cTn id="12" dur="770" fill="hold"/>
                                        <p:tgtEl>
                                          <p:spTgt spid="3">
                                            <p:txEl>
                                              <p:pRg st="0" end="0"/>
                                            </p:txEl>
                                          </p:spTgt>
                                        </p:tgtEl>
                                        <p:attrNameLst>
                                          <p:attrName>ppt_y</p:attrName>
                                        </p:attrNameLst>
                                      </p:cBhvr>
                                      <p:to>
                                        <p:strVal val="(#ppt_y+0.4)"/>
                                      </p:to>
                                    </p:set>
                                    <p:anim from="(#ppt_y+0.4)" to="(#ppt_y)" calcmode="lin" valueType="num">
                                      <p:cBhvr>
                                        <p:cTn id="13" dur="1230" accel="100000" fill="hold">
                                          <p:stCondLst>
                                            <p:cond delay="770"/>
                                          </p:stCondLst>
                                        </p:cTn>
                                        <p:tgtEl>
                                          <p:spTgt spid="3">
                                            <p:txEl>
                                              <p:pRg st="0" end="0"/>
                                            </p:txEl>
                                          </p:spTgt>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1" presetClass="entr" presetSubtype="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770" decel="100000"/>
                                        <p:tgtEl>
                                          <p:spTgt spid="3">
                                            <p:txEl>
                                              <p:pRg st="1" end="1"/>
                                            </p:txEl>
                                          </p:spTgt>
                                        </p:tgtEl>
                                      </p:cBhvr>
                                    </p:animEffect>
                                    <p:animScale>
                                      <p:cBhvr>
                                        <p:cTn id="19" dur="770" decel="100000"/>
                                        <p:tgtEl>
                                          <p:spTgt spid="3">
                                            <p:txEl>
                                              <p:pRg st="1" end="1"/>
                                            </p:txEl>
                                          </p:spTgt>
                                        </p:tgtEl>
                                      </p:cBhvr>
                                      <p:from x="10000" y="10000"/>
                                      <p:to x="200000" y="450000"/>
                                    </p:animScale>
                                    <p:animScale>
                                      <p:cBhvr>
                                        <p:cTn id="20" dur="1230" accel="100000" fill="hold">
                                          <p:stCondLst>
                                            <p:cond delay="770"/>
                                          </p:stCondLst>
                                        </p:cTn>
                                        <p:tgtEl>
                                          <p:spTgt spid="3">
                                            <p:txEl>
                                              <p:pRg st="1" end="1"/>
                                            </p:txEl>
                                          </p:spTgt>
                                        </p:tgtEl>
                                      </p:cBhvr>
                                      <p:from x="200000" y="450000"/>
                                      <p:to x="100000" y="100000"/>
                                    </p:animScale>
                                    <p:set>
                                      <p:cBhvr>
                                        <p:cTn id="21" dur="770" fill="hold"/>
                                        <p:tgtEl>
                                          <p:spTgt spid="3">
                                            <p:txEl>
                                              <p:pRg st="1" end="1"/>
                                            </p:txEl>
                                          </p:spTgt>
                                        </p:tgtEl>
                                        <p:attrNameLst>
                                          <p:attrName>ppt_x</p:attrName>
                                        </p:attrNameLst>
                                      </p:cBhvr>
                                      <p:to>
                                        <p:strVal val="(0.5)"/>
                                      </p:to>
                                    </p:set>
                                    <p:anim from="(0.5)" to="(#ppt_x)" calcmode="lin" valueType="num">
                                      <p:cBhvr>
                                        <p:cTn id="22" dur="1230" accel="100000" fill="hold">
                                          <p:stCondLst>
                                            <p:cond delay="770"/>
                                          </p:stCondLst>
                                        </p:cTn>
                                        <p:tgtEl>
                                          <p:spTgt spid="3">
                                            <p:txEl>
                                              <p:pRg st="1" end="1"/>
                                            </p:txEl>
                                          </p:spTgt>
                                        </p:tgtEl>
                                        <p:attrNameLst>
                                          <p:attrName>ppt_x</p:attrName>
                                        </p:attrNameLst>
                                      </p:cBhvr>
                                    </p:anim>
                                    <p:set>
                                      <p:cBhvr>
                                        <p:cTn id="23" dur="770" fill="hold"/>
                                        <p:tgtEl>
                                          <p:spTgt spid="3">
                                            <p:txEl>
                                              <p:pRg st="1" end="1"/>
                                            </p:txEl>
                                          </p:spTgt>
                                        </p:tgtEl>
                                        <p:attrNameLst>
                                          <p:attrName>ppt_y</p:attrName>
                                        </p:attrNameLst>
                                      </p:cBhvr>
                                      <p:to>
                                        <p:strVal val="(#ppt_y+0.4)"/>
                                      </p:to>
                                    </p:set>
                                    <p:anim from="(#ppt_y+0.4)" to="(#ppt_y)" calcmode="lin" valueType="num">
                                      <p:cBhvr>
                                        <p:cTn id="24" dur="1230" accel="100000" fill="hold">
                                          <p:stCondLst>
                                            <p:cond delay="770"/>
                                          </p:stCondLst>
                                        </p:cTn>
                                        <p:tgtEl>
                                          <p:spTgt spid="3">
                                            <p:txEl>
                                              <p:pRg st="1" end="1"/>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0"/>
            <a:ext cx="8748464" cy="6858000"/>
          </a:xfrm>
        </p:spPr>
        <p:txBody>
          <a:bodyPr>
            <a:normAutofit lnSpcReduction="10000"/>
          </a:bodyPr>
          <a:lstStyle/>
          <a:p>
            <a:pPr>
              <a:buNone/>
            </a:pPr>
            <a:r>
              <a:rPr lang="ru-RU" b="1" dirty="0" smtClean="0"/>
              <a:t>                           Жидкий кристалл</a:t>
            </a:r>
            <a:r>
              <a:rPr lang="ru-RU" dirty="0" smtClean="0"/>
              <a:t> </a:t>
            </a:r>
          </a:p>
          <a:p>
            <a:pPr>
              <a:buNone/>
            </a:pPr>
            <a:endParaRPr lang="ru-RU" dirty="0" smtClean="0"/>
          </a:p>
          <a:p>
            <a:pPr>
              <a:buNone/>
            </a:pPr>
            <a:r>
              <a:rPr lang="ru-RU" b="1" dirty="0" smtClean="0">
                <a:solidFill>
                  <a:srgbClr val="FF0000"/>
                </a:solidFill>
              </a:rPr>
              <a:t>Жидкий кристалл</a:t>
            </a:r>
            <a:r>
              <a:rPr lang="ru-RU" dirty="0" smtClean="0">
                <a:solidFill>
                  <a:srgbClr val="FF0000"/>
                </a:solidFill>
              </a:rPr>
              <a:t> </a:t>
            </a:r>
            <a:r>
              <a:rPr lang="ru-RU" dirty="0" smtClean="0"/>
              <a:t>– это специфическое агрегатное состояние вещества, в котором оно проявляет одновременно свойства кристалла и жидкости.</a:t>
            </a:r>
          </a:p>
          <a:p>
            <a:pPr>
              <a:buNone/>
            </a:pPr>
            <a:r>
              <a:rPr lang="ru-RU" dirty="0" smtClean="0">
                <a:solidFill>
                  <a:srgbClr val="FF0000"/>
                </a:solidFill>
              </a:rPr>
              <a:t>Жидкокристаллическое состояние </a:t>
            </a:r>
            <a:r>
              <a:rPr lang="ru-RU" dirty="0" smtClean="0"/>
              <a:t>- это состояние осуществляется при плавлении кристаллов некоторых веществ. При их плавлении образуется жидкокристаллическая фаза, отличающаяся от обычных жидкостей. Эта фаза существует в интервале от температуры плавления кристалла до некоторой более высокой температуры, при нагреве до которой жидкий кристалл переходит в обычную жидкость.</a:t>
            </a:r>
            <a:endParaRPr lang="ru-RU" dirty="0"/>
          </a:p>
        </p:txBody>
      </p:sp>
      <p:pic>
        <p:nvPicPr>
          <p:cNvPr id="4" name="Рисунок 3" descr="big-1-lcd.jpg"/>
          <p:cNvPicPr>
            <a:picLocks noChangeAspect="1"/>
          </p:cNvPicPr>
          <p:nvPr/>
        </p:nvPicPr>
        <p:blipFill>
          <a:blip r:embed="rId2" cstate="print"/>
          <a:stretch>
            <a:fillRect/>
          </a:stretch>
        </p:blipFill>
        <p:spPr>
          <a:xfrm>
            <a:off x="1979712" y="2060848"/>
            <a:ext cx="6114256" cy="4020123"/>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0"/>
            <a:ext cx="8820472" cy="6858000"/>
          </a:xfrm>
        </p:spPr>
        <p:txBody>
          <a:bodyPr>
            <a:normAutofit fontScale="92500" lnSpcReduction="10000"/>
          </a:bodyPr>
          <a:lstStyle/>
          <a:p>
            <a:pPr>
              <a:buNone/>
            </a:pPr>
            <a:r>
              <a:rPr lang="ru-RU" dirty="0" smtClean="0"/>
              <a:t>                               Кристаллы воды.</a:t>
            </a:r>
          </a:p>
          <a:p>
            <a:pPr>
              <a:buNone/>
            </a:pPr>
            <a:r>
              <a:rPr lang="ru-RU" dirty="0" smtClean="0">
                <a:solidFill>
                  <a:srgbClr val="FF0000"/>
                </a:solidFill>
              </a:rPr>
              <a:t>Кристаллы</a:t>
            </a:r>
            <a:r>
              <a:rPr lang="ru-RU" dirty="0" smtClean="0"/>
              <a:t> замершей воды, т.е. </a:t>
            </a:r>
            <a:r>
              <a:rPr lang="ru-RU" dirty="0" smtClean="0">
                <a:solidFill>
                  <a:srgbClr val="FF0000"/>
                </a:solidFill>
              </a:rPr>
              <a:t>лед </a:t>
            </a:r>
            <a:r>
              <a:rPr lang="ru-RU" dirty="0" smtClean="0"/>
              <a:t>и снег, известны всем.</a:t>
            </a:r>
          </a:p>
          <a:p>
            <a:pPr>
              <a:buNone/>
            </a:pPr>
            <a:r>
              <a:rPr lang="ru-RU" dirty="0" smtClean="0"/>
              <a:t>Ледяной покров реки, массив ледника или айсберга - это, конечно, не один большой кристалл. Плотная масса льда обычно поликристаллическая, т.е. состоит из множества отдельных кристаллов. Их не всегда различишь, потому что они мелки и все срослись вместе. Иногда эти кристаллы можно различить в тающем льду, например, в льдинках весеннего ледохода на реке. Тогда видно, что лед состоит как бы из "карандашиков", сросшихся вместе, как в сложенной пачке карандашей: шестигранные столбики параллельны друг другу и стоят торчком к поверхности воды; эти "карандашики" и есть кристаллики льда.</a:t>
            </a:r>
            <a:endParaRPr lang="ru-RU" dirty="0"/>
          </a:p>
        </p:txBody>
      </p:sp>
      <p:pic>
        <p:nvPicPr>
          <p:cNvPr id="4" name="Рисунок 3" descr="clip_image034.png"/>
          <p:cNvPicPr>
            <a:picLocks noChangeAspect="1"/>
          </p:cNvPicPr>
          <p:nvPr/>
        </p:nvPicPr>
        <p:blipFill>
          <a:blip r:embed="rId2" cstate="print"/>
          <a:stretch>
            <a:fillRect/>
          </a:stretch>
        </p:blipFill>
        <p:spPr>
          <a:xfrm>
            <a:off x="3923928" y="2708920"/>
            <a:ext cx="4762500" cy="38481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0"/>
            <a:ext cx="8748464" cy="6858000"/>
          </a:xfrm>
        </p:spPr>
        <p:txBody>
          <a:bodyPr>
            <a:normAutofit lnSpcReduction="10000"/>
          </a:bodyPr>
          <a:lstStyle/>
          <a:p>
            <a:pPr>
              <a:buNone/>
            </a:pPr>
            <a:r>
              <a:rPr lang="ru-RU" dirty="0" smtClean="0"/>
              <a:t>                             Кристаллы снега</a:t>
            </a:r>
          </a:p>
          <a:p>
            <a:pPr>
              <a:buNone/>
            </a:pPr>
            <a:r>
              <a:rPr lang="ru-RU" dirty="0" smtClean="0"/>
              <a:t>  Каждый отдельный </a:t>
            </a:r>
            <a:r>
              <a:rPr lang="ru-RU" dirty="0" smtClean="0">
                <a:solidFill>
                  <a:srgbClr val="FF0000"/>
                </a:solidFill>
              </a:rPr>
              <a:t>кристаллик</a:t>
            </a:r>
            <a:r>
              <a:rPr lang="ru-RU" dirty="0" smtClean="0"/>
              <a:t> льда, каждая </a:t>
            </a:r>
            <a:r>
              <a:rPr lang="ru-RU" dirty="0" smtClean="0">
                <a:solidFill>
                  <a:srgbClr val="FF0000"/>
                </a:solidFill>
              </a:rPr>
              <a:t>снежинка</a:t>
            </a:r>
            <a:r>
              <a:rPr lang="ru-RU" dirty="0" smtClean="0"/>
              <a:t> хрупка и мала. На снежинках легче всего убедится в том, что форма кристаллов правильна и симметрична. Удивительно разнообразны формы звездочек-снежинок, но симметрия их всегда одинакова: только шесть лучей. Почему? Такова симметрия атомной структуры кристаллов снега. Это относится не только к снегу. Формы кристаллов могут быть весьма разнообразными, но симметрия этих форм для каждого вещества одна, ее определяет симметрия и закономерность атомного строения данного вещества. Снежинка может быть только шестилучевой -такова симметрия строения кристаллов снега.</a:t>
            </a:r>
            <a:endParaRPr lang="ru-RU" dirty="0"/>
          </a:p>
        </p:txBody>
      </p:sp>
      <p:pic>
        <p:nvPicPr>
          <p:cNvPr id="5" name="Рисунок 4" descr="clip_image013.png"/>
          <p:cNvPicPr>
            <a:picLocks noChangeAspect="1"/>
          </p:cNvPicPr>
          <p:nvPr/>
        </p:nvPicPr>
        <p:blipFill>
          <a:blip r:embed="rId2" cstate="print"/>
          <a:stretch>
            <a:fillRect/>
          </a:stretch>
        </p:blipFill>
        <p:spPr>
          <a:xfrm>
            <a:off x="6084168" y="1772816"/>
            <a:ext cx="2586583" cy="2322934"/>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4400" smtClean="0"/>
              <a:t>Используемая  </a:t>
            </a:r>
            <a:r>
              <a:rPr lang="ru-RU" sz="4400" smtClean="0"/>
              <a:t>литература</a:t>
            </a:r>
            <a:endParaRPr lang="ru-RU" sz="4400" dirty="0"/>
          </a:p>
        </p:txBody>
      </p:sp>
      <p:sp>
        <p:nvSpPr>
          <p:cNvPr id="3" name="Содержимое 2"/>
          <p:cNvSpPr>
            <a:spLocks noGrp="1"/>
          </p:cNvSpPr>
          <p:nvPr>
            <p:ph idx="1"/>
          </p:nvPr>
        </p:nvSpPr>
        <p:spPr/>
        <p:txBody>
          <a:bodyPr/>
          <a:lstStyle/>
          <a:p>
            <a:pPr marL="514350" indent="-514350">
              <a:buFont typeface="+mj-lt"/>
              <a:buAutoNum type="arabicPeriod"/>
            </a:pPr>
            <a:r>
              <a:rPr lang="ru-RU" dirty="0" smtClean="0"/>
              <a:t>Касьянов, В.А. Физика, 11 класс [Текст]: учебник для общеобразовательных школ / В.А. Касьянов. – ООО "Дрофа", 2004. – 116 с. </a:t>
            </a:r>
          </a:p>
          <a:p>
            <a:pPr marL="514350" indent="-514350">
              <a:buFont typeface="+mj-lt"/>
              <a:buAutoNum type="arabicPeriod"/>
            </a:pPr>
            <a:r>
              <a:rPr lang="ru-RU" dirty="0" err="1" smtClean="0"/>
              <a:t>Кабардин</a:t>
            </a:r>
            <a:r>
              <a:rPr lang="ru-RU" dirty="0" smtClean="0"/>
              <a:t> О.Ф., Орлов В.А., </a:t>
            </a:r>
            <a:r>
              <a:rPr lang="ru-RU" dirty="0" err="1" smtClean="0"/>
              <a:t>Эвенчик</a:t>
            </a:r>
            <a:r>
              <a:rPr lang="ru-RU" dirty="0" smtClean="0"/>
              <a:t> Э.Е., </a:t>
            </a:r>
            <a:r>
              <a:rPr lang="ru-RU" dirty="0" err="1" smtClean="0"/>
              <a:t>Шамаш</a:t>
            </a:r>
            <a:r>
              <a:rPr lang="ru-RU" dirty="0" smtClean="0"/>
              <a:t> С.Я., </a:t>
            </a:r>
            <a:r>
              <a:rPr lang="ru-RU" dirty="0" err="1" smtClean="0"/>
              <a:t>Пинский</a:t>
            </a:r>
            <a:r>
              <a:rPr lang="ru-RU" dirty="0" smtClean="0"/>
              <a:t> А.А., </a:t>
            </a:r>
            <a:r>
              <a:rPr lang="ru-RU" dirty="0" err="1" smtClean="0"/>
              <a:t>Кабардина</a:t>
            </a:r>
            <a:r>
              <a:rPr lang="ru-RU" dirty="0" smtClean="0"/>
              <a:t> С.И., Дик Ю.И., Никифоров Г.Г., </a:t>
            </a:r>
            <a:r>
              <a:rPr lang="ru-RU" dirty="0" err="1" smtClean="0"/>
              <a:t>Шефер</a:t>
            </a:r>
            <a:r>
              <a:rPr lang="ru-RU" dirty="0" smtClean="0"/>
              <a:t> Н.И. «Физика. 10 класс», «Просвещение», 2007 г.</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0"/>
            <a:ext cx="8820472" cy="6858000"/>
          </a:xfrm>
        </p:spPr>
        <p:txBody>
          <a:bodyPr/>
          <a:lstStyle/>
          <a:p>
            <a:pPr>
              <a:buNone/>
            </a:pPr>
            <a:r>
              <a:rPr lang="ru-RU" dirty="0" smtClean="0"/>
              <a:t>                                      Содержание:</a:t>
            </a:r>
          </a:p>
          <a:p>
            <a:pPr>
              <a:buNone/>
            </a:pPr>
            <a:r>
              <a:rPr lang="ru-RU" sz="2400" dirty="0" smtClean="0"/>
              <a:t>1.Введение:Роль, предмет и задачи физики твердого тела.</a:t>
            </a:r>
          </a:p>
          <a:p>
            <a:pPr>
              <a:buNone/>
            </a:pPr>
            <a:r>
              <a:rPr lang="ru-RU" dirty="0" smtClean="0"/>
              <a:t>2.Что такое кристаллы</a:t>
            </a:r>
          </a:p>
          <a:p>
            <a:pPr>
              <a:buNone/>
            </a:pPr>
            <a:r>
              <a:rPr lang="ru-RU" dirty="0" smtClean="0"/>
              <a:t>3.Физические свойства кристаллических тел</a:t>
            </a:r>
          </a:p>
          <a:p>
            <a:pPr>
              <a:buNone/>
            </a:pPr>
            <a:r>
              <a:rPr lang="ru-RU" dirty="0" smtClean="0"/>
              <a:t>4.Монокристаллы, поликристаллы</a:t>
            </a:r>
          </a:p>
          <a:p>
            <a:pPr>
              <a:buNone/>
            </a:pPr>
            <a:r>
              <a:rPr lang="ru-RU" dirty="0" smtClean="0"/>
              <a:t>5.Кристаллическая решетка</a:t>
            </a:r>
          </a:p>
          <a:p>
            <a:pPr>
              <a:buNone/>
            </a:pPr>
            <a:r>
              <a:rPr lang="ru-RU" dirty="0" smtClean="0"/>
              <a:t>6.Атомные кристаллы</a:t>
            </a:r>
          </a:p>
          <a:p>
            <a:pPr>
              <a:buNone/>
            </a:pPr>
            <a:r>
              <a:rPr lang="ru-RU" dirty="0" smtClean="0"/>
              <a:t>7.Ионные кристаллы</a:t>
            </a:r>
          </a:p>
          <a:p>
            <a:pPr>
              <a:buNone/>
            </a:pPr>
            <a:r>
              <a:rPr lang="ru-RU" dirty="0" smtClean="0"/>
              <a:t>8.Металлические кристаллы </a:t>
            </a:r>
          </a:p>
          <a:p>
            <a:pPr>
              <a:buNone/>
            </a:pPr>
            <a:r>
              <a:rPr lang="ru-RU" dirty="0" smtClean="0"/>
              <a:t>9.Жидкие кристаллы</a:t>
            </a:r>
          </a:p>
          <a:p>
            <a:pPr>
              <a:buNone/>
            </a:pPr>
            <a:r>
              <a:rPr lang="ru-RU" dirty="0" smtClean="0"/>
              <a:t>10.Кристаллы воды</a:t>
            </a:r>
          </a:p>
          <a:p>
            <a:pPr>
              <a:buNone/>
            </a:pPr>
            <a:r>
              <a:rPr lang="ru-RU" dirty="0" smtClean="0"/>
              <a:t>11.Кристаллы снега</a:t>
            </a:r>
          </a:p>
          <a:p>
            <a:pPr>
              <a:buNone/>
            </a:pPr>
            <a:endParaRPr lang="ru-RU"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800" decel="100000"/>
                                        <p:tgtEl>
                                          <p:spTgt spid="3">
                                            <p:txEl>
                                              <p:pRg st="0" end="0"/>
                                            </p:txEl>
                                          </p:spTgt>
                                        </p:tgtEl>
                                      </p:cBhvr>
                                    </p:animEffect>
                                    <p:anim calcmode="lin" valueType="num">
                                      <p:cBhvr>
                                        <p:cTn id="8"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800" decel="100000"/>
                                        <p:tgtEl>
                                          <p:spTgt spid="3">
                                            <p:txEl>
                                              <p:pRg st="1" end="1"/>
                                            </p:txEl>
                                          </p:spTgt>
                                        </p:tgtEl>
                                      </p:cBhvr>
                                    </p:animEffect>
                                    <p:anim calcmode="lin" valueType="num">
                                      <p:cBhvr>
                                        <p:cTn id="18"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0" presetClass="entr" presetSubtype="0"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800" decel="100000"/>
                                        <p:tgtEl>
                                          <p:spTgt spid="3">
                                            <p:txEl>
                                              <p:pRg st="2" end="2"/>
                                            </p:txEl>
                                          </p:spTgt>
                                        </p:tgtEl>
                                      </p:cBhvr>
                                    </p:animEffect>
                                    <p:anim calcmode="lin" valueType="num">
                                      <p:cBhvr>
                                        <p:cTn id="28"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29"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30"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0" presetClass="entr" presetSubtype="0"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Effect transition="in" filter="fade">
                                      <p:cBhvr>
                                        <p:cTn id="37" dur="800" decel="100000"/>
                                        <p:tgtEl>
                                          <p:spTgt spid="3">
                                            <p:txEl>
                                              <p:pRg st="3" end="3"/>
                                            </p:txEl>
                                          </p:spTgt>
                                        </p:tgtEl>
                                      </p:cBhvr>
                                    </p:animEffect>
                                    <p:anim calcmode="lin" valueType="num">
                                      <p:cBhvr>
                                        <p:cTn id="38" dur="800" decel="100000" fill="hold"/>
                                        <p:tgtEl>
                                          <p:spTgt spid="3">
                                            <p:txEl>
                                              <p:pRg st="3" end="3"/>
                                            </p:txEl>
                                          </p:spTgt>
                                        </p:tgtEl>
                                        <p:attrNameLst>
                                          <p:attrName>style.rotation</p:attrName>
                                        </p:attrNameLst>
                                      </p:cBhvr>
                                      <p:tavLst>
                                        <p:tav tm="0">
                                          <p:val>
                                            <p:fltVal val="-90"/>
                                          </p:val>
                                        </p:tav>
                                        <p:tav tm="100000">
                                          <p:val>
                                            <p:fltVal val="0"/>
                                          </p:val>
                                        </p:tav>
                                      </p:tavLst>
                                    </p:anim>
                                    <p:anim calcmode="lin" valueType="num">
                                      <p:cBhvr>
                                        <p:cTn id="39" dur="800" decel="100000" fill="hold"/>
                                        <p:tgtEl>
                                          <p:spTgt spid="3">
                                            <p:txEl>
                                              <p:pRg st="3" end="3"/>
                                            </p:txEl>
                                          </p:spTgt>
                                        </p:tgtEl>
                                        <p:attrNameLst>
                                          <p:attrName>ppt_x</p:attrName>
                                        </p:attrNameLst>
                                      </p:cBhvr>
                                      <p:tavLst>
                                        <p:tav tm="0">
                                          <p:val>
                                            <p:strVal val="#ppt_x+0.4"/>
                                          </p:val>
                                        </p:tav>
                                        <p:tav tm="100000">
                                          <p:val>
                                            <p:strVal val="#ppt_x-0.05"/>
                                          </p:val>
                                        </p:tav>
                                      </p:tavLst>
                                    </p:anim>
                                    <p:anim calcmode="lin" valueType="num">
                                      <p:cBhvr>
                                        <p:cTn id="40" dur="800" decel="100000" fill="hold"/>
                                        <p:tgtEl>
                                          <p:spTgt spid="3">
                                            <p:txEl>
                                              <p:pRg st="3" end="3"/>
                                            </p:txEl>
                                          </p:spTgt>
                                        </p:tgtEl>
                                        <p:attrNameLst>
                                          <p:attrName>ppt_y</p:attrName>
                                        </p:attrNameLst>
                                      </p:cBhvr>
                                      <p:tavLst>
                                        <p:tav tm="0">
                                          <p:val>
                                            <p:strVal val="#ppt_y-0.4"/>
                                          </p:val>
                                        </p:tav>
                                        <p:tav tm="100000">
                                          <p:val>
                                            <p:strVal val="#ppt_y+0.1"/>
                                          </p:val>
                                        </p:tav>
                                      </p:tavLst>
                                    </p:anim>
                                    <p:anim calcmode="lin" valueType="num">
                                      <p:cBhvr>
                                        <p:cTn id="41" dur="200" accel="100000" fill="hold">
                                          <p:stCondLst>
                                            <p:cond delay="800"/>
                                          </p:stCondLst>
                                        </p:cTn>
                                        <p:tgtEl>
                                          <p:spTgt spid="3">
                                            <p:txEl>
                                              <p:pRg st="3" end="3"/>
                                            </p:txEl>
                                          </p:spTgt>
                                        </p:tgtEl>
                                        <p:attrNameLst>
                                          <p:attrName>ppt_x</p:attrName>
                                        </p:attrNameLst>
                                      </p:cBhvr>
                                      <p:tavLst>
                                        <p:tav tm="0">
                                          <p:val>
                                            <p:strVal val="#ppt_x-0.05"/>
                                          </p:val>
                                        </p:tav>
                                        <p:tav tm="100000">
                                          <p:val>
                                            <p:strVal val="#ppt_x"/>
                                          </p:val>
                                        </p:tav>
                                      </p:tavLst>
                                    </p:anim>
                                    <p:anim calcmode="lin" valueType="num">
                                      <p:cBhvr>
                                        <p:cTn id="42" dur="200" accel="100000" fill="hold">
                                          <p:stCondLst>
                                            <p:cond delay="800"/>
                                          </p:stCondLst>
                                        </p:cTn>
                                        <p:tgtEl>
                                          <p:spTgt spid="3">
                                            <p:txEl>
                                              <p:pRg st="3" end="3"/>
                                            </p:txEl>
                                          </p:spTgt>
                                        </p:tgtEl>
                                        <p:attrNameLst>
                                          <p:attrName>ppt_y</p:attrName>
                                        </p:attrNameLst>
                                      </p:cBhvr>
                                      <p:tavLst>
                                        <p:tav tm="0">
                                          <p:val>
                                            <p:strVal val="#ppt_y+0.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0" presetClass="entr" presetSubtype="0" fill="hold" grpId="0" nodeType="click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animEffect transition="in" filter="fade">
                                      <p:cBhvr>
                                        <p:cTn id="47" dur="800" decel="100000"/>
                                        <p:tgtEl>
                                          <p:spTgt spid="3">
                                            <p:txEl>
                                              <p:pRg st="4" end="4"/>
                                            </p:txEl>
                                          </p:spTgt>
                                        </p:tgtEl>
                                      </p:cBhvr>
                                    </p:animEffect>
                                    <p:anim calcmode="lin" valueType="num">
                                      <p:cBhvr>
                                        <p:cTn id="48" dur="800" decel="100000" fill="hold"/>
                                        <p:tgtEl>
                                          <p:spTgt spid="3">
                                            <p:txEl>
                                              <p:pRg st="4" end="4"/>
                                            </p:txEl>
                                          </p:spTgt>
                                        </p:tgtEl>
                                        <p:attrNameLst>
                                          <p:attrName>style.rotation</p:attrName>
                                        </p:attrNameLst>
                                      </p:cBhvr>
                                      <p:tavLst>
                                        <p:tav tm="0">
                                          <p:val>
                                            <p:fltVal val="-90"/>
                                          </p:val>
                                        </p:tav>
                                        <p:tav tm="100000">
                                          <p:val>
                                            <p:fltVal val="0"/>
                                          </p:val>
                                        </p:tav>
                                      </p:tavLst>
                                    </p:anim>
                                    <p:anim calcmode="lin" valueType="num">
                                      <p:cBhvr>
                                        <p:cTn id="49" dur="800" decel="100000" fill="hold"/>
                                        <p:tgtEl>
                                          <p:spTgt spid="3">
                                            <p:txEl>
                                              <p:pRg st="4" end="4"/>
                                            </p:txEl>
                                          </p:spTgt>
                                        </p:tgtEl>
                                        <p:attrNameLst>
                                          <p:attrName>ppt_x</p:attrName>
                                        </p:attrNameLst>
                                      </p:cBhvr>
                                      <p:tavLst>
                                        <p:tav tm="0">
                                          <p:val>
                                            <p:strVal val="#ppt_x+0.4"/>
                                          </p:val>
                                        </p:tav>
                                        <p:tav tm="100000">
                                          <p:val>
                                            <p:strVal val="#ppt_x-0.05"/>
                                          </p:val>
                                        </p:tav>
                                      </p:tavLst>
                                    </p:anim>
                                    <p:anim calcmode="lin" valueType="num">
                                      <p:cBhvr>
                                        <p:cTn id="50" dur="800" decel="100000" fill="hold"/>
                                        <p:tgtEl>
                                          <p:spTgt spid="3">
                                            <p:txEl>
                                              <p:pRg st="4" end="4"/>
                                            </p:txEl>
                                          </p:spTgt>
                                        </p:tgtEl>
                                        <p:attrNameLst>
                                          <p:attrName>ppt_y</p:attrName>
                                        </p:attrNameLst>
                                      </p:cBhvr>
                                      <p:tavLst>
                                        <p:tav tm="0">
                                          <p:val>
                                            <p:strVal val="#ppt_y-0.4"/>
                                          </p:val>
                                        </p:tav>
                                        <p:tav tm="100000">
                                          <p:val>
                                            <p:strVal val="#ppt_y+0.1"/>
                                          </p:val>
                                        </p:tav>
                                      </p:tavLst>
                                    </p:anim>
                                    <p:anim calcmode="lin" valueType="num">
                                      <p:cBhvr>
                                        <p:cTn id="51" dur="200" accel="100000" fill="hold">
                                          <p:stCondLst>
                                            <p:cond delay="800"/>
                                          </p:stCondLst>
                                        </p:cTn>
                                        <p:tgtEl>
                                          <p:spTgt spid="3">
                                            <p:txEl>
                                              <p:pRg st="4" end="4"/>
                                            </p:txEl>
                                          </p:spTgt>
                                        </p:tgtEl>
                                        <p:attrNameLst>
                                          <p:attrName>ppt_x</p:attrName>
                                        </p:attrNameLst>
                                      </p:cBhvr>
                                      <p:tavLst>
                                        <p:tav tm="0">
                                          <p:val>
                                            <p:strVal val="#ppt_x-0.05"/>
                                          </p:val>
                                        </p:tav>
                                        <p:tav tm="100000">
                                          <p:val>
                                            <p:strVal val="#ppt_x"/>
                                          </p:val>
                                        </p:tav>
                                      </p:tavLst>
                                    </p:anim>
                                    <p:anim calcmode="lin" valueType="num">
                                      <p:cBhvr>
                                        <p:cTn id="52" dur="200" accel="100000" fill="hold">
                                          <p:stCondLst>
                                            <p:cond delay="800"/>
                                          </p:stCondLst>
                                        </p:cTn>
                                        <p:tgtEl>
                                          <p:spTgt spid="3">
                                            <p:txEl>
                                              <p:pRg st="4" end="4"/>
                                            </p:txEl>
                                          </p:spTgt>
                                        </p:tgtEl>
                                        <p:attrNameLst>
                                          <p:attrName>ppt_y</p:attrName>
                                        </p:attrNameLst>
                                      </p:cBhvr>
                                      <p:tavLst>
                                        <p:tav tm="0">
                                          <p:val>
                                            <p:strVal val="#ppt_y+0.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30" presetClass="entr" presetSubtype="0" fill="hold" grpId="0" nodeType="clickEffect">
                                  <p:stCondLst>
                                    <p:cond delay="0"/>
                                  </p:stCondLst>
                                  <p:childTnLst>
                                    <p:set>
                                      <p:cBhvr>
                                        <p:cTn id="56" dur="1" fill="hold">
                                          <p:stCondLst>
                                            <p:cond delay="0"/>
                                          </p:stCondLst>
                                        </p:cTn>
                                        <p:tgtEl>
                                          <p:spTgt spid="3">
                                            <p:txEl>
                                              <p:pRg st="5" end="5"/>
                                            </p:txEl>
                                          </p:spTgt>
                                        </p:tgtEl>
                                        <p:attrNameLst>
                                          <p:attrName>style.visibility</p:attrName>
                                        </p:attrNameLst>
                                      </p:cBhvr>
                                      <p:to>
                                        <p:strVal val="visible"/>
                                      </p:to>
                                    </p:set>
                                    <p:animEffect transition="in" filter="fade">
                                      <p:cBhvr>
                                        <p:cTn id="57" dur="800" decel="100000"/>
                                        <p:tgtEl>
                                          <p:spTgt spid="3">
                                            <p:txEl>
                                              <p:pRg st="5" end="5"/>
                                            </p:txEl>
                                          </p:spTgt>
                                        </p:tgtEl>
                                      </p:cBhvr>
                                    </p:animEffect>
                                    <p:anim calcmode="lin" valueType="num">
                                      <p:cBhvr>
                                        <p:cTn id="58" dur="800" decel="100000" fill="hold"/>
                                        <p:tgtEl>
                                          <p:spTgt spid="3">
                                            <p:txEl>
                                              <p:pRg st="5" end="5"/>
                                            </p:txEl>
                                          </p:spTgt>
                                        </p:tgtEl>
                                        <p:attrNameLst>
                                          <p:attrName>style.rotation</p:attrName>
                                        </p:attrNameLst>
                                      </p:cBhvr>
                                      <p:tavLst>
                                        <p:tav tm="0">
                                          <p:val>
                                            <p:fltVal val="-90"/>
                                          </p:val>
                                        </p:tav>
                                        <p:tav tm="100000">
                                          <p:val>
                                            <p:fltVal val="0"/>
                                          </p:val>
                                        </p:tav>
                                      </p:tavLst>
                                    </p:anim>
                                    <p:anim calcmode="lin" valueType="num">
                                      <p:cBhvr>
                                        <p:cTn id="59" dur="800" decel="100000" fill="hold"/>
                                        <p:tgtEl>
                                          <p:spTgt spid="3">
                                            <p:txEl>
                                              <p:pRg st="5" end="5"/>
                                            </p:txEl>
                                          </p:spTgt>
                                        </p:tgtEl>
                                        <p:attrNameLst>
                                          <p:attrName>ppt_x</p:attrName>
                                        </p:attrNameLst>
                                      </p:cBhvr>
                                      <p:tavLst>
                                        <p:tav tm="0">
                                          <p:val>
                                            <p:strVal val="#ppt_x+0.4"/>
                                          </p:val>
                                        </p:tav>
                                        <p:tav tm="100000">
                                          <p:val>
                                            <p:strVal val="#ppt_x-0.05"/>
                                          </p:val>
                                        </p:tav>
                                      </p:tavLst>
                                    </p:anim>
                                    <p:anim calcmode="lin" valueType="num">
                                      <p:cBhvr>
                                        <p:cTn id="60" dur="800" decel="100000" fill="hold"/>
                                        <p:tgtEl>
                                          <p:spTgt spid="3">
                                            <p:txEl>
                                              <p:pRg st="5" end="5"/>
                                            </p:txEl>
                                          </p:spTgt>
                                        </p:tgtEl>
                                        <p:attrNameLst>
                                          <p:attrName>ppt_y</p:attrName>
                                        </p:attrNameLst>
                                      </p:cBhvr>
                                      <p:tavLst>
                                        <p:tav tm="0">
                                          <p:val>
                                            <p:strVal val="#ppt_y-0.4"/>
                                          </p:val>
                                        </p:tav>
                                        <p:tav tm="100000">
                                          <p:val>
                                            <p:strVal val="#ppt_y+0.1"/>
                                          </p:val>
                                        </p:tav>
                                      </p:tavLst>
                                    </p:anim>
                                    <p:anim calcmode="lin" valueType="num">
                                      <p:cBhvr>
                                        <p:cTn id="61" dur="200" accel="100000" fill="hold">
                                          <p:stCondLst>
                                            <p:cond delay="800"/>
                                          </p:stCondLst>
                                        </p:cTn>
                                        <p:tgtEl>
                                          <p:spTgt spid="3">
                                            <p:txEl>
                                              <p:pRg st="5" end="5"/>
                                            </p:txEl>
                                          </p:spTgt>
                                        </p:tgtEl>
                                        <p:attrNameLst>
                                          <p:attrName>ppt_x</p:attrName>
                                        </p:attrNameLst>
                                      </p:cBhvr>
                                      <p:tavLst>
                                        <p:tav tm="0">
                                          <p:val>
                                            <p:strVal val="#ppt_x-0.05"/>
                                          </p:val>
                                        </p:tav>
                                        <p:tav tm="100000">
                                          <p:val>
                                            <p:strVal val="#ppt_x"/>
                                          </p:val>
                                        </p:tav>
                                      </p:tavLst>
                                    </p:anim>
                                    <p:anim calcmode="lin" valueType="num">
                                      <p:cBhvr>
                                        <p:cTn id="62" dur="200" accel="100000" fill="hold">
                                          <p:stCondLst>
                                            <p:cond delay="800"/>
                                          </p:stCondLst>
                                        </p:cTn>
                                        <p:tgtEl>
                                          <p:spTgt spid="3">
                                            <p:txEl>
                                              <p:pRg st="5" end="5"/>
                                            </p:txEl>
                                          </p:spTgt>
                                        </p:tgtEl>
                                        <p:attrNameLst>
                                          <p:attrName>ppt_y</p:attrName>
                                        </p:attrNameLst>
                                      </p:cBhvr>
                                      <p:tavLst>
                                        <p:tav tm="0">
                                          <p:val>
                                            <p:strVal val="#ppt_y+0.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30" presetClass="entr" presetSubtype="0" fill="hold" grpId="0" nodeType="clickEffect">
                                  <p:stCondLst>
                                    <p:cond delay="0"/>
                                  </p:stCondLst>
                                  <p:childTnLst>
                                    <p:set>
                                      <p:cBhvr>
                                        <p:cTn id="66" dur="1" fill="hold">
                                          <p:stCondLst>
                                            <p:cond delay="0"/>
                                          </p:stCondLst>
                                        </p:cTn>
                                        <p:tgtEl>
                                          <p:spTgt spid="3">
                                            <p:txEl>
                                              <p:pRg st="6" end="6"/>
                                            </p:txEl>
                                          </p:spTgt>
                                        </p:tgtEl>
                                        <p:attrNameLst>
                                          <p:attrName>style.visibility</p:attrName>
                                        </p:attrNameLst>
                                      </p:cBhvr>
                                      <p:to>
                                        <p:strVal val="visible"/>
                                      </p:to>
                                    </p:set>
                                    <p:animEffect transition="in" filter="fade">
                                      <p:cBhvr>
                                        <p:cTn id="67" dur="800" decel="100000"/>
                                        <p:tgtEl>
                                          <p:spTgt spid="3">
                                            <p:txEl>
                                              <p:pRg st="6" end="6"/>
                                            </p:txEl>
                                          </p:spTgt>
                                        </p:tgtEl>
                                      </p:cBhvr>
                                    </p:animEffect>
                                    <p:anim calcmode="lin" valueType="num">
                                      <p:cBhvr>
                                        <p:cTn id="68" dur="800" decel="100000" fill="hold"/>
                                        <p:tgtEl>
                                          <p:spTgt spid="3">
                                            <p:txEl>
                                              <p:pRg st="6" end="6"/>
                                            </p:txEl>
                                          </p:spTgt>
                                        </p:tgtEl>
                                        <p:attrNameLst>
                                          <p:attrName>style.rotation</p:attrName>
                                        </p:attrNameLst>
                                      </p:cBhvr>
                                      <p:tavLst>
                                        <p:tav tm="0">
                                          <p:val>
                                            <p:fltVal val="-90"/>
                                          </p:val>
                                        </p:tav>
                                        <p:tav tm="100000">
                                          <p:val>
                                            <p:fltVal val="0"/>
                                          </p:val>
                                        </p:tav>
                                      </p:tavLst>
                                    </p:anim>
                                    <p:anim calcmode="lin" valueType="num">
                                      <p:cBhvr>
                                        <p:cTn id="69" dur="800" decel="100000" fill="hold"/>
                                        <p:tgtEl>
                                          <p:spTgt spid="3">
                                            <p:txEl>
                                              <p:pRg st="6" end="6"/>
                                            </p:txEl>
                                          </p:spTgt>
                                        </p:tgtEl>
                                        <p:attrNameLst>
                                          <p:attrName>ppt_x</p:attrName>
                                        </p:attrNameLst>
                                      </p:cBhvr>
                                      <p:tavLst>
                                        <p:tav tm="0">
                                          <p:val>
                                            <p:strVal val="#ppt_x+0.4"/>
                                          </p:val>
                                        </p:tav>
                                        <p:tav tm="100000">
                                          <p:val>
                                            <p:strVal val="#ppt_x-0.05"/>
                                          </p:val>
                                        </p:tav>
                                      </p:tavLst>
                                    </p:anim>
                                    <p:anim calcmode="lin" valueType="num">
                                      <p:cBhvr>
                                        <p:cTn id="70" dur="800" decel="100000" fill="hold"/>
                                        <p:tgtEl>
                                          <p:spTgt spid="3">
                                            <p:txEl>
                                              <p:pRg st="6" end="6"/>
                                            </p:txEl>
                                          </p:spTgt>
                                        </p:tgtEl>
                                        <p:attrNameLst>
                                          <p:attrName>ppt_y</p:attrName>
                                        </p:attrNameLst>
                                      </p:cBhvr>
                                      <p:tavLst>
                                        <p:tav tm="0">
                                          <p:val>
                                            <p:strVal val="#ppt_y-0.4"/>
                                          </p:val>
                                        </p:tav>
                                        <p:tav tm="100000">
                                          <p:val>
                                            <p:strVal val="#ppt_y+0.1"/>
                                          </p:val>
                                        </p:tav>
                                      </p:tavLst>
                                    </p:anim>
                                    <p:anim calcmode="lin" valueType="num">
                                      <p:cBhvr>
                                        <p:cTn id="71" dur="200" accel="100000" fill="hold">
                                          <p:stCondLst>
                                            <p:cond delay="800"/>
                                          </p:stCondLst>
                                        </p:cTn>
                                        <p:tgtEl>
                                          <p:spTgt spid="3">
                                            <p:txEl>
                                              <p:pRg st="6" end="6"/>
                                            </p:txEl>
                                          </p:spTgt>
                                        </p:tgtEl>
                                        <p:attrNameLst>
                                          <p:attrName>ppt_x</p:attrName>
                                        </p:attrNameLst>
                                      </p:cBhvr>
                                      <p:tavLst>
                                        <p:tav tm="0">
                                          <p:val>
                                            <p:strVal val="#ppt_x-0.05"/>
                                          </p:val>
                                        </p:tav>
                                        <p:tav tm="100000">
                                          <p:val>
                                            <p:strVal val="#ppt_x"/>
                                          </p:val>
                                        </p:tav>
                                      </p:tavLst>
                                    </p:anim>
                                    <p:anim calcmode="lin" valueType="num">
                                      <p:cBhvr>
                                        <p:cTn id="72" dur="200" accel="100000" fill="hold">
                                          <p:stCondLst>
                                            <p:cond delay="800"/>
                                          </p:stCondLst>
                                        </p:cTn>
                                        <p:tgtEl>
                                          <p:spTgt spid="3">
                                            <p:txEl>
                                              <p:pRg st="6" end="6"/>
                                            </p:txEl>
                                          </p:spTgt>
                                        </p:tgtEl>
                                        <p:attrNameLst>
                                          <p:attrName>ppt_y</p:attrName>
                                        </p:attrNameLst>
                                      </p:cBhvr>
                                      <p:tavLst>
                                        <p:tav tm="0">
                                          <p:val>
                                            <p:strVal val="#ppt_y+0.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30" presetClass="entr" presetSubtype="0" fill="hold" grpId="0" nodeType="clickEffect">
                                  <p:stCondLst>
                                    <p:cond delay="0"/>
                                  </p:stCondLst>
                                  <p:childTnLst>
                                    <p:set>
                                      <p:cBhvr>
                                        <p:cTn id="76" dur="1" fill="hold">
                                          <p:stCondLst>
                                            <p:cond delay="0"/>
                                          </p:stCondLst>
                                        </p:cTn>
                                        <p:tgtEl>
                                          <p:spTgt spid="3">
                                            <p:txEl>
                                              <p:pRg st="7" end="7"/>
                                            </p:txEl>
                                          </p:spTgt>
                                        </p:tgtEl>
                                        <p:attrNameLst>
                                          <p:attrName>style.visibility</p:attrName>
                                        </p:attrNameLst>
                                      </p:cBhvr>
                                      <p:to>
                                        <p:strVal val="visible"/>
                                      </p:to>
                                    </p:set>
                                    <p:animEffect transition="in" filter="fade">
                                      <p:cBhvr>
                                        <p:cTn id="77" dur="800" decel="100000"/>
                                        <p:tgtEl>
                                          <p:spTgt spid="3">
                                            <p:txEl>
                                              <p:pRg st="7" end="7"/>
                                            </p:txEl>
                                          </p:spTgt>
                                        </p:tgtEl>
                                      </p:cBhvr>
                                    </p:animEffect>
                                    <p:anim calcmode="lin" valueType="num">
                                      <p:cBhvr>
                                        <p:cTn id="78" dur="800" decel="100000" fill="hold"/>
                                        <p:tgtEl>
                                          <p:spTgt spid="3">
                                            <p:txEl>
                                              <p:pRg st="7" end="7"/>
                                            </p:txEl>
                                          </p:spTgt>
                                        </p:tgtEl>
                                        <p:attrNameLst>
                                          <p:attrName>style.rotation</p:attrName>
                                        </p:attrNameLst>
                                      </p:cBhvr>
                                      <p:tavLst>
                                        <p:tav tm="0">
                                          <p:val>
                                            <p:fltVal val="-90"/>
                                          </p:val>
                                        </p:tav>
                                        <p:tav tm="100000">
                                          <p:val>
                                            <p:fltVal val="0"/>
                                          </p:val>
                                        </p:tav>
                                      </p:tavLst>
                                    </p:anim>
                                    <p:anim calcmode="lin" valueType="num">
                                      <p:cBhvr>
                                        <p:cTn id="79" dur="800" decel="100000" fill="hold"/>
                                        <p:tgtEl>
                                          <p:spTgt spid="3">
                                            <p:txEl>
                                              <p:pRg st="7" end="7"/>
                                            </p:txEl>
                                          </p:spTgt>
                                        </p:tgtEl>
                                        <p:attrNameLst>
                                          <p:attrName>ppt_x</p:attrName>
                                        </p:attrNameLst>
                                      </p:cBhvr>
                                      <p:tavLst>
                                        <p:tav tm="0">
                                          <p:val>
                                            <p:strVal val="#ppt_x+0.4"/>
                                          </p:val>
                                        </p:tav>
                                        <p:tav tm="100000">
                                          <p:val>
                                            <p:strVal val="#ppt_x-0.05"/>
                                          </p:val>
                                        </p:tav>
                                      </p:tavLst>
                                    </p:anim>
                                    <p:anim calcmode="lin" valueType="num">
                                      <p:cBhvr>
                                        <p:cTn id="80" dur="800" decel="100000" fill="hold"/>
                                        <p:tgtEl>
                                          <p:spTgt spid="3">
                                            <p:txEl>
                                              <p:pRg st="7" end="7"/>
                                            </p:txEl>
                                          </p:spTgt>
                                        </p:tgtEl>
                                        <p:attrNameLst>
                                          <p:attrName>ppt_y</p:attrName>
                                        </p:attrNameLst>
                                      </p:cBhvr>
                                      <p:tavLst>
                                        <p:tav tm="0">
                                          <p:val>
                                            <p:strVal val="#ppt_y-0.4"/>
                                          </p:val>
                                        </p:tav>
                                        <p:tav tm="100000">
                                          <p:val>
                                            <p:strVal val="#ppt_y+0.1"/>
                                          </p:val>
                                        </p:tav>
                                      </p:tavLst>
                                    </p:anim>
                                    <p:anim calcmode="lin" valueType="num">
                                      <p:cBhvr>
                                        <p:cTn id="81" dur="200" accel="100000" fill="hold">
                                          <p:stCondLst>
                                            <p:cond delay="800"/>
                                          </p:stCondLst>
                                        </p:cTn>
                                        <p:tgtEl>
                                          <p:spTgt spid="3">
                                            <p:txEl>
                                              <p:pRg st="7" end="7"/>
                                            </p:txEl>
                                          </p:spTgt>
                                        </p:tgtEl>
                                        <p:attrNameLst>
                                          <p:attrName>ppt_x</p:attrName>
                                        </p:attrNameLst>
                                      </p:cBhvr>
                                      <p:tavLst>
                                        <p:tav tm="0">
                                          <p:val>
                                            <p:strVal val="#ppt_x-0.05"/>
                                          </p:val>
                                        </p:tav>
                                        <p:tav tm="100000">
                                          <p:val>
                                            <p:strVal val="#ppt_x"/>
                                          </p:val>
                                        </p:tav>
                                      </p:tavLst>
                                    </p:anim>
                                    <p:anim calcmode="lin" valueType="num">
                                      <p:cBhvr>
                                        <p:cTn id="82" dur="200" accel="100000" fill="hold">
                                          <p:stCondLst>
                                            <p:cond delay="800"/>
                                          </p:stCondLst>
                                        </p:cTn>
                                        <p:tgtEl>
                                          <p:spTgt spid="3">
                                            <p:txEl>
                                              <p:pRg st="7" end="7"/>
                                            </p:txEl>
                                          </p:spTgt>
                                        </p:tgtEl>
                                        <p:attrNameLst>
                                          <p:attrName>ppt_y</p:attrName>
                                        </p:attrNameLst>
                                      </p:cBhvr>
                                      <p:tavLst>
                                        <p:tav tm="0">
                                          <p:val>
                                            <p:strVal val="#ppt_y+0.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30" presetClass="entr" presetSubtype="0" fill="hold" grpId="0" nodeType="clickEffect">
                                  <p:stCondLst>
                                    <p:cond delay="0"/>
                                  </p:stCondLst>
                                  <p:childTnLst>
                                    <p:set>
                                      <p:cBhvr>
                                        <p:cTn id="86" dur="1" fill="hold">
                                          <p:stCondLst>
                                            <p:cond delay="0"/>
                                          </p:stCondLst>
                                        </p:cTn>
                                        <p:tgtEl>
                                          <p:spTgt spid="3">
                                            <p:txEl>
                                              <p:pRg st="8" end="8"/>
                                            </p:txEl>
                                          </p:spTgt>
                                        </p:tgtEl>
                                        <p:attrNameLst>
                                          <p:attrName>style.visibility</p:attrName>
                                        </p:attrNameLst>
                                      </p:cBhvr>
                                      <p:to>
                                        <p:strVal val="visible"/>
                                      </p:to>
                                    </p:set>
                                    <p:animEffect transition="in" filter="fade">
                                      <p:cBhvr>
                                        <p:cTn id="87" dur="800" decel="100000"/>
                                        <p:tgtEl>
                                          <p:spTgt spid="3">
                                            <p:txEl>
                                              <p:pRg st="8" end="8"/>
                                            </p:txEl>
                                          </p:spTgt>
                                        </p:tgtEl>
                                      </p:cBhvr>
                                    </p:animEffect>
                                    <p:anim calcmode="lin" valueType="num">
                                      <p:cBhvr>
                                        <p:cTn id="88" dur="800" decel="100000" fill="hold"/>
                                        <p:tgtEl>
                                          <p:spTgt spid="3">
                                            <p:txEl>
                                              <p:pRg st="8" end="8"/>
                                            </p:txEl>
                                          </p:spTgt>
                                        </p:tgtEl>
                                        <p:attrNameLst>
                                          <p:attrName>style.rotation</p:attrName>
                                        </p:attrNameLst>
                                      </p:cBhvr>
                                      <p:tavLst>
                                        <p:tav tm="0">
                                          <p:val>
                                            <p:fltVal val="-90"/>
                                          </p:val>
                                        </p:tav>
                                        <p:tav tm="100000">
                                          <p:val>
                                            <p:fltVal val="0"/>
                                          </p:val>
                                        </p:tav>
                                      </p:tavLst>
                                    </p:anim>
                                    <p:anim calcmode="lin" valueType="num">
                                      <p:cBhvr>
                                        <p:cTn id="89" dur="800" decel="100000" fill="hold"/>
                                        <p:tgtEl>
                                          <p:spTgt spid="3">
                                            <p:txEl>
                                              <p:pRg st="8" end="8"/>
                                            </p:txEl>
                                          </p:spTgt>
                                        </p:tgtEl>
                                        <p:attrNameLst>
                                          <p:attrName>ppt_x</p:attrName>
                                        </p:attrNameLst>
                                      </p:cBhvr>
                                      <p:tavLst>
                                        <p:tav tm="0">
                                          <p:val>
                                            <p:strVal val="#ppt_x+0.4"/>
                                          </p:val>
                                        </p:tav>
                                        <p:tav tm="100000">
                                          <p:val>
                                            <p:strVal val="#ppt_x-0.05"/>
                                          </p:val>
                                        </p:tav>
                                      </p:tavLst>
                                    </p:anim>
                                    <p:anim calcmode="lin" valueType="num">
                                      <p:cBhvr>
                                        <p:cTn id="90" dur="800" decel="100000" fill="hold"/>
                                        <p:tgtEl>
                                          <p:spTgt spid="3">
                                            <p:txEl>
                                              <p:pRg st="8" end="8"/>
                                            </p:txEl>
                                          </p:spTgt>
                                        </p:tgtEl>
                                        <p:attrNameLst>
                                          <p:attrName>ppt_y</p:attrName>
                                        </p:attrNameLst>
                                      </p:cBhvr>
                                      <p:tavLst>
                                        <p:tav tm="0">
                                          <p:val>
                                            <p:strVal val="#ppt_y-0.4"/>
                                          </p:val>
                                        </p:tav>
                                        <p:tav tm="100000">
                                          <p:val>
                                            <p:strVal val="#ppt_y+0.1"/>
                                          </p:val>
                                        </p:tav>
                                      </p:tavLst>
                                    </p:anim>
                                    <p:anim calcmode="lin" valueType="num">
                                      <p:cBhvr>
                                        <p:cTn id="91" dur="200" accel="100000" fill="hold">
                                          <p:stCondLst>
                                            <p:cond delay="800"/>
                                          </p:stCondLst>
                                        </p:cTn>
                                        <p:tgtEl>
                                          <p:spTgt spid="3">
                                            <p:txEl>
                                              <p:pRg st="8" end="8"/>
                                            </p:txEl>
                                          </p:spTgt>
                                        </p:tgtEl>
                                        <p:attrNameLst>
                                          <p:attrName>ppt_x</p:attrName>
                                        </p:attrNameLst>
                                      </p:cBhvr>
                                      <p:tavLst>
                                        <p:tav tm="0">
                                          <p:val>
                                            <p:strVal val="#ppt_x-0.05"/>
                                          </p:val>
                                        </p:tav>
                                        <p:tav tm="100000">
                                          <p:val>
                                            <p:strVal val="#ppt_x"/>
                                          </p:val>
                                        </p:tav>
                                      </p:tavLst>
                                    </p:anim>
                                    <p:anim calcmode="lin" valueType="num">
                                      <p:cBhvr>
                                        <p:cTn id="92" dur="200" accel="100000" fill="hold">
                                          <p:stCondLst>
                                            <p:cond delay="800"/>
                                          </p:stCondLst>
                                        </p:cTn>
                                        <p:tgtEl>
                                          <p:spTgt spid="3">
                                            <p:txEl>
                                              <p:pRg st="8" end="8"/>
                                            </p:txEl>
                                          </p:spTgt>
                                        </p:tgtEl>
                                        <p:attrNameLst>
                                          <p:attrName>ppt_y</p:attrName>
                                        </p:attrNameLst>
                                      </p:cBhvr>
                                      <p:tavLst>
                                        <p:tav tm="0">
                                          <p:val>
                                            <p:strVal val="#ppt_y+0.1"/>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30" presetClass="entr" presetSubtype="0" fill="hold" grpId="0" nodeType="clickEffect">
                                  <p:stCondLst>
                                    <p:cond delay="0"/>
                                  </p:stCondLst>
                                  <p:childTnLst>
                                    <p:set>
                                      <p:cBhvr>
                                        <p:cTn id="96" dur="1" fill="hold">
                                          <p:stCondLst>
                                            <p:cond delay="0"/>
                                          </p:stCondLst>
                                        </p:cTn>
                                        <p:tgtEl>
                                          <p:spTgt spid="3">
                                            <p:txEl>
                                              <p:pRg st="9" end="9"/>
                                            </p:txEl>
                                          </p:spTgt>
                                        </p:tgtEl>
                                        <p:attrNameLst>
                                          <p:attrName>style.visibility</p:attrName>
                                        </p:attrNameLst>
                                      </p:cBhvr>
                                      <p:to>
                                        <p:strVal val="visible"/>
                                      </p:to>
                                    </p:set>
                                    <p:animEffect transition="in" filter="fade">
                                      <p:cBhvr>
                                        <p:cTn id="97" dur="800" decel="100000"/>
                                        <p:tgtEl>
                                          <p:spTgt spid="3">
                                            <p:txEl>
                                              <p:pRg st="9" end="9"/>
                                            </p:txEl>
                                          </p:spTgt>
                                        </p:tgtEl>
                                      </p:cBhvr>
                                    </p:animEffect>
                                    <p:anim calcmode="lin" valueType="num">
                                      <p:cBhvr>
                                        <p:cTn id="98" dur="800" decel="100000" fill="hold"/>
                                        <p:tgtEl>
                                          <p:spTgt spid="3">
                                            <p:txEl>
                                              <p:pRg st="9" end="9"/>
                                            </p:txEl>
                                          </p:spTgt>
                                        </p:tgtEl>
                                        <p:attrNameLst>
                                          <p:attrName>style.rotation</p:attrName>
                                        </p:attrNameLst>
                                      </p:cBhvr>
                                      <p:tavLst>
                                        <p:tav tm="0">
                                          <p:val>
                                            <p:fltVal val="-90"/>
                                          </p:val>
                                        </p:tav>
                                        <p:tav tm="100000">
                                          <p:val>
                                            <p:fltVal val="0"/>
                                          </p:val>
                                        </p:tav>
                                      </p:tavLst>
                                    </p:anim>
                                    <p:anim calcmode="lin" valueType="num">
                                      <p:cBhvr>
                                        <p:cTn id="99" dur="800" decel="100000" fill="hold"/>
                                        <p:tgtEl>
                                          <p:spTgt spid="3">
                                            <p:txEl>
                                              <p:pRg st="9" end="9"/>
                                            </p:txEl>
                                          </p:spTgt>
                                        </p:tgtEl>
                                        <p:attrNameLst>
                                          <p:attrName>ppt_x</p:attrName>
                                        </p:attrNameLst>
                                      </p:cBhvr>
                                      <p:tavLst>
                                        <p:tav tm="0">
                                          <p:val>
                                            <p:strVal val="#ppt_x+0.4"/>
                                          </p:val>
                                        </p:tav>
                                        <p:tav tm="100000">
                                          <p:val>
                                            <p:strVal val="#ppt_x-0.05"/>
                                          </p:val>
                                        </p:tav>
                                      </p:tavLst>
                                    </p:anim>
                                    <p:anim calcmode="lin" valueType="num">
                                      <p:cBhvr>
                                        <p:cTn id="100" dur="800" decel="100000" fill="hold"/>
                                        <p:tgtEl>
                                          <p:spTgt spid="3">
                                            <p:txEl>
                                              <p:pRg st="9" end="9"/>
                                            </p:txEl>
                                          </p:spTgt>
                                        </p:tgtEl>
                                        <p:attrNameLst>
                                          <p:attrName>ppt_y</p:attrName>
                                        </p:attrNameLst>
                                      </p:cBhvr>
                                      <p:tavLst>
                                        <p:tav tm="0">
                                          <p:val>
                                            <p:strVal val="#ppt_y-0.4"/>
                                          </p:val>
                                        </p:tav>
                                        <p:tav tm="100000">
                                          <p:val>
                                            <p:strVal val="#ppt_y+0.1"/>
                                          </p:val>
                                        </p:tav>
                                      </p:tavLst>
                                    </p:anim>
                                    <p:anim calcmode="lin" valueType="num">
                                      <p:cBhvr>
                                        <p:cTn id="101" dur="200" accel="100000" fill="hold">
                                          <p:stCondLst>
                                            <p:cond delay="800"/>
                                          </p:stCondLst>
                                        </p:cTn>
                                        <p:tgtEl>
                                          <p:spTgt spid="3">
                                            <p:txEl>
                                              <p:pRg st="9" end="9"/>
                                            </p:txEl>
                                          </p:spTgt>
                                        </p:tgtEl>
                                        <p:attrNameLst>
                                          <p:attrName>ppt_x</p:attrName>
                                        </p:attrNameLst>
                                      </p:cBhvr>
                                      <p:tavLst>
                                        <p:tav tm="0">
                                          <p:val>
                                            <p:strVal val="#ppt_x-0.05"/>
                                          </p:val>
                                        </p:tav>
                                        <p:tav tm="100000">
                                          <p:val>
                                            <p:strVal val="#ppt_x"/>
                                          </p:val>
                                        </p:tav>
                                      </p:tavLst>
                                    </p:anim>
                                    <p:anim calcmode="lin" valueType="num">
                                      <p:cBhvr>
                                        <p:cTn id="102" dur="200" accel="100000" fill="hold">
                                          <p:stCondLst>
                                            <p:cond delay="800"/>
                                          </p:stCondLst>
                                        </p:cTn>
                                        <p:tgtEl>
                                          <p:spTgt spid="3">
                                            <p:txEl>
                                              <p:pRg st="9" end="9"/>
                                            </p:txEl>
                                          </p:spTgt>
                                        </p:tgtEl>
                                        <p:attrNameLst>
                                          <p:attrName>ppt_y</p:attrName>
                                        </p:attrNameLst>
                                      </p:cBhvr>
                                      <p:tavLst>
                                        <p:tav tm="0">
                                          <p:val>
                                            <p:strVal val="#ppt_y+0.1"/>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30" presetClass="entr" presetSubtype="0" fill="hold" grpId="0" nodeType="clickEffect">
                                  <p:stCondLst>
                                    <p:cond delay="0"/>
                                  </p:stCondLst>
                                  <p:childTnLst>
                                    <p:set>
                                      <p:cBhvr>
                                        <p:cTn id="106" dur="1" fill="hold">
                                          <p:stCondLst>
                                            <p:cond delay="0"/>
                                          </p:stCondLst>
                                        </p:cTn>
                                        <p:tgtEl>
                                          <p:spTgt spid="3">
                                            <p:txEl>
                                              <p:pRg st="10" end="10"/>
                                            </p:txEl>
                                          </p:spTgt>
                                        </p:tgtEl>
                                        <p:attrNameLst>
                                          <p:attrName>style.visibility</p:attrName>
                                        </p:attrNameLst>
                                      </p:cBhvr>
                                      <p:to>
                                        <p:strVal val="visible"/>
                                      </p:to>
                                    </p:set>
                                    <p:animEffect transition="in" filter="fade">
                                      <p:cBhvr>
                                        <p:cTn id="107" dur="800" decel="100000"/>
                                        <p:tgtEl>
                                          <p:spTgt spid="3">
                                            <p:txEl>
                                              <p:pRg st="10" end="10"/>
                                            </p:txEl>
                                          </p:spTgt>
                                        </p:tgtEl>
                                      </p:cBhvr>
                                    </p:animEffect>
                                    <p:anim calcmode="lin" valueType="num">
                                      <p:cBhvr>
                                        <p:cTn id="108" dur="800" decel="100000" fill="hold"/>
                                        <p:tgtEl>
                                          <p:spTgt spid="3">
                                            <p:txEl>
                                              <p:pRg st="10" end="10"/>
                                            </p:txEl>
                                          </p:spTgt>
                                        </p:tgtEl>
                                        <p:attrNameLst>
                                          <p:attrName>style.rotation</p:attrName>
                                        </p:attrNameLst>
                                      </p:cBhvr>
                                      <p:tavLst>
                                        <p:tav tm="0">
                                          <p:val>
                                            <p:fltVal val="-90"/>
                                          </p:val>
                                        </p:tav>
                                        <p:tav tm="100000">
                                          <p:val>
                                            <p:fltVal val="0"/>
                                          </p:val>
                                        </p:tav>
                                      </p:tavLst>
                                    </p:anim>
                                    <p:anim calcmode="lin" valueType="num">
                                      <p:cBhvr>
                                        <p:cTn id="109" dur="800" decel="100000" fill="hold"/>
                                        <p:tgtEl>
                                          <p:spTgt spid="3">
                                            <p:txEl>
                                              <p:pRg st="10" end="10"/>
                                            </p:txEl>
                                          </p:spTgt>
                                        </p:tgtEl>
                                        <p:attrNameLst>
                                          <p:attrName>ppt_x</p:attrName>
                                        </p:attrNameLst>
                                      </p:cBhvr>
                                      <p:tavLst>
                                        <p:tav tm="0">
                                          <p:val>
                                            <p:strVal val="#ppt_x+0.4"/>
                                          </p:val>
                                        </p:tav>
                                        <p:tav tm="100000">
                                          <p:val>
                                            <p:strVal val="#ppt_x-0.05"/>
                                          </p:val>
                                        </p:tav>
                                      </p:tavLst>
                                    </p:anim>
                                    <p:anim calcmode="lin" valueType="num">
                                      <p:cBhvr>
                                        <p:cTn id="110" dur="800" decel="100000" fill="hold"/>
                                        <p:tgtEl>
                                          <p:spTgt spid="3">
                                            <p:txEl>
                                              <p:pRg st="10" end="10"/>
                                            </p:txEl>
                                          </p:spTgt>
                                        </p:tgtEl>
                                        <p:attrNameLst>
                                          <p:attrName>ppt_y</p:attrName>
                                        </p:attrNameLst>
                                      </p:cBhvr>
                                      <p:tavLst>
                                        <p:tav tm="0">
                                          <p:val>
                                            <p:strVal val="#ppt_y-0.4"/>
                                          </p:val>
                                        </p:tav>
                                        <p:tav tm="100000">
                                          <p:val>
                                            <p:strVal val="#ppt_y+0.1"/>
                                          </p:val>
                                        </p:tav>
                                      </p:tavLst>
                                    </p:anim>
                                    <p:anim calcmode="lin" valueType="num">
                                      <p:cBhvr>
                                        <p:cTn id="111" dur="200" accel="100000" fill="hold">
                                          <p:stCondLst>
                                            <p:cond delay="800"/>
                                          </p:stCondLst>
                                        </p:cTn>
                                        <p:tgtEl>
                                          <p:spTgt spid="3">
                                            <p:txEl>
                                              <p:pRg st="10" end="10"/>
                                            </p:txEl>
                                          </p:spTgt>
                                        </p:tgtEl>
                                        <p:attrNameLst>
                                          <p:attrName>ppt_x</p:attrName>
                                        </p:attrNameLst>
                                      </p:cBhvr>
                                      <p:tavLst>
                                        <p:tav tm="0">
                                          <p:val>
                                            <p:strVal val="#ppt_x-0.05"/>
                                          </p:val>
                                        </p:tav>
                                        <p:tav tm="100000">
                                          <p:val>
                                            <p:strVal val="#ppt_x"/>
                                          </p:val>
                                        </p:tav>
                                      </p:tavLst>
                                    </p:anim>
                                    <p:anim calcmode="lin" valueType="num">
                                      <p:cBhvr>
                                        <p:cTn id="112" dur="200" accel="100000" fill="hold">
                                          <p:stCondLst>
                                            <p:cond delay="800"/>
                                          </p:stCondLst>
                                        </p:cTn>
                                        <p:tgtEl>
                                          <p:spTgt spid="3">
                                            <p:txEl>
                                              <p:pRg st="10" end="10"/>
                                            </p:txEl>
                                          </p:spTgt>
                                        </p:tgtEl>
                                        <p:attrNameLst>
                                          <p:attrName>ppt_y</p:attrName>
                                        </p:attrNameLst>
                                      </p:cBhvr>
                                      <p:tavLst>
                                        <p:tav tm="0">
                                          <p:val>
                                            <p:strVal val="#ppt_y+0.1"/>
                                          </p:val>
                                        </p:tav>
                                        <p:tav tm="100000">
                                          <p:val>
                                            <p:strVal val="#ppt_y"/>
                                          </p:val>
                                        </p:tav>
                                      </p:tavLst>
                                    </p:anim>
                                  </p:childTnLst>
                                </p:cTn>
                              </p:par>
                            </p:childTnLst>
                          </p:cTn>
                        </p:par>
                      </p:childTnLst>
                    </p:cTn>
                  </p:par>
                  <p:par>
                    <p:cTn id="113" fill="hold">
                      <p:stCondLst>
                        <p:cond delay="indefinite"/>
                      </p:stCondLst>
                      <p:childTnLst>
                        <p:par>
                          <p:cTn id="114" fill="hold">
                            <p:stCondLst>
                              <p:cond delay="0"/>
                            </p:stCondLst>
                            <p:childTnLst>
                              <p:par>
                                <p:cTn id="115" presetID="30" presetClass="entr" presetSubtype="0" fill="hold" grpId="0" nodeType="clickEffect">
                                  <p:stCondLst>
                                    <p:cond delay="0"/>
                                  </p:stCondLst>
                                  <p:childTnLst>
                                    <p:set>
                                      <p:cBhvr>
                                        <p:cTn id="116" dur="1" fill="hold">
                                          <p:stCondLst>
                                            <p:cond delay="0"/>
                                          </p:stCondLst>
                                        </p:cTn>
                                        <p:tgtEl>
                                          <p:spTgt spid="3">
                                            <p:txEl>
                                              <p:pRg st="11" end="11"/>
                                            </p:txEl>
                                          </p:spTgt>
                                        </p:tgtEl>
                                        <p:attrNameLst>
                                          <p:attrName>style.visibility</p:attrName>
                                        </p:attrNameLst>
                                      </p:cBhvr>
                                      <p:to>
                                        <p:strVal val="visible"/>
                                      </p:to>
                                    </p:set>
                                    <p:animEffect transition="in" filter="fade">
                                      <p:cBhvr>
                                        <p:cTn id="117" dur="800" decel="100000"/>
                                        <p:tgtEl>
                                          <p:spTgt spid="3">
                                            <p:txEl>
                                              <p:pRg st="11" end="11"/>
                                            </p:txEl>
                                          </p:spTgt>
                                        </p:tgtEl>
                                      </p:cBhvr>
                                    </p:animEffect>
                                    <p:anim calcmode="lin" valueType="num">
                                      <p:cBhvr>
                                        <p:cTn id="118" dur="800" decel="100000" fill="hold"/>
                                        <p:tgtEl>
                                          <p:spTgt spid="3">
                                            <p:txEl>
                                              <p:pRg st="11" end="11"/>
                                            </p:txEl>
                                          </p:spTgt>
                                        </p:tgtEl>
                                        <p:attrNameLst>
                                          <p:attrName>style.rotation</p:attrName>
                                        </p:attrNameLst>
                                      </p:cBhvr>
                                      <p:tavLst>
                                        <p:tav tm="0">
                                          <p:val>
                                            <p:fltVal val="-90"/>
                                          </p:val>
                                        </p:tav>
                                        <p:tav tm="100000">
                                          <p:val>
                                            <p:fltVal val="0"/>
                                          </p:val>
                                        </p:tav>
                                      </p:tavLst>
                                    </p:anim>
                                    <p:anim calcmode="lin" valueType="num">
                                      <p:cBhvr>
                                        <p:cTn id="119" dur="800" decel="100000" fill="hold"/>
                                        <p:tgtEl>
                                          <p:spTgt spid="3">
                                            <p:txEl>
                                              <p:pRg st="11" end="11"/>
                                            </p:txEl>
                                          </p:spTgt>
                                        </p:tgtEl>
                                        <p:attrNameLst>
                                          <p:attrName>ppt_x</p:attrName>
                                        </p:attrNameLst>
                                      </p:cBhvr>
                                      <p:tavLst>
                                        <p:tav tm="0">
                                          <p:val>
                                            <p:strVal val="#ppt_x+0.4"/>
                                          </p:val>
                                        </p:tav>
                                        <p:tav tm="100000">
                                          <p:val>
                                            <p:strVal val="#ppt_x-0.05"/>
                                          </p:val>
                                        </p:tav>
                                      </p:tavLst>
                                    </p:anim>
                                    <p:anim calcmode="lin" valueType="num">
                                      <p:cBhvr>
                                        <p:cTn id="120" dur="800" decel="100000" fill="hold"/>
                                        <p:tgtEl>
                                          <p:spTgt spid="3">
                                            <p:txEl>
                                              <p:pRg st="11" end="11"/>
                                            </p:txEl>
                                          </p:spTgt>
                                        </p:tgtEl>
                                        <p:attrNameLst>
                                          <p:attrName>ppt_y</p:attrName>
                                        </p:attrNameLst>
                                      </p:cBhvr>
                                      <p:tavLst>
                                        <p:tav tm="0">
                                          <p:val>
                                            <p:strVal val="#ppt_y-0.4"/>
                                          </p:val>
                                        </p:tav>
                                        <p:tav tm="100000">
                                          <p:val>
                                            <p:strVal val="#ppt_y+0.1"/>
                                          </p:val>
                                        </p:tav>
                                      </p:tavLst>
                                    </p:anim>
                                    <p:anim calcmode="lin" valueType="num">
                                      <p:cBhvr>
                                        <p:cTn id="121" dur="200" accel="100000" fill="hold">
                                          <p:stCondLst>
                                            <p:cond delay="800"/>
                                          </p:stCondLst>
                                        </p:cTn>
                                        <p:tgtEl>
                                          <p:spTgt spid="3">
                                            <p:txEl>
                                              <p:pRg st="11" end="11"/>
                                            </p:txEl>
                                          </p:spTgt>
                                        </p:tgtEl>
                                        <p:attrNameLst>
                                          <p:attrName>ppt_x</p:attrName>
                                        </p:attrNameLst>
                                      </p:cBhvr>
                                      <p:tavLst>
                                        <p:tav tm="0">
                                          <p:val>
                                            <p:strVal val="#ppt_x-0.05"/>
                                          </p:val>
                                        </p:tav>
                                        <p:tav tm="100000">
                                          <p:val>
                                            <p:strVal val="#ppt_x"/>
                                          </p:val>
                                        </p:tav>
                                      </p:tavLst>
                                    </p:anim>
                                    <p:anim calcmode="lin" valueType="num">
                                      <p:cBhvr>
                                        <p:cTn id="122" dur="200" accel="100000" fill="hold">
                                          <p:stCondLst>
                                            <p:cond delay="800"/>
                                          </p:stCondLst>
                                        </p:cTn>
                                        <p:tgtEl>
                                          <p:spTgt spid="3">
                                            <p:txEl>
                                              <p:pRg st="11" end="11"/>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0"/>
            <a:ext cx="8748464" cy="6858000"/>
          </a:xfrm>
        </p:spPr>
        <p:txBody>
          <a:bodyPr/>
          <a:lstStyle/>
          <a:p>
            <a:pPr>
              <a:buNone/>
            </a:pPr>
            <a:r>
              <a:rPr lang="ru-RU" dirty="0" smtClean="0"/>
              <a:t>                                  Введение.</a:t>
            </a:r>
          </a:p>
          <a:p>
            <a:pPr>
              <a:buNone/>
            </a:pPr>
            <a:r>
              <a:rPr lang="ru-RU" b="1" dirty="0" smtClean="0"/>
              <a:t>Роль, предмет и задачи физики твердого тела.</a:t>
            </a:r>
          </a:p>
          <a:p>
            <a:pPr>
              <a:buNone/>
            </a:pPr>
            <a:endParaRPr lang="ru-RU" b="1" dirty="0" smtClean="0"/>
          </a:p>
          <a:p>
            <a:pPr>
              <a:buNone/>
            </a:pPr>
            <a:r>
              <a:rPr lang="ru-RU" sz="2400" dirty="0" smtClean="0"/>
              <a:t>Весь окружающий нас мир построен всего лишь из трех частиц: электронов, протонов и нейтронов, и можно лишь поражаться тому многообразию веществ, которые из них возникают. В зависимости от состава, температуры, давления вещество может быть в газообразном, жидком или твердом состоянии. Рядом со сверхтвердым алмазом и жаропрочным асбестом соседствуют мягкий воск и легко воспламеняющаяся бумага. Наряду с прекрасно проводящими электрический ток медью и алюминием -- изоляторы, такие как фарфор и слюда. Задача физики -- понять первопричину всего этого многообразия окружающего нас мира, объяснить наблюдаемые феноменологические закономерности и уметь предсказывать свойства новых веществ и соединений.</a:t>
            </a:r>
            <a:endParaRPr lang="ru-RU"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500" fill="hold"/>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18" dur="500" fill="hold"/>
                                        <p:tgtEl>
                                          <p:spTgt spid="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500" fill="hold"/>
                                        <p:tgtEl>
                                          <p:spTgt spid="3">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3">
                                            <p:txEl>
                                              <p:pRg st="3" end="3"/>
                                            </p:txEl>
                                          </p:spTgt>
                                        </p:tgtEl>
                                        <p:attrNameLst>
                                          <p:attrName>ppt_y</p:attrName>
                                        </p:attrNameLst>
                                      </p:cBhvr>
                                      <p:tavLst>
                                        <p:tav tm="0">
                                          <p:val>
                                            <p:strVal val="#ppt_y"/>
                                          </p:val>
                                        </p:tav>
                                        <p:tav tm="100000">
                                          <p:val>
                                            <p:strVal val="#ppt_y"/>
                                          </p:val>
                                        </p:tav>
                                      </p:tavLst>
                                    </p:anim>
                                    <p:anim calcmode="lin" valueType="num">
                                      <p:cBhvr>
                                        <p:cTn id="27" dur="500" fill="hold"/>
                                        <p:tgtEl>
                                          <p:spTgt spid="3">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3">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0"/>
            <a:ext cx="8820472" cy="6858000"/>
          </a:xfrm>
        </p:spPr>
        <p:txBody>
          <a:bodyPr/>
          <a:lstStyle/>
          <a:p>
            <a:pPr>
              <a:buNone/>
            </a:pPr>
            <a:r>
              <a:rPr lang="ru-RU" dirty="0" smtClean="0"/>
              <a:t>                        Что такое кристаллы?</a:t>
            </a:r>
          </a:p>
          <a:p>
            <a:pPr>
              <a:buNone/>
            </a:pPr>
            <a:endParaRPr lang="ru-RU" dirty="0" smtClean="0"/>
          </a:p>
          <a:p>
            <a:pPr>
              <a:buNone/>
            </a:pPr>
            <a:r>
              <a:rPr lang="ru-RU" dirty="0" smtClean="0"/>
              <a:t>Кристалл — это твердое состояние вещества. Он имеет определенную форму и определенное количество граней вследствие расположения своих атомов. Все кристаллы одного вещества имеют одинаковую форму, хоть и могут отличаться раз­мерами. </a:t>
            </a:r>
            <a:endParaRPr lang="ru-RU" dirty="0"/>
          </a:p>
        </p:txBody>
      </p:sp>
      <p:pic>
        <p:nvPicPr>
          <p:cNvPr id="5" name="Рисунок 4" descr="i.jpg"/>
          <p:cNvPicPr>
            <a:picLocks noChangeAspect="1"/>
          </p:cNvPicPr>
          <p:nvPr/>
        </p:nvPicPr>
        <p:blipFill>
          <a:blip r:embed="rId2" cstate="print"/>
          <a:stretch>
            <a:fillRect/>
          </a:stretch>
        </p:blipFill>
        <p:spPr>
          <a:xfrm>
            <a:off x="4860032" y="476672"/>
            <a:ext cx="3456384" cy="280831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Рисунок 5" descr="i1.jpg"/>
          <p:cNvPicPr>
            <a:picLocks noChangeAspect="1"/>
          </p:cNvPicPr>
          <p:nvPr/>
        </p:nvPicPr>
        <p:blipFill>
          <a:blip r:embed="rId3" cstate="print"/>
          <a:stretch>
            <a:fillRect/>
          </a:stretch>
        </p:blipFill>
        <p:spPr>
          <a:xfrm>
            <a:off x="1043608" y="836712"/>
            <a:ext cx="2921476" cy="2337181"/>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7" name="Рисунок 6" descr="2.jpg"/>
          <p:cNvPicPr>
            <a:picLocks noChangeAspect="1"/>
          </p:cNvPicPr>
          <p:nvPr/>
        </p:nvPicPr>
        <p:blipFill>
          <a:blip r:embed="rId4" cstate="print"/>
          <a:stretch>
            <a:fillRect/>
          </a:stretch>
        </p:blipFill>
        <p:spPr>
          <a:xfrm>
            <a:off x="3059832" y="4005064"/>
            <a:ext cx="3106648" cy="22116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Scale>
                                      <p:cBhvr>
                                        <p:cTn id="7"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xEl>
                                              <p:pRg st="0" end="0"/>
                                            </p:txEl>
                                          </p:spTgt>
                                        </p:tgtEl>
                                        <p:attrNameLst>
                                          <p:attrName>ppt_x</p:attrName>
                                          <p:attrName>ppt_y</p:attrName>
                                        </p:attrNameLst>
                                      </p:cBhvr>
                                    </p:animMotion>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Scale>
                                      <p:cBhvr>
                                        <p:cTn id="14"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xEl>
                                              <p:pRg st="2" end="2"/>
                                            </p:txEl>
                                          </p:spTgt>
                                        </p:tgtEl>
                                        <p:attrNameLst>
                                          <p:attrName>ppt_x</p:attrName>
                                          <p:attrName>ppt_y</p:attrName>
                                        </p:attrNameLst>
                                      </p:cBhvr>
                                    </p:animMotion>
                                    <p:animEffect transition="in" filter="fade">
                                      <p:cBhvr>
                                        <p:cTn id="16" dur="10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8" presetClass="entr" presetSubtype="12"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strips(downLeft)">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21" presetClass="entr" presetSubtype="4"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heel(4)">
                                      <p:cBhvr>
                                        <p:cTn id="26" dur="20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idx="1"/>
          </p:nvPr>
        </p:nvSpPr>
        <p:spPr>
          <a:xfrm>
            <a:off x="395536" y="0"/>
            <a:ext cx="8748464" cy="6858000"/>
          </a:xfrm>
        </p:spPr>
        <p:txBody>
          <a:bodyPr/>
          <a:lstStyle/>
          <a:p>
            <a:pPr>
              <a:buNone/>
            </a:pPr>
            <a:r>
              <a:rPr lang="ru-RU" dirty="0" smtClean="0"/>
              <a:t>       Физические свойства кристаллических тел</a:t>
            </a:r>
          </a:p>
          <a:p>
            <a:pPr>
              <a:buNone/>
            </a:pPr>
            <a:r>
              <a:rPr lang="ru-RU" dirty="0" smtClean="0"/>
              <a:t>Физические свойства кристаллических тел неодинаковы в различных направлениях, но совпадают в параллельных направлениях. Это свойство кристаллов называется </a:t>
            </a:r>
            <a:r>
              <a:rPr lang="ru-RU" i="1" dirty="0" smtClean="0">
                <a:solidFill>
                  <a:srgbClr val="FF0000"/>
                </a:solidFill>
              </a:rPr>
              <a:t>анизотропностью</a:t>
            </a:r>
            <a:r>
              <a:rPr lang="ru-RU" i="1" dirty="0" smtClean="0"/>
              <a:t>.</a:t>
            </a:r>
            <a:r>
              <a:rPr lang="ru-RU" dirty="0" smtClean="0"/>
              <a:t> Кристалл поваренной соли при раскалывании дробится на части, ограниченные плоскими поверхностями, пересекающимися под прямыми углами. Эти плоскости перпендикулярны особым направлениям в образце, по этим направлениям его прочность минимальна.</a:t>
            </a:r>
            <a:endParaRPr lang="ru-RU" dirty="0"/>
          </a:p>
        </p:txBody>
      </p:sp>
      <p:pic>
        <p:nvPicPr>
          <p:cNvPr id="8" name="Рисунок 7" descr="0077r3.gif"/>
          <p:cNvPicPr>
            <a:picLocks noChangeAspect="1"/>
          </p:cNvPicPr>
          <p:nvPr/>
        </p:nvPicPr>
        <p:blipFill>
          <a:blip r:embed="rId2" cstate="print"/>
          <a:stretch>
            <a:fillRect/>
          </a:stretch>
        </p:blipFill>
        <p:spPr>
          <a:xfrm>
            <a:off x="1907704" y="3619500"/>
            <a:ext cx="6480720" cy="3238500"/>
          </a:xfrm>
          <a:prstGeom prst="rect">
            <a:avLst/>
          </a:prstGeom>
        </p:spPr>
      </p:pic>
      <p:pic>
        <p:nvPicPr>
          <p:cNvPr id="4" name="Рисунок 3" descr="43.jpg"/>
          <p:cNvPicPr>
            <a:picLocks noChangeAspect="1"/>
          </p:cNvPicPr>
          <p:nvPr/>
        </p:nvPicPr>
        <p:blipFill>
          <a:blip r:embed="rId3" cstate="print"/>
          <a:stretch>
            <a:fillRect/>
          </a:stretch>
        </p:blipFill>
        <p:spPr>
          <a:xfrm>
            <a:off x="3851920" y="476672"/>
            <a:ext cx="2914650" cy="28575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blinds(horizontal)">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dissolv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49" presetClass="entr" presetSubtype="0" decel="10000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fltVal val="0"/>
                                          </p:val>
                                        </p:tav>
                                        <p:tav tm="100000">
                                          <p:val>
                                            <p:strVal val="#ppt_h"/>
                                          </p:val>
                                        </p:tav>
                                      </p:tavLst>
                                    </p:anim>
                                    <p:anim calcmode="lin" valueType="num">
                                      <p:cBhvr>
                                        <p:cTn id="24" dur="500" fill="hold"/>
                                        <p:tgtEl>
                                          <p:spTgt spid="4"/>
                                        </p:tgtEl>
                                        <p:attrNameLst>
                                          <p:attrName>style.rotation</p:attrName>
                                        </p:attrNameLst>
                                      </p:cBhvr>
                                      <p:tavLst>
                                        <p:tav tm="0">
                                          <p:val>
                                            <p:fltVal val="360"/>
                                          </p:val>
                                        </p:tav>
                                        <p:tav tm="100000">
                                          <p:val>
                                            <p:fltVal val="0"/>
                                          </p:val>
                                        </p:tav>
                                      </p:tavLst>
                                    </p:anim>
                                    <p:animEffect transition="in" filter="fade">
                                      <p:cBhvr>
                                        <p:cTn id="2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0"/>
            <a:ext cx="8820472" cy="6858000"/>
          </a:xfrm>
        </p:spPr>
        <p:txBody>
          <a:bodyPr/>
          <a:lstStyle/>
          <a:p>
            <a:pPr>
              <a:buNone/>
            </a:pPr>
            <a:r>
              <a:rPr lang="ru-RU" dirty="0" smtClean="0"/>
              <a:t>                  Кристаллическая решетка</a:t>
            </a:r>
          </a:p>
          <a:p>
            <a:pPr>
              <a:buNone/>
            </a:pPr>
            <a:r>
              <a:rPr lang="ru-RU" dirty="0" smtClean="0"/>
              <a:t> </a:t>
            </a:r>
          </a:p>
          <a:p>
            <a:pPr>
              <a:buNone/>
            </a:pPr>
            <a:r>
              <a:rPr lang="ru-RU" dirty="0" smtClean="0">
                <a:solidFill>
                  <a:srgbClr val="FF0000"/>
                </a:solidFill>
              </a:rPr>
              <a:t>Кристаллической решеткой </a:t>
            </a:r>
            <a:r>
              <a:rPr lang="ru-RU" dirty="0" smtClean="0"/>
              <a:t>называется пространственная сетка, узлы которой совпадают с центрами атомов или молекул в кристалле.</a:t>
            </a:r>
          </a:p>
          <a:p>
            <a:pPr>
              <a:buNone/>
            </a:pPr>
            <a:r>
              <a:rPr lang="ru-RU" dirty="0" smtClean="0"/>
              <a:t>Для наглядного представления внутренней структуры кристалла применяется способ изображения его с помощью пространственной </a:t>
            </a:r>
            <a:r>
              <a:rPr lang="ru-RU" i="1" dirty="0" smtClean="0">
                <a:solidFill>
                  <a:srgbClr val="FF0000"/>
                </a:solidFill>
              </a:rPr>
              <a:t>кристаллической решетки.</a:t>
            </a:r>
            <a:endParaRPr lang="ru-RU" dirty="0">
              <a:solidFill>
                <a:srgbClr val="FF0000"/>
              </a:solidFill>
            </a:endParaRPr>
          </a:p>
        </p:txBody>
      </p:sp>
      <p:pic>
        <p:nvPicPr>
          <p:cNvPr id="5" name="Рисунок 4" descr="0077r2.gif"/>
          <p:cNvPicPr>
            <a:picLocks noChangeAspect="1"/>
          </p:cNvPicPr>
          <p:nvPr/>
        </p:nvPicPr>
        <p:blipFill>
          <a:blip r:embed="rId2" cstate="print"/>
          <a:stretch>
            <a:fillRect/>
          </a:stretch>
        </p:blipFill>
        <p:spPr>
          <a:xfrm>
            <a:off x="1043608" y="2247900"/>
            <a:ext cx="7272808" cy="2362200"/>
          </a:xfrm>
          <a:prstGeom prst="rect">
            <a:avLst/>
          </a:prstGeom>
          <a:solidFill>
            <a:srgbClr val="FFFF00"/>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heckerboard(across)">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0"/>
            <a:ext cx="8748464" cy="6858000"/>
          </a:xfrm>
        </p:spPr>
        <p:txBody>
          <a:bodyPr>
            <a:normAutofit lnSpcReduction="10000"/>
          </a:bodyPr>
          <a:lstStyle/>
          <a:p>
            <a:pPr>
              <a:buNone/>
            </a:pPr>
            <a:r>
              <a:rPr lang="ru-RU" dirty="0" smtClean="0"/>
              <a:t>             Монокристаллы, поликристаллы.</a:t>
            </a:r>
          </a:p>
          <a:p>
            <a:pPr>
              <a:buNone/>
            </a:pPr>
            <a:r>
              <a:rPr lang="ru-RU" dirty="0" smtClean="0">
                <a:solidFill>
                  <a:srgbClr val="FF0000"/>
                </a:solidFill>
              </a:rPr>
              <a:t>Монокристаллы</a:t>
            </a:r>
            <a:r>
              <a:rPr lang="ru-RU" dirty="0" smtClean="0"/>
              <a:t> иногда обладают геометрически правильной внешней формой, но главный признак монокристалла — периодически повторяющаяся внутренняя структура во всем его объеме.</a:t>
            </a:r>
          </a:p>
          <a:p>
            <a:pPr>
              <a:buNone/>
            </a:pPr>
            <a:r>
              <a:rPr lang="ru-RU" dirty="0" smtClean="0">
                <a:solidFill>
                  <a:srgbClr val="FF0000"/>
                </a:solidFill>
              </a:rPr>
              <a:t>Поликристаллическое тело </a:t>
            </a:r>
            <a:r>
              <a:rPr lang="ru-RU" dirty="0" smtClean="0"/>
              <a:t>представляет собой совокупность сросшихся друг с другом хаотически ориентированных маленьких кристаллов — кристаллитов. Поликристаллическую структуру чугуна, например, можно обнаружить, если рассмотреть с помощью лупы образец на изломе. Каждый маленький монокристалл поликристаллического тела анизотропен, но поликристаллическое тело изотропно.</a:t>
            </a:r>
          </a:p>
          <a:p>
            <a:pPr>
              <a:buNone/>
            </a:pP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plus(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plus(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3"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plus(in)">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0"/>
            <a:ext cx="8748464" cy="6858000"/>
          </a:xfrm>
        </p:spPr>
        <p:txBody>
          <a:bodyPr>
            <a:normAutofit fontScale="92500" lnSpcReduction="20000"/>
          </a:bodyPr>
          <a:lstStyle/>
          <a:p>
            <a:pPr>
              <a:buNone/>
            </a:pPr>
            <a:r>
              <a:rPr lang="ru-RU" dirty="0" smtClean="0"/>
              <a:t>                        Атомные кристаллы</a:t>
            </a:r>
          </a:p>
          <a:p>
            <a:pPr>
              <a:buNone/>
            </a:pPr>
            <a:r>
              <a:rPr lang="ru-RU" i="1" dirty="0" smtClean="0">
                <a:solidFill>
                  <a:srgbClr val="FF0000"/>
                </a:solidFill>
              </a:rPr>
              <a:t>Атомные кристаллы</a:t>
            </a:r>
            <a:r>
              <a:rPr lang="ru-RU" i="1" dirty="0" smtClean="0"/>
              <a:t>. </a:t>
            </a:r>
            <a:r>
              <a:rPr lang="ru-RU" dirty="0" smtClean="0"/>
              <a:t>В узлах кристаллической решетки атомных кристаллов находятся атомы того или другого вещества. Атомные или гомеополярные кристаллы образуются при наличии так называемой </a:t>
            </a:r>
            <a:r>
              <a:rPr lang="ru-RU" i="1" dirty="0" smtClean="0"/>
              <a:t>гомеополярной </a:t>
            </a:r>
            <a:r>
              <a:rPr lang="ru-RU" dirty="0" smtClean="0"/>
              <a:t>или </a:t>
            </a:r>
            <a:r>
              <a:rPr lang="ru-RU" i="1" dirty="0" smtClean="0"/>
              <a:t>ковалентной </a:t>
            </a:r>
            <a:r>
              <a:rPr lang="ru-RU" dirty="0" smtClean="0"/>
              <a:t>связи. Такая связь есть результат квантовомеханического обменного взаимодействия, которое подробно разбиралось раньше на примере молекулы водорода. Ковалентная химическая связь возникав!' между двумя атомами за счет образования общей пары валентных электронов по одному от каждого атома. За счет ковалентных связей образуются кристаллы углерода (алмаз), кремния, германия, серого олова. Гомеополярная связь бывает не только между одинаковыми атомами, но и между атомами различных элементов -- например, карбид кремния SiC, нитрид алюминия A1N</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3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8" dur="3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9" presetClass="entr" presetSubtype="1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3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14" dur="3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0"/>
            <a:ext cx="8748464" cy="6858000"/>
          </a:xfrm>
        </p:spPr>
        <p:txBody>
          <a:bodyPr>
            <a:normAutofit fontScale="92500" lnSpcReduction="10000"/>
          </a:bodyPr>
          <a:lstStyle/>
          <a:p>
            <a:pPr>
              <a:buNone/>
            </a:pPr>
            <a:r>
              <a:rPr lang="ru-RU" dirty="0" smtClean="0"/>
              <a:t>                             Ионные кристаллы</a:t>
            </a:r>
          </a:p>
          <a:p>
            <a:pPr>
              <a:buNone/>
            </a:pPr>
            <a:r>
              <a:rPr lang="ru-RU" b="1" i="1" dirty="0" smtClean="0">
                <a:solidFill>
                  <a:srgbClr val="FF0000"/>
                </a:solidFill>
              </a:rPr>
              <a:t>Ионные кристаллы</a:t>
            </a:r>
            <a:r>
              <a:rPr lang="ru-RU" b="1" i="1" dirty="0" smtClean="0"/>
              <a:t>. </a:t>
            </a:r>
            <a:r>
              <a:rPr lang="ru-RU" b="1" dirty="0" smtClean="0"/>
              <a:t>В </a:t>
            </a:r>
            <a:r>
              <a:rPr lang="ru-RU" dirty="0" smtClean="0"/>
              <a:t>узлах кристаллической решетки ионных кристаллов находятся ионы. Ионы располагаются так, что силы кулоновского притяжения между ионами противоположного знака больше, чем силы отталкивания между ионами одного знака. Таким образом, ионная связь (она также называется полярной, гетерополярной) обусловлена преимущественно электростатическим взаимодействием противоположно заряженных ионов. Ионная связь является типичной для неорганических соединений. Силы электростатического притяжения и отталкивания между ионами обладают сферической симметрией, и поэтому ионы разных знаков ведут себя подобно твердым шарам, притягивающимся друг к другу.</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9"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0"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2000"/>
                                        <p:tgtEl>
                                          <p:spTgt spid="3">
                                            <p:txEl>
                                              <p:pRg st="1" end="1"/>
                                            </p:txEl>
                                          </p:spTgt>
                                        </p:tgtEl>
                                      </p:cBhvr>
                                    </p:animEffect>
                                    <p:anim calcmode="lin" valueType="num">
                                      <p:cBhvr>
                                        <p:cTn id="16" dur="2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17" dur="2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8" dur="20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Метро">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Метро">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214</TotalTime>
  <Words>995</Words>
  <Application>Microsoft Office PowerPoint</Application>
  <PresentationFormat>Экран (4:3)</PresentationFormat>
  <Paragraphs>59</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Метро</vt:lpstr>
      <vt:lpstr>    Кристаллические тела </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Используемая  литература</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Кристаллические тела</dc:title>
  <dc:creator>$P@UN</dc:creator>
  <cp:lastModifiedBy>Ирина</cp:lastModifiedBy>
  <cp:revision>21</cp:revision>
  <dcterms:created xsi:type="dcterms:W3CDTF">2010-12-14T13:53:01Z</dcterms:created>
  <dcterms:modified xsi:type="dcterms:W3CDTF">2011-03-26T00:49:41Z</dcterms:modified>
</cp:coreProperties>
</file>