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5" r:id="rId2"/>
    <p:sldId id="257" r:id="rId3"/>
    <p:sldId id="263" r:id="rId4"/>
    <p:sldId id="258" r:id="rId5"/>
    <p:sldId id="259" r:id="rId6"/>
    <p:sldId id="262" r:id="rId7"/>
    <p:sldId id="261" r:id="rId8"/>
    <p:sldId id="260" r:id="rId9"/>
    <p:sldId id="265" r:id="rId10"/>
    <p:sldId id="264" r:id="rId11"/>
    <p:sldId id="272" r:id="rId12"/>
    <p:sldId id="267" r:id="rId13"/>
    <p:sldId id="268" r:id="rId14"/>
    <p:sldId id="269" r:id="rId15"/>
    <p:sldId id="273" r:id="rId16"/>
    <p:sldId id="266" r:id="rId17"/>
    <p:sldId id="27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2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A3081F0-E416-4EF9-90BA-84062C7F1629}" type="datetimeFigureOut">
              <a:rPr lang="ru-RU"/>
              <a:pPr>
                <a:defRPr/>
              </a:pPr>
              <a:t>28.10.2013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14290F5-B96A-48D5-937C-4C6F1899C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447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74D9BB-0DCE-48BD-826F-128CD4213E81}" type="slidenum">
              <a:rPr lang="ru-RU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2D9DF2-1A10-4689-8DCF-91895651C5F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30291-0E5C-4B70-AF74-3E1B590A224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05D16F-BABF-4257-B2D4-6A0CCE82382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DCA4A9-0F5E-467C-8696-5E3BA9C23F6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C27781-FCDB-4736-9789-B9505F3665E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B6983D-2BA3-4653-AF7B-18C1EC7E99F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1C5369-25B5-47C9-8BAF-BD70045324E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3F5A1D-8E64-48F1-B711-7892AC96071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C529AD-ECEA-4F46-A8D6-D4653508972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666CF4-29B3-4837-A9D2-2903EA022B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40C0CC-FFC6-4EAC-885D-C6359F53F49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DDE6DA-C475-4894-94A2-EE7A797F5B1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51561C-70AF-4B71-82B5-8DCC71E2D2D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6EF531-FB33-4559-9FB9-4D85C049D05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20F19-F93C-4352-ACBF-193A7AC169B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FB18493-C983-4C24-8C7B-58F51195F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0C408F-2B6F-494A-981F-0C8585BE9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0A03423-B819-4819-8EC0-7FAB6EB47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6903F05-3E83-43AA-B9B4-0D5D34DCF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6090FA4-DA8C-4D89-AB6D-292442E34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1D364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1D364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1D364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D87200-ECAA-4FF3-9146-CA464F855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F6DA611-5EE4-480C-A326-6D025640B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72B4832-C475-482E-B879-6A92E0A61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D682BCB-CC9D-439F-8436-323B41FB8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D784BB2-5DC6-4391-8B91-5A4DE9758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EF1C95B-73FC-48C8-9CBE-0E4683002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4CB27A2-1062-4E7F-86BD-EB314F30F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DFE6D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DFE6D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DFE6D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906559-7412-4148-B181-B1A511C3B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99987F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90AC97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fvideo.net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428625" y="1714500"/>
            <a:ext cx="821531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                </a:t>
            </a:r>
            <a:r>
              <a:rPr lang="ru-RU" sz="4800" b="1">
                <a:solidFill>
                  <a:srgbClr val="FFFF00"/>
                </a:solidFill>
                <a:latin typeface="GothicE" pitchFamily="2" charset="0"/>
                <a:ea typeface="GothicE" pitchFamily="2" charset="0"/>
                <a:cs typeface="GothicE" pitchFamily="2" charset="0"/>
              </a:rPr>
              <a:t>АВАРИИ </a:t>
            </a:r>
          </a:p>
          <a:p>
            <a:r>
              <a:rPr lang="ru-RU" sz="4800" b="1">
                <a:solidFill>
                  <a:srgbClr val="FFFF00"/>
                </a:solidFill>
                <a:latin typeface="GothicE" pitchFamily="2" charset="0"/>
                <a:ea typeface="GothicE" pitchFamily="2" charset="0"/>
                <a:cs typeface="GothicE" pitchFamily="2" charset="0"/>
              </a:rPr>
              <a:t>       НА </a:t>
            </a:r>
          </a:p>
          <a:p>
            <a:r>
              <a:rPr lang="ru-RU" sz="4800" b="1">
                <a:solidFill>
                  <a:srgbClr val="FFFF00"/>
                </a:solidFill>
                <a:latin typeface="GothicE" pitchFamily="2" charset="0"/>
                <a:ea typeface="GothicE" pitchFamily="2" charset="0"/>
                <a:cs typeface="GothicE" pitchFamily="2" charset="0"/>
              </a:rPr>
              <a:t>    ХОО и РОО</a:t>
            </a:r>
            <a:r>
              <a:rPr lang="ru-RU"/>
              <a:t/>
            </a:r>
            <a:br>
              <a:rPr lang="ru-RU"/>
            </a:br>
            <a:r>
              <a:rPr lang="ru-RU"/>
              <a:t>                  </a:t>
            </a:r>
            <a:r>
              <a:rPr lang="ru-RU" sz="3200">
                <a:solidFill>
                  <a:srgbClr val="00B0F0"/>
                </a:solidFill>
              </a:rPr>
              <a:t>(химически опасных объектах)</a:t>
            </a:r>
          </a:p>
          <a:p>
            <a:r>
              <a:rPr lang="ru-RU" sz="3200">
                <a:solidFill>
                  <a:srgbClr val="00B0F0"/>
                </a:solidFill>
              </a:rPr>
              <a:t>        (радиационно опасных объектах)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3419475" y="6184900"/>
            <a:ext cx="520065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182563"/>
            <a:ext cx="5616575" cy="400050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AD1C"/>
                </a:solidFill>
                <a:latin typeface="Times New Roman" pitchFamily="18" charset="0"/>
                <a:cs typeface="Times New Roman" pitchFamily="18" charset="0"/>
              </a:rPr>
              <a:t>К числу таких объектов относятся: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65175"/>
            <a:ext cx="28051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9088" y="2420938"/>
            <a:ext cx="2809875" cy="8191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</a:rPr>
              <a:t>АЭС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765175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95663" y="2447925"/>
            <a:ext cx="2605087" cy="7921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предприятия по переработке или изготовлению ядерного топлива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4113" y="765175"/>
            <a:ext cx="23923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234113" y="2420938"/>
            <a:ext cx="2370137" cy="8191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 научно-исследовательские и проектные организации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8775" y="5772150"/>
            <a:ext cx="2770188" cy="609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предприятия по захоронению радиоактивных отходов </a:t>
            </a: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838" y="3797300"/>
            <a:ext cx="277812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79800" y="3797300"/>
            <a:ext cx="2630488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479800" y="5772150"/>
            <a:ext cx="2630488" cy="609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ядерные энергетические установки на транспорте.</a:t>
            </a: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34113" y="3797300"/>
            <a:ext cx="261937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913" y="203200"/>
            <a:ext cx="5903912" cy="446088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Радиационные аварии подразделяются на 3 типа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8313" y="1268413"/>
            <a:ext cx="2303462" cy="5762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локальная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2138" y="1268413"/>
            <a:ext cx="2303462" cy="5762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местная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888" y="1268413"/>
            <a:ext cx="2303462" cy="5762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общая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2133600"/>
            <a:ext cx="2303462" cy="42481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нарушение в работе РОО (радиационно опасного объекта), при котором не произошел выход радиоактивных продуктов или ионизирующих излучений за предусмотренные границы оборудования, технологических систем, зданий и сооружений в количествах, превышающих установленные для нормальной эксплуатации предприятия значения;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2138" y="2133600"/>
            <a:ext cx="2303462" cy="42481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нарушение в работе РОО, при котором произошел выход радиоактивных продуктов в пределах санитарно-защитной зоны и в количествах, превышающих установленные для данного предприятия;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62663" y="2133600"/>
            <a:ext cx="2305050" cy="42481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нарушение в работе РОО, при котором произошел выход радиоактивных продуктов за границу санитарно-защитной зоны и в количествах, приводящих к радиоактивному загрязнению прилегающей территории и возможному облучению проживающего на ней населения выше установленных норм.</a:t>
            </a:r>
          </a:p>
        </p:txBody>
      </p:sp>
      <p:cxnSp>
        <p:nvCxnSpPr>
          <p:cNvPr id="11" name="Прямая со стрелкой 10"/>
          <p:cNvCxnSpPr>
            <a:stCxn id="3" idx="2"/>
            <a:endCxn id="4" idx="0"/>
          </p:cNvCxnSpPr>
          <p:nvPr/>
        </p:nvCxnSpPr>
        <p:spPr>
          <a:xfrm flipH="1">
            <a:off x="1619250" y="649288"/>
            <a:ext cx="2665413" cy="619125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2"/>
            <a:endCxn id="5" idx="0"/>
          </p:cNvCxnSpPr>
          <p:nvPr/>
        </p:nvCxnSpPr>
        <p:spPr>
          <a:xfrm>
            <a:off x="4284663" y="649288"/>
            <a:ext cx="0" cy="619125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2"/>
            <a:endCxn id="6" idx="0"/>
          </p:cNvCxnSpPr>
          <p:nvPr/>
        </p:nvCxnSpPr>
        <p:spPr>
          <a:xfrm>
            <a:off x="4284663" y="649288"/>
            <a:ext cx="2951162" cy="619125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404813"/>
            <a:ext cx="4572000" cy="5508625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Радиоактивностью называют неустойчивость ядер некоторых атомов, которая проявляется в их способности к самопроизвольному превращению (по научному — распаду), что сопровождается выходом ионизирующего излучения (радиации). 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Энергия такого излучения достаточно велика,  поэтому она способна воздействовать на вещество, создавая новые ионы разных знаков. Вызывать радиацию с помощью химических реакций нельзя, это полностью физический процесс.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04813"/>
            <a:ext cx="350837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163513"/>
            <a:ext cx="5149850" cy="425450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Различают несколько видов радиации:</a:t>
            </a:r>
          </a:p>
        </p:txBody>
      </p:sp>
      <p:sp>
        <p:nvSpPr>
          <p:cNvPr id="3" name="Овал 2"/>
          <p:cNvSpPr/>
          <p:nvPr/>
        </p:nvSpPr>
        <p:spPr>
          <a:xfrm>
            <a:off x="1214438" y="642938"/>
            <a:ext cx="2341562" cy="220980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Альфа-частицы — это относительно тяжелые частицы, заряженные положительно, представляют собой ядра гелия.</a:t>
            </a:r>
          </a:p>
        </p:txBody>
      </p:sp>
      <p:sp>
        <p:nvSpPr>
          <p:cNvPr id="4" name="Овал 3"/>
          <p:cNvSpPr/>
          <p:nvPr/>
        </p:nvSpPr>
        <p:spPr>
          <a:xfrm>
            <a:off x="3286125" y="714375"/>
            <a:ext cx="2286000" cy="201612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Бета-частицы — обычные электроны.</a:t>
            </a:r>
          </a:p>
        </p:txBody>
      </p:sp>
      <p:sp>
        <p:nvSpPr>
          <p:cNvPr id="5" name="Овал 4"/>
          <p:cNvSpPr/>
          <p:nvPr/>
        </p:nvSpPr>
        <p:spPr>
          <a:xfrm>
            <a:off x="2428875" y="4500563"/>
            <a:ext cx="2403475" cy="200025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Гамма-излучение — имеет ту же природу, что и видимый свет, однако гораздо большую проникающую способность.</a:t>
            </a:r>
          </a:p>
        </p:txBody>
      </p:sp>
      <p:sp>
        <p:nvSpPr>
          <p:cNvPr id="6" name="Овал 5"/>
          <p:cNvSpPr/>
          <p:nvPr/>
        </p:nvSpPr>
        <p:spPr>
          <a:xfrm>
            <a:off x="5148263" y="330200"/>
            <a:ext cx="3671887" cy="285432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Рентгеновские лучи — похожи на гамма-излучение, но имеют меньшую энергию. Кстати, Солнце — один из естественных источников таких лучей, но защиту от солнечной радиации обеспечивает атмосфера Земли.</a:t>
            </a:r>
          </a:p>
        </p:txBody>
      </p:sp>
      <p:sp>
        <p:nvSpPr>
          <p:cNvPr id="7" name="Овал 6"/>
          <p:cNvSpPr/>
          <p:nvPr/>
        </p:nvSpPr>
        <p:spPr>
          <a:xfrm>
            <a:off x="214313" y="2643188"/>
            <a:ext cx="3143250" cy="242887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Нейтроны — это электрически нейтральные частицы, возникающие в основном рядом с работающим атомным реактором, доступ туда должен быть ограничен.</a:t>
            </a:r>
          </a:p>
        </p:txBody>
      </p:sp>
      <p:pic>
        <p:nvPicPr>
          <p:cNvPr id="266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2928938"/>
            <a:ext cx="3819525" cy="366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8913"/>
            <a:ext cx="8785225" cy="1990725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Наиболее опасно для человека Альфа, Бета и Гамма излучение, которое может привести к серьезным заболеваниям, генетическим нарушения и даже смерти. 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Степень влияния радиации на здоровье человека зависит от вида излучения, времени и частоты.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2349500"/>
            <a:ext cx="8785225" cy="1508125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Последствия радиации, которые могут привести к фатальным случаям, бывают как при однократном пребывании у сильнейшего источника излучения (естественного или искусственного), так и при хранении слаборадиоактивных предметов у себя дома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713" y="4005263"/>
            <a:ext cx="4752975" cy="50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могут быть: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4000" y="4700588"/>
            <a:ext cx="2376488" cy="5111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антиквариат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30488" y="4711700"/>
            <a:ext cx="2376487" cy="5000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драгоценные камни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27600" y="4711700"/>
            <a:ext cx="3959225" cy="5000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</a:rPr>
              <a:t>изделия из радиоактивного пластика</a:t>
            </a:r>
          </a:p>
        </p:txBody>
      </p:sp>
      <p:pic>
        <p:nvPicPr>
          <p:cNvPr id="276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3038" y="5245100"/>
            <a:ext cx="1681162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3"/>
          <p:cNvPicPr>
            <a:picLocks noChangeAspect="1" noChangeArrowheads="1"/>
          </p:cNvPicPr>
          <p:nvPr/>
        </p:nvPicPr>
        <p:blipFill>
          <a:blip r:embed="rId4" cstate="print"/>
          <a:srcRect t="7336"/>
          <a:stretch>
            <a:fillRect/>
          </a:stretch>
        </p:blipFill>
        <p:spPr bwMode="auto">
          <a:xfrm>
            <a:off x="269875" y="5245100"/>
            <a:ext cx="2360613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9063" y="5245100"/>
            <a:ext cx="1265237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79863" y="5245100"/>
            <a:ext cx="1184275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5245100"/>
            <a:ext cx="1952625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8313" y="388938"/>
            <a:ext cx="8135937" cy="7350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Средства профилактики радиации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412875"/>
            <a:ext cx="8135937" cy="45370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Физические нагрузки, баня и сауна — ускоряют обмен веществ, стимулируют кровообращение и, следовательно, способствуют выведению любых вредных веществ из организма естественным путем.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Здоровое питание — особенное внимание следует уделить овощам и фруктам, богатым антиоксидантами (именно такую диету прописывают онкологическим больным после химиотерапии).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Целые "залежи" антиоксидантов содержатся в чернике, клюкве, винограде, рябине, смородине, свекле, гранатах и других кислых и кисло-сладких плодах красных оттенков.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  <a:hlinkClick r:id="rId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49238"/>
            <a:ext cx="8813800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5888"/>
            <a:ext cx="914400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838" y="692150"/>
            <a:ext cx="8785225" cy="5432425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Единицы измерения радиоактивности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Радиоактивность измеряется в Беккерелях (БК), что соответствует одному распаду в секунду. Содержание радиоактивности в веществе также часто оценивают на единицу веса — Бк/кг, или объема — Бк/</a:t>
            </a:r>
            <a:r>
              <a:rPr lang="ru-RU" sz="2000" b="1" dirty="0" err="1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куб.м</a:t>
            </a: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. Иногда встречается такая единица как Кюри (Ки). Это огромная величина, равная 37 миллиардам Бк. При распаде вещества источник испускает ионизирующее излучение, мерой которого является экспозиционная доза. Её измеряют в Рентгенах (Р). 1 Рентген величина достаточно большая, поэтому на практике используют миллионную (</a:t>
            </a:r>
            <a:r>
              <a:rPr lang="ru-RU" sz="2000" b="1" dirty="0" err="1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мкР</a:t>
            </a: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) или тысячную (</a:t>
            </a:r>
            <a:r>
              <a:rPr lang="ru-RU" sz="2000" b="1" dirty="0" err="1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мР</a:t>
            </a: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) долю Рентгена.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Бытовые дозиметры измеряют ионизацию за определенное время, то есть не саму экспозиционную дозу, а её мощность. 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Единица измерения — </a:t>
            </a:r>
            <a:r>
              <a:rPr lang="ru-RU" sz="2000" b="1" dirty="0" err="1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микроРентген</a:t>
            </a:r>
            <a:r>
              <a:rPr lang="ru-RU" sz="2000" b="1" dirty="0">
                <a:solidFill>
                  <a:prstClr val="white"/>
                </a:solidFill>
                <a:latin typeface="+mn-lt"/>
                <a:ea typeface="Calibri"/>
                <a:cs typeface="Times New Roman"/>
              </a:rPr>
              <a:t> в час. Именно этот показатель наиболее важен для человека, так как позволяет оценить опасность того или иного источника радиации.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8640"/>
            <a:ext cx="7776864" cy="64807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Опасности аварий и катастроф </a:t>
            </a:r>
            <a:r>
              <a:rPr lang="ru-RU" sz="14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(начало)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836613"/>
            <a:ext cx="7993063" cy="552291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>
                <a:solidFill>
                  <a:srgbClr val="FFAD1C"/>
                </a:solidFill>
                <a:latin typeface="Times New Roman" pitchFamily="18" charset="0"/>
                <a:cs typeface="Times New Roman" pitchFamily="18" charset="0"/>
              </a:rPr>
              <a:t>План урока:</a:t>
            </a:r>
          </a:p>
          <a:p>
            <a:pPr>
              <a:lnSpc>
                <a:spcPct val="150000"/>
              </a:lnSpc>
              <a:defRPr/>
            </a:pPr>
            <a:endParaRPr lang="ru-RU" sz="2400" b="1" dirty="0">
              <a:solidFill>
                <a:srgbClr val="FFAD1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AD1C"/>
                </a:solidFill>
                <a:latin typeface="Times New Roman" pitchFamily="18" charset="0"/>
                <a:cs typeface="Times New Roman" pitchFamily="18" charset="0"/>
              </a:rPr>
              <a:t>Подразделение аварий и катастроф по характеру их проявления</a:t>
            </a:r>
            <a:r>
              <a:rPr lang="ru-RU" sz="2400" b="1" dirty="0">
                <a:solidFill>
                  <a:srgbClr val="FFAD1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AD1C"/>
                </a:solidFill>
                <a:latin typeface="Times New Roman" pitchFamily="18" charset="0"/>
                <a:cs typeface="Times New Roman" pitchFamily="18" charset="0"/>
              </a:rPr>
              <a:t>Аварии на химически опасных объектах.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AD1C"/>
                </a:solidFill>
                <a:latin typeface="Times New Roman" pitchFamily="18" charset="0"/>
                <a:cs typeface="Times New Roman" pitchFamily="18" charset="0"/>
              </a:rPr>
              <a:t>Аварии на радиационно опасных объектах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5886400" y="4149080"/>
            <a:ext cx="2646040" cy="198453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867378">
            <a:off x="539750" y="4262438"/>
            <a:ext cx="2376488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2784649" y="4335899"/>
            <a:ext cx="3011487" cy="1968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/>
          </a:blip>
          <a:srcRect/>
          <a:stretch>
            <a:fillRect/>
          </a:stretch>
        </p:blipFill>
        <p:spPr bwMode="auto">
          <a:xfrm>
            <a:off x="6308919" y="849288"/>
            <a:ext cx="2148045" cy="15121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3050" y="908050"/>
            <a:ext cx="8640763" cy="21605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АХОВ</a:t>
            </a:r>
            <a:r>
              <a:rPr lang="ru-RU" sz="20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- Аварийно-химические опасные вещества – это химические вещества или соединения, которые при выбросе или проливе в окружающую среду в результате аварии или диверсии способны вызывать массовое поражение людей или животных, а также заражение воздуха, воды, почвы, растений и различных объектов выше установленных предельно-допустимых значений.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3050" y="188913"/>
            <a:ext cx="8640763" cy="576262"/>
          </a:xfrm>
          <a:prstGeom prst="rect">
            <a:avLst/>
          </a:prstGeom>
          <a:solidFill>
            <a:schemeClr val="tx2">
              <a:lumMod val="25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Термины, сокращения, предупреждающие знаки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3050" y="3068638"/>
            <a:ext cx="8640763" cy="5762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ХОО</a:t>
            </a:r>
            <a:r>
              <a:rPr lang="ru-RU" sz="20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– химически опасные объекты</a:t>
            </a:r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663" y="3816350"/>
            <a:ext cx="3457575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6975" y="3816350"/>
            <a:ext cx="2636838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263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27313" y="333375"/>
            <a:ext cx="3889375" cy="935038"/>
          </a:xfrm>
          <a:prstGeom prst="roundRect">
            <a:avLst/>
          </a:prstGeom>
          <a:solidFill>
            <a:schemeClr val="tx2">
              <a:lumMod val="25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ЧС техногенного характера подразделяются</a:t>
            </a:r>
          </a:p>
        </p:txBody>
      </p:sp>
      <p:cxnSp>
        <p:nvCxnSpPr>
          <p:cNvPr id="4" name="Прямая соединительная линия 3"/>
          <p:cNvCxnSpPr>
            <a:stCxn id="2" idx="2"/>
          </p:cNvCxnSpPr>
          <p:nvPr/>
        </p:nvCxnSpPr>
        <p:spPr>
          <a:xfrm>
            <a:off x="4572000" y="1268413"/>
            <a:ext cx="0" cy="360362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476375" y="1628775"/>
            <a:ext cx="62103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23850" y="2060575"/>
            <a:ext cx="2303463" cy="504825"/>
          </a:xfrm>
          <a:prstGeom prst="rect">
            <a:avLst/>
          </a:prstGeom>
          <a:solidFill>
            <a:schemeClr val="tx2">
              <a:lumMod val="25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Аварии на ХОО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11538" y="2087563"/>
            <a:ext cx="2339975" cy="503237"/>
          </a:xfrm>
          <a:prstGeom prst="rect">
            <a:avLst/>
          </a:prstGeom>
          <a:solidFill>
            <a:schemeClr val="tx2">
              <a:lumMod val="25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Аварии на РОО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16688" y="2060575"/>
            <a:ext cx="2339975" cy="504825"/>
          </a:xfrm>
          <a:prstGeom prst="rect">
            <a:avLst/>
          </a:prstGeom>
          <a:solidFill>
            <a:schemeClr val="tx2">
              <a:lumMod val="25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Аварии на РОО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850" y="2824163"/>
            <a:ext cx="2303463" cy="1252537"/>
          </a:xfrm>
          <a:prstGeom prst="rect">
            <a:avLst/>
          </a:prstGeom>
          <a:solidFill>
            <a:schemeClr val="tx2">
              <a:lumMod val="25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Аварии на пожароопасных и взрывоопасных объектах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16688" y="2824163"/>
            <a:ext cx="2339975" cy="1252537"/>
          </a:xfrm>
          <a:prstGeom prst="rect">
            <a:avLst/>
          </a:prstGeom>
          <a:solidFill>
            <a:schemeClr val="tx2">
              <a:lumMod val="25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Аварии на гидродинамических опасных объектах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02013" y="2824163"/>
            <a:ext cx="2339975" cy="722312"/>
          </a:xfrm>
          <a:prstGeom prst="rect">
            <a:avLst/>
          </a:prstGeom>
          <a:solidFill>
            <a:schemeClr val="tx2">
              <a:lumMod val="25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Аварии на транспорте.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40500" y="4408488"/>
            <a:ext cx="2339975" cy="1252537"/>
          </a:xfrm>
          <a:prstGeom prst="rect">
            <a:avLst/>
          </a:prstGeom>
          <a:solidFill>
            <a:schemeClr val="tx2">
              <a:lumMod val="25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Аварии на коммунально-энергетических сетях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3850" y="4408488"/>
            <a:ext cx="2303463" cy="1252537"/>
          </a:xfrm>
          <a:prstGeom prst="rect">
            <a:avLst/>
          </a:prstGeom>
          <a:solidFill>
            <a:schemeClr val="tx2">
              <a:lumMod val="25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Аварии на химически опасных объектах</a:t>
            </a:r>
          </a:p>
        </p:txBody>
      </p:sp>
      <p:cxnSp>
        <p:nvCxnSpPr>
          <p:cNvPr id="17" name="Прямая со стрелкой 16"/>
          <p:cNvCxnSpPr>
            <a:endCxn id="7" idx="0"/>
          </p:cNvCxnSpPr>
          <p:nvPr/>
        </p:nvCxnSpPr>
        <p:spPr>
          <a:xfrm>
            <a:off x="1476375" y="1628775"/>
            <a:ext cx="0" cy="431800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0" idx="0"/>
          </p:cNvCxnSpPr>
          <p:nvPr/>
        </p:nvCxnSpPr>
        <p:spPr>
          <a:xfrm>
            <a:off x="7686675" y="1628775"/>
            <a:ext cx="0" cy="431800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0"/>
          </p:cNvCxnSpPr>
          <p:nvPr/>
        </p:nvCxnSpPr>
        <p:spPr>
          <a:xfrm>
            <a:off x="4581525" y="1628775"/>
            <a:ext cx="0" cy="458788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987675" y="1628775"/>
            <a:ext cx="0" cy="340677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156325" y="1628775"/>
            <a:ext cx="0" cy="340677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1" idx="3"/>
          </p:cNvCxnSpPr>
          <p:nvPr/>
        </p:nvCxnSpPr>
        <p:spPr>
          <a:xfrm flipH="1">
            <a:off x="2627313" y="3451225"/>
            <a:ext cx="360362" cy="0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2627313" y="5035550"/>
            <a:ext cx="360362" cy="0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12" idx="1"/>
          </p:cNvCxnSpPr>
          <p:nvPr/>
        </p:nvCxnSpPr>
        <p:spPr>
          <a:xfrm>
            <a:off x="6156325" y="3451225"/>
            <a:ext cx="360363" cy="0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6156325" y="5021263"/>
            <a:ext cx="360363" cy="0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13" idx="3"/>
          </p:cNvCxnSpPr>
          <p:nvPr/>
        </p:nvCxnSpPr>
        <p:spPr>
          <a:xfrm flipH="1" flipV="1">
            <a:off x="5741988" y="3186113"/>
            <a:ext cx="385762" cy="0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Леонид\Desktop\2011-2012 уч. год\Поурочные презентации\ОБЖ\Иллюстрации ОБЖ\7-300x2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2775" y="3789363"/>
            <a:ext cx="28575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2563"/>
            <a:ext cx="5616575" cy="400050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AD1C"/>
                </a:solidFill>
                <a:latin typeface="Times New Roman" pitchFamily="18" charset="0"/>
                <a:cs typeface="Times New Roman" pitchFamily="18" charset="0"/>
              </a:rPr>
              <a:t>2. Аварии на химически опасных объектах.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6850" y="728663"/>
            <a:ext cx="5616575" cy="3603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Химически опасный объект 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182563"/>
            <a:ext cx="3043238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7663" y="1557338"/>
            <a:ext cx="1684337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975" y="1557338"/>
            <a:ext cx="1655763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6850" y="1557338"/>
            <a:ext cx="203358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388" y="2674938"/>
            <a:ext cx="2051050" cy="3222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хранят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39975" y="2674938"/>
            <a:ext cx="1655763" cy="3222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разрабатывают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57663" y="2674938"/>
            <a:ext cx="1638300" cy="3222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используют</a:t>
            </a:r>
          </a:p>
        </p:txBody>
      </p:sp>
      <p:sp>
        <p:nvSpPr>
          <p:cNvPr id="9" name="Выноска со стрелкой вправо 8"/>
          <p:cNvSpPr/>
          <p:nvPr/>
        </p:nvSpPr>
        <p:spPr>
          <a:xfrm rot="5400000">
            <a:off x="2769373" y="-1484241"/>
            <a:ext cx="486308" cy="5631394"/>
          </a:xfrm>
          <a:prstGeom prst="rightArrow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На котором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16613" y="2290763"/>
            <a:ext cx="3067050" cy="7064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опасные химические вещества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2725" y="3055938"/>
            <a:ext cx="8804275" cy="7334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 аварии на котором или при разрушении которого может произойти гибель или химическое заражение людей, </a:t>
            </a: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86113" y="4503738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1413" y="4503738"/>
            <a:ext cx="27622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6850" y="4456113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16613" y="182563"/>
            <a:ext cx="306705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179388" y="3789363"/>
            <a:ext cx="4321175" cy="6667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сельскохозяйственных животных и растений, </a:t>
            </a:r>
            <a:endParaRPr lang="ru-RU" b="1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16463" y="3789363"/>
            <a:ext cx="4300537" cy="6746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 также химическое заражение окружающей природной среды.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2205038"/>
            <a:ext cx="2987675" cy="1860550"/>
          </a:xfrm>
          <a:custGeom>
            <a:avLst/>
            <a:gdLst>
              <a:gd name="connsiteX0" fmla="*/ 0 w 2520280"/>
              <a:gd name="connsiteY0" fmla="*/ 0 h 1656184"/>
              <a:gd name="connsiteX1" fmla="*/ 2520280 w 2520280"/>
              <a:gd name="connsiteY1" fmla="*/ 0 h 1656184"/>
              <a:gd name="connsiteX2" fmla="*/ 2520280 w 2520280"/>
              <a:gd name="connsiteY2" fmla="*/ 1656184 h 1656184"/>
              <a:gd name="connsiteX3" fmla="*/ 0 w 2520280"/>
              <a:gd name="connsiteY3" fmla="*/ 1656184 h 1656184"/>
              <a:gd name="connsiteX4" fmla="*/ 0 w 2520280"/>
              <a:gd name="connsiteY4" fmla="*/ 0 h 1656184"/>
              <a:gd name="connsiteX0" fmla="*/ 0 w 2520280"/>
              <a:gd name="connsiteY0" fmla="*/ 0 h 1656184"/>
              <a:gd name="connsiteX1" fmla="*/ 2358048 w 2520280"/>
              <a:gd name="connsiteY1" fmla="*/ 339213 h 1656184"/>
              <a:gd name="connsiteX2" fmla="*/ 2520280 w 2520280"/>
              <a:gd name="connsiteY2" fmla="*/ 1656184 h 1656184"/>
              <a:gd name="connsiteX3" fmla="*/ 0 w 2520280"/>
              <a:gd name="connsiteY3" fmla="*/ 1656184 h 1656184"/>
              <a:gd name="connsiteX4" fmla="*/ 0 w 2520280"/>
              <a:gd name="connsiteY4" fmla="*/ 0 h 1656184"/>
              <a:gd name="connsiteX0" fmla="*/ 0 w 2461287"/>
              <a:gd name="connsiteY0" fmla="*/ 0 h 1656184"/>
              <a:gd name="connsiteX1" fmla="*/ 2358048 w 2461287"/>
              <a:gd name="connsiteY1" fmla="*/ 339213 h 1656184"/>
              <a:gd name="connsiteX2" fmla="*/ 2461287 w 2461287"/>
              <a:gd name="connsiteY2" fmla="*/ 1007255 h 1656184"/>
              <a:gd name="connsiteX3" fmla="*/ 0 w 2461287"/>
              <a:gd name="connsiteY3" fmla="*/ 1656184 h 1656184"/>
              <a:gd name="connsiteX4" fmla="*/ 0 w 2461287"/>
              <a:gd name="connsiteY4" fmla="*/ 0 h 1656184"/>
              <a:gd name="connsiteX0" fmla="*/ 0 w 2461287"/>
              <a:gd name="connsiteY0" fmla="*/ 0 h 1656184"/>
              <a:gd name="connsiteX1" fmla="*/ 2358048 w 2461287"/>
              <a:gd name="connsiteY1" fmla="*/ 339213 h 1656184"/>
              <a:gd name="connsiteX2" fmla="*/ 2461287 w 2461287"/>
              <a:gd name="connsiteY2" fmla="*/ 1007255 h 1656184"/>
              <a:gd name="connsiteX3" fmla="*/ 0 w 2461287"/>
              <a:gd name="connsiteY3" fmla="*/ 1656184 h 1656184"/>
              <a:gd name="connsiteX4" fmla="*/ 0 w 2461287"/>
              <a:gd name="connsiteY4" fmla="*/ 0 h 1656184"/>
              <a:gd name="connsiteX0" fmla="*/ 0 w 2461287"/>
              <a:gd name="connsiteY0" fmla="*/ 0 h 1656184"/>
              <a:gd name="connsiteX1" fmla="*/ 1862702 w 2461287"/>
              <a:gd name="connsiteY1" fmla="*/ 245999 h 1656184"/>
              <a:gd name="connsiteX2" fmla="*/ 2358048 w 2461287"/>
              <a:gd name="connsiteY2" fmla="*/ 339213 h 1656184"/>
              <a:gd name="connsiteX3" fmla="*/ 2461287 w 2461287"/>
              <a:gd name="connsiteY3" fmla="*/ 1007255 h 1656184"/>
              <a:gd name="connsiteX4" fmla="*/ 0 w 2461287"/>
              <a:gd name="connsiteY4" fmla="*/ 1656184 h 1656184"/>
              <a:gd name="connsiteX5" fmla="*/ 0 w 2461287"/>
              <a:gd name="connsiteY5" fmla="*/ 0 h 1656184"/>
              <a:gd name="connsiteX0" fmla="*/ 0 w 2461287"/>
              <a:gd name="connsiteY0" fmla="*/ 99624 h 1755808"/>
              <a:gd name="connsiteX1" fmla="*/ 1921696 w 2461287"/>
              <a:gd name="connsiteY1" fmla="*/ 21159 h 1755808"/>
              <a:gd name="connsiteX2" fmla="*/ 2358048 w 2461287"/>
              <a:gd name="connsiteY2" fmla="*/ 438837 h 1755808"/>
              <a:gd name="connsiteX3" fmla="*/ 2461287 w 2461287"/>
              <a:gd name="connsiteY3" fmla="*/ 1106879 h 1755808"/>
              <a:gd name="connsiteX4" fmla="*/ 0 w 2461287"/>
              <a:gd name="connsiteY4" fmla="*/ 1755808 h 1755808"/>
              <a:gd name="connsiteX5" fmla="*/ 0 w 2461287"/>
              <a:gd name="connsiteY5" fmla="*/ 99624 h 1755808"/>
              <a:gd name="connsiteX0" fmla="*/ 0 w 2461287"/>
              <a:gd name="connsiteY0" fmla="*/ 99624 h 1797094"/>
              <a:gd name="connsiteX1" fmla="*/ 1921696 w 2461287"/>
              <a:gd name="connsiteY1" fmla="*/ 21159 h 1797094"/>
              <a:gd name="connsiteX2" fmla="*/ 2358048 w 2461287"/>
              <a:gd name="connsiteY2" fmla="*/ 438837 h 1797094"/>
              <a:gd name="connsiteX3" fmla="*/ 2461287 w 2461287"/>
              <a:gd name="connsiteY3" fmla="*/ 1106879 h 1797094"/>
              <a:gd name="connsiteX4" fmla="*/ 1066289 w 2461287"/>
              <a:gd name="connsiteY4" fmla="*/ 935558 h 1797094"/>
              <a:gd name="connsiteX5" fmla="*/ 0 w 2461287"/>
              <a:gd name="connsiteY5" fmla="*/ 1755808 h 1797094"/>
              <a:gd name="connsiteX6" fmla="*/ 0 w 2461287"/>
              <a:gd name="connsiteY6" fmla="*/ 99624 h 1797094"/>
              <a:gd name="connsiteX0" fmla="*/ 0 w 2461287"/>
              <a:gd name="connsiteY0" fmla="*/ 99624 h 1830804"/>
              <a:gd name="connsiteX1" fmla="*/ 1921696 w 2461287"/>
              <a:gd name="connsiteY1" fmla="*/ 21159 h 1830804"/>
              <a:gd name="connsiteX2" fmla="*/ 2358048 w 2461287"/>
              <a:gd name="connsiteY2" fmla="*/ 438837 h 1830804"/>
              <a:gd name="connsiteX3" fmla="*/ 2461287 w 2461287"/>
              <a:gd name="connsiteY3" fmla="*/ 1106879 h 1830804"/>
              <a:gd name="connsiteX4" fmla="*/ 2113425 w 2461287"/>
              <a:gd name="connsiteY4" fmla="*/ 1451752 h 1830804"/>
              <a:gd name="connsiteX5" fmla="*/ 0 w 2461287"/>
              <a:gd name="connsiteY5" fmla="*/ 1755808 h 1830804"/>
              <a:gd name="connsiteX6" fmla="*/ 0 w 2461287"/>
              <a:gd name="connsiteY6" fmla="*/ 99624 h 1830804"/>
              <a:gd name="connsiteX0" fmla="*/ 324465 w 2461287"/>
              <a:gd name="connsiteY0" fmla="*/ 413586 h 1820302"/>
              <a:gd name="connsiteX1" fmla="*/ 1921696 w 2461287"/>
              <a:gd name="connsiteY1" fmla="*/ 10657 h 1820302"/>
              <a:gd name="connsiteX2" fmla="*/ 2358048 w 2461287"/>
              <a:gd name="connsiteY2" fmla="*/ 428335 h 1820302"/>
              <a:gd name="connsiteX3" fmla="*/ 2461287 w 2461287"/>
              <a:gd name="connsiteY3" fmla="*/ 1096377 h 1820302"/>
              <a:gd name="connsiteX4" fmla="*/ 2113425 w 2461287"/>
              <a:gd name="connsiteY4" fmla="*/ 1441250 h 1820302"/>
              <a:gd name="connsiteX5" fmla="*/ 0 w 2461287"/>
              <a:gd name="connsiteY5" fmla="*/ 1745306 h 1820302"/>
              <a:gd name="connsiteX6" fmla="*/ 324465 w 2461287"/>
              <a:gd name="connsiteY6" fmla="*/ 413586 h 1820302"/>
              <a:gd name="connsiteX0" fmla="*/ 324465 w 2461287"/>
              <a:gd name="connsiteY0" fmla="*/ 413586 h 1919367"/>
              <a:gd name="connsiteX1" fmla="*/ 1921696 w 2461287"/>
              <a:gd name="connsiteY1" fmla="*/ 10657 h 1919367"/>
              <a:gd name="connsiteX2" fmla="*/ 2358048 w 2461287"/>
              <a:gd name="connsiteY2" fmla="*/ 428335 h 1919367"/>
              <a:gd name="connsiteX3" fmla="*/ 2461287 w 2461287"/>
              <a:gd name="connsiteY3" fmla="*/ 1096377 h 1919367"/>
              <a:gd name="connsiteX4" fmla="*/ 2039683 w 2461287"/>
              <a:gd name="connsiteY4" fmla="*/ 1824708 h 1919367"/>
              <a:gd name="connsiteX5" fmla="*/ 0 w 2461287"/>
              <a:gd name="connsiteY5" fmla="*/ 1745306 h 1919367"/>
              <a:gd name="connsiteX6" fmla="*/ 324465 w 2461287"/>
              <a:gd name="connsiteY6" fmla="*/ 413586 h 1919367"/>
              <a:gd name="connsiteX0" fmla="*/ 413503 w 2550325"/>
              <a:gd name="connsiteY0" fmla="*/ 413586 h 1910712"/>
              <a:gd name="connsiteX1" fmla="*/ 2010734 w 2550325"/>
              <a:gd name="connsiteY1" fmla="*/ 10657 h 1910712"/>
              <a:gd name="connsiteX2" fmla="*/ 2447086 w 2550325"/>
              <a:gd name="connsiteY2" fmla="*/ 428335 h 1910712"/>
              <a:gd name="connsiteX3" fmla="*/ 2550325 w 2550325"/>
              <a:gd name="connsiteY3" fmla="*/ 1096377 h 1910712"/>
              <a:gd name="connsiteX4" fmla="*/ 2128721 w 2550325"/>
              <a:gd name="connsiteY4" fmla="*/ 1824708 h 1910712"/>
              <a:gd name="connsiteX5" fmla="*/ 89038 w 2550325"/>
              <a:gd name="connsiteY5" fmla="*/ 1745306 h 1910712"/>
              <a:gd name="connsiteX6" fmla="*/ 23168 w 2550325"/>
              <a:gd name="connsiteY6" fmla="*/ 175101 h 1910712"/>
              <a:gd name="connsiteX7" fmla="*/ 413503 w 2550325"/>
              <a:gd name="connsiteY7" fmla="*/ 413586 h 1910712"/>
              <a:gd name="connsiteX0" fmla="*/ 752716 w 2550325"/>
              <a:gd name="connsiteY0" fmla="*/ 226263 h 1915118"/>
              <a:gd name="connsiteX1" fmla="*/ 2010734 w 2550325"/>
              <a:gd name="connsiteY1" fmla="*/ 15063 h 1915118"/>
              <a:gd name="connsiteX2" fmla="*/ 2447086 w 2550325"/>
              <a:gd name="connsiteY2" fmla="*/ 432741 h 1915118"/>
              <a:gd name="connsiteX3" fmla="*/ 2550325 w 2550325"/>
              <a:gd name="connsiteY3" fmla="*/ 1100783 h 1915118"/>
              <a:gd name="connsiteX4" fmla="*/ 2128721 w 2550325"/>
              <a:gd name="connsiteY4" fmla="*/ 1829114 h 1915118"/>
              <a:gd name="connsiteX5" fmla="*/ 89038 w 2550325"/>
              <a:gd name="connsiteY5" fmla="*/ 1749712 h 1915118"/>
              <a:gd name="connsiteX6" fmla="*/ 23168 w 2550325"/>
              <a:gd name="connsiteY6" fmla="*/ 179507 h 1915118"/>
              <a:gd name="connsiteX7" fmla="*/ 752716 w 2550325"/>
              <a:gd name="connsiteY7" fmla="*/ 226263 h 1915118"/>
              <a:gd name="connsiteX0" fmla="*/ 752716 w 2550325"/>
              <a:gd name="connsiteY0" fmla="*/ 226263 h 1860360"/>
              <a:gd name="connsiteX1" fmla="*/ 2010734 w 2550325"/>
              <a:gd name="connsiteY1" fmla="*/ 15063 h 1860360"/>
              <a:gd name="connsiteX2" fmla="*/ 2447086 w 2550325"/>
              <a:gd name="connsiteY2" fmla="*/ 432741 h 1860360"/>
              <a:gd name="connsiteX3" fmla="*/ 2550325 w 2550325"/>
              <a:gd name="connsiteY3" fmla="*/ 1100783 h 1860360"/>
              <a:gd name="connsiteX4" fmla="*/ 2128721 w 2550325"/>
              <a:gd name="connsiteY4" fmla="*/ 1829114 h 1860360"/>
              <a:gd name="connsiteX5" fmla="*/ 1144046 w 2550325"/>
              <a:gd name="connsiteY5" fmla="*/ 1610100 h 1860360"/>
              <a:gd name="connsiteX6" fmla="*/ 89038 w 2550325"/>
              <a:gd name="connsiteY6" fmla="*/ 1749712 h 1860360"/>
              <a:gd name="connsiteX7" fmla="*/ 23168 w 2550325"/>
              <a:gd name="connsiteY7" fmla="*/ 179507 h 1860360"/>
              <a:gd name="connsiteX8" fmla="*/ 752716 w 2550325"/>
              <a:gd name="connsiteY8" fmla="*/ 226263 h 1860360"/>
              <a:gd name="connsiteX0" fmla="*/ 752716 w 2825362"/>
              <a:gd name="connsiteY0" fmla="*/ 226263 h 1860360"/>
              <a:gd name="connsiteX1" fmla="*/ 2010734 w 2825362"/>
              <a:gd name="connsiteY1" fmla="*/ 15063 h 1860360"/>
              <a:gd name="connsiteX2" fmla="*/ 2447086 w 2825362"/>
              <a:gd name="connsiteY2" fmla="*/ 432741 h 1860360"/>
              <a:gd name="connsiteX3" fmla="*/ 2825362 w 2825362"/>
              <a:gd name="connsiteY3" fmla="*/ 592462 h 1860360"/>
              <a:gd name="connsiteX4" fmla="*/ 2550325 w 2825362"/>
              <a:gd name="connsiteY4" fmla="*/ 1100783 h 1860360"/>
              <a:gd name="connsiteX5" fmla="*/ 2128721 w 2825362"/>
              <a:gd name="connsiteY5" fmla="*/ 1829114 h 1860360"/>
              <a:gd name="connsiteX6" fmla="*/ 1144046 w 2825362"/>
              <a:gd name="connsiteY6" fmla="*/ 1610100 h 1860360"/>
              <a:gd name="connsiteX7" fmla="*/ 89038 w 2825362"/>
              <a:gd name="connsiteY7" fmla="*/ 1749712 h 1860360"/>
              <a:gd name="connsiteX8" fmla="*/ 23168 w 2825362"/>
              <a:gd name="connsiteY8" fmla="*/ 179507 h 1860360"/>
              <a:gd name="connsiteX9" fmla="*/ 752716 w 2825362"/>
              <a:gd name="connsiteY9" fmla="*/ 226263 h 1860360"/>
              <a:gd name="connsiteX0" fmla="*/ 752716 w 2987595"/>
              <a:gd name="connsiteY0" fmla="*/ 226263 h 1860360"/>
              <a:gd name="connsiteX1" fmla="*/ 2010734 w 2987595"/>
              <a:gd name="connsiteY1" fmla="*/ 15063 h 1860360"/>
              <a:gd name="connsiteX2" fmla="*/ 2447086 w 2987595"/>
              <a:gd name="connsiteY2" fmla="*/ 432741 h 1860360"/>
              <a:gd name="connsiteX3" fmla="*/ 2987595 w 2987595"/>
              <a:gd name="connsiteY3" fmla="*/ 828436 h 1860360"/>
              <a:gd name="connsiteX4" fmla="*/ 2550325 w 2987595"/>
              <a:gd name="connsiteY4" fmla="*/ 1100783 h 1860360"/>
              <a:gd name="connsiteX5" fmla="*/ 2128721 w 2987595"/>
              <a:gd name="connsiteY5" fmla="*/ 1829114 h 1860360"/>
              <a:gd name="connsiteX6" fmla="*/ 1144046 w 2987595"/>
              <a:gd name="connsiteY6" fmla="*/ 1610100 h 1860360"/>
              <a:gd name="connsiteX7" fmla="*/ 89038 w 2987595"/>
              <a:gd name="connsiteY7" fmla="*/ 1749712 h 1860360"/>
              <a:gd name="connsiteX8" fmla="*/ 23168 w 2987595"/>
              <a:gd name="connsiteY8" fmla="*/ 179507 h 1860360"/>
              <a:gd name="connsiteX9" fmla="*/ 752716 w 2987595"/>
              <a:gd name="connsiteY9" fmla="*/ 226263 h 186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87595" h="1860360">
                <a:moveTo>
                  <a:pt x="752716" y="226263"/>
                </a:moveTo>
                <a:cubicBezTo>
                  <a:pt x="1368701" y="323011"/>
                  <a:pt x="1394749" y="-81685"/>
                  <a:pt x="2010734" y="15063"/>
                </a:cubicBezTo>
                <a:lnTo>
                  <a:pt x="2447086" y="432741"/>
                </a:lnTo>
                <a:cubicBezTo>
                  <a:pt x="2465023" y="549891"/>
                  <a:pt x="2969658" y="711286"/>
                  <a:pt x="2987595" y="828436"/>
                </a:cubicBezTo>
                <a:lnTo>
                  <a:pt x="2550325" y="1100783"/>
                </a:lnTo>
                <a:cubicBezTo>
                  <a:pt x="2384193" y="1294183"/>
                  <a:pt x="2538935" y="1720959"/>
                  <a:pt x="2128721" y="1829114"/>
                </a:cubicBezTo>
                <a:cubicBezTo>
                  <a:pt x="1886967" y="1963161"/>
                  <a:pt x="1483993" y="1623334"/>
                  <a:pt x="1144046" y="1610100"/>
                </a:cubicBezTo>
                <a:cubicBezTo>
                  <a:pt x="804099" y="1596866"/>
                  <a:pt x="268477" y="2037305"/>
                  <a:pt x="89038" y="1749712"/>
                </a:cubicBezTo>
                <a:cubicBezTo>
                  <a:pt x="189985" y="1324633"/>
                  <a:pt x="-77779" y="604586"/>
                  <a:pt x="23168" y="179507"/>
                </a:cubicBezTo>
                <a:lnTo>
                  <a:pt x="752716" y="226263"/>
                </a:lnTo>
                <a:close/>
              </a:path>
            </a:pathLst>
          </a:custGeom>
          <a:solidFill>
            <a:schemeClr val="tx2">
              <a:lumMod val="25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Химически опасные объекты подразделяются</a:t>
            </a:r>
          </a:p>
        </p:txBody>
      </p:sp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9144000" y="908050"/>
            <a:ext cx="914400" cy="91440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7375" y="573088"/>
            <a:ext cx="2393950" cy="966787"/>
          </a:xfrm>
          <a:custGeom>
            <a:avLst/>
            <a:gdLst>
              <a:gd name="connsiteX0" fmla="*/ 0 w 2393643"/>
              <a:gd name="connsiteY0" fmla="*/ 0 h 432048"/>
              <a:gd name="connsiteX1" fmla="*/ 2393643 w 2393643"/>
              <a:gd name="connsiteY1" fmla="*/ 0 h 432048"/>
              <a:gd name="connsiteX2" fmla="*/ 2393643 w 2393643"/>
              <a:gd name="connsiteY2" fmla="*/ 432048 h 432048"/>
              <a:gd name="connsiteX3" fmla="*/ 0 w 2393643"/>
              <a:gd name="connsiteY3" fmla="*/ 432048 h 432048"/>
              <a:gd name="connsiteX4" fmla="*/ 0 w 2393643"/>
              <a:gd name="connsiteY4" fmla="*/ 0 h 432048"/>
              <a:gd name="connsiteX0" fmla="*/ 0 w 2393643"/>
              <a:gd name="connsiteY0" fmla="*/ 0 h 653274"/>
              <a:gd name="connsiteX1" fmla="*/ 2393643 w 2393643"/>
              <a:gd name="connsiteY1" fmla="*/ 0 h 653274"/>
              <a:gd name="connsiteX2" fmla="*/ 1965939 w 2393643"/>
              <a:gd name="connsiteY2" fmla="*/ 653274 h 653274"/>
              <a:gd name="connsiteX3" fmla="*/ 0 w 2393643"/>
              <a:gd name="connsiteY3" fmla="*/ 432048 h 653274"/>
              <a:gd name="connsiteX4" fmla="*/ 0 w 2393643"/>
              <a:gd name="connsiteY4" fmla="*/ 0 h 653274"/>
              <a:gd name="connsiteX0" fmla="*/ 0 w 2393643"/>
              <a:gd name="connsiteY0" fmla="*/ 314505 h 967779"/>
              <a:gd name="connsiteX1" fmla="*/ 1474041 w 2393643"/>
              <a:gd name="connsiteY1" fmla="*/ 0 h 967779"/>
              <a:gd name="connsiteX2" fmla="*/ 2393643 w 2393643"/>
              <a:gd name="connsiteY2" fmla="*/ 314505 h 967779"/>
              <a:gd name="connsiteX3" fmla="*/ 1965939 w 2393643"/>
              <a:gd name="connsiteY3" fmla="*/ 967779 h 967779"/>
              <a:gd name="connsiteX4" fmla="*/ 0 w 2393643"/>
              <a:gd name="connsiteY4" fmla="*/ 746553 h 967779"/>
              <a:gd name="connsiteX5" fmla="*/ 0 w 2393643"/>
              <a:gd name="connsiteY5" fmla="*/ 314505 h 96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93643" h="967779">
                <a:moveTo>
                  <a:pt x="0" y="314505"/>
                </a:moveTo>
                <a:cubicBezTo>
                  <a:pt x="476599" y="307992"/>
                  <a:pt x="997442" y="6513"/>
                  <a:pt x="1474041" y="0"/>
                </a:cubicBezTo>
                <a:lnTo>
                  <a:pt x="2393643" y="314505"/>
                </a:lnTo>
                <a:lnTo>
                  <a:pt x="1965939" y="967779"/>
                </a:lnTo>
                <a:lnTo>
                  <a:pt x="0" y="746553"/>
                </a:lnTo>
                <a:lnTo>
                  <a:pt x="0" y="31450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a typeface="Calibri"/>
                <a:cs typeface="Times New Roman"/>
              </a:rPr>
              <a:t>Количеству АХОВ </a:t>
            </a:r>
          </a:p>
        </p:txBody>
      </p:sp>
      <p:sp>
        <p:nvSpPr>
          <p:cNvPr id="8" name="Прямоугольник 7"/>
          <p:cNvSpPr/>
          <p:nvPr/>
        </p:nvSpPr>
        <p:spPr>
          <a:xfrm rot="690005">
            <a:off x="2982913" y="1395413"/>
            <a:ext cx="3529012" cy="968375"/>
          </a:xfrm>
          <a:custGeom>
            <a:avLst/>
            <a:gdLst>
              <a:gd name="connsiteX0" fmla="*/ 0 w 3528392"/>
              <a:gd name="connsiteY0" fmla="*/ 0 h 432048"/>
              <a:gd name="connsiteX1" fmla="*/ 3528392 w 3528392"/>
              <a:gd name="connsiteY1" fmla="*/ 0 h 432048"/>
              <a:gd name="connsiteX2" fmla="*/ 3528392 w 3528392"/>
              <a:gd name="connsiteY2" fmla="*/ 432048 h 432048"/>
              <a:gd name="connsiteX3" fmla="*/ 0 w 3528392"/>
              <a:gd name="connsiteY3" fmla="*/ 432048 h 432048"/>
              <a:gd name="connsiteX4" fmla="*/ 0 w 3528392"/>
              <a:gd name="connsiteY4" fmla="*/ 0 h 432048"/>
              <a:gd name="connsiteX0" fmla="*/ 0 w 3528392"/>
              <a:gd name="connsiteY0" fmla="*/ 0 h 609029"/>
              <a:gd name="connsiteX1" fmla="*/ 3528392 w 3528392"/>
              <a:gd name="connsiteY1" fmla="*/ 0 h 609029"/>
              <a:gd name="connsiteX2" fmla="*/ 3528392 w 3528392"/>
              <a:gd name="connsiteY2" fmla="*/ 432048 h 609029"/>
              <a:gd name="connsiteX3" fmla="*/ 766916 w 3528392"/>
              <a:gd name="connsiteY3" fmla="*/ 609029 h 609029"/>
              <a:gd name="connsiteX4" fmla="*/ 0 w 3528392"/>
              <a:gd name="connsiteY4" fmla="*/ 0 h 609029"/>
              <a:gd name="connsiteX0" fmla="*/ 0 w 3528392"/>
              <a:gd name="connsiteY0" fmla="*/ 358685 h 967714"/>
              <a:gd name="connsiteX1" fmla="*/ 1770703 w 3528392"/>
              <a:gd name="connsiteY1" fmla="*/ 0 h 967714"/>
              <a:gd name="connsiteX2" fmla="*/ 3528392 w 3528392"/>
              <a:gd name="connsiteY2" fmla="*/ 358685 h 967714"/>
              <a:gd name="connsiteX3" fmla="*/ 3528392 w 3528392"/>
              <a:gd name="connsiteY3" fmla="*/ 790733 h 967714"/>
              <a:gd name="connsiteX4" fmla="*/ 766916 w 3528392"/>
              <a:gd name="connsiteY4" fmla="*/ 967714 h 967714"/>
              <a:gd name="connsiteX5" fmla="*/ 0 w 3528392"/>
              <a:gd name="connsiteY5" fmla="*/ 358685 h 96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28392" h="967714">
                <a:moveTo>
                  <a:pt x="0" y="358685"/>
                </a:moveTo>
                <a:cubicBezTo>
                  <a:pt x="575486" y="357110"/>
                  <a:pt x="1195217" y="1575"/>
                  <a:pt x="1770703" y="0"/>
                </a:cubicBezTo>
                <a:lnTo>
                  <a:pt x="3528392" y="358685"/>
                </a:lnTo>
                <a:lnTo>
                  <a:pt x="3528392" y="790733"/>
                </a:lnTo>
                <a:lnTo>
                  <a:pt x="766916" y="967714"/>
                </a:lnTo>
                <a:lnTo>
                  <a:pt x="0" y="35868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a typeface="Calibri"/>
                <a:cs typeface="Times New Roman"/>
              </a:rPr>
              <a:t>токсичности  АХОВ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84675" y="2620963"/>
            <a:ext cx="3540125" cy="1328737"/>
          </a:xfrm>
          <a:custGeom>
            <a:avLst/>
            <a:gdLst>
              <a:gd name="connsiteX0" fmla="*/ 0 w 3528392"/>
              <a:gd name="connsiteY0" fmla="*/ 0 h 432048"/>
              <a:gd name="connsiteX1" fmla="*/ 3528392 w 3528392"/>
              <a:gd name="connsiteY1" fmla="*/ 0 h 432048"/>
              <a:gd name="connsiteX2" fmla="*/ 3528392 w 3528392"/>
              <a:gd name="connsiteY2" fmla="*/ 432048 h 432048"/>
              <a:gd name="connsiteX3" fmla="*/ 0 w 3528392"/>
              <a:gd name="connsiteY3" fmla="*/ 432048 h 432048"/>
              <a:gd name="connsiteX4" fmla="*/ 0 w 3528392"/>
              <a:gd name="connsiteY4" fmla="*/ 0 h 432048"/>
              <a:gd name="connsiteX0" fmla="*/ 0 w 3528392"/>
              <a:gd name="connsiteY0" fmla="*/ 0 h 1604053"/>
              <a:gd name="connsiteX1" fmla="*/ 3528392 w 3528392"/>
              <a:gd name="connsiteY1" fmla="*/ 0 h 1604053"/>
              <a:gd name="connsiteX2" fmla="*/ 3528392 w 3528392"/>
              <a:gd name="connsiteY2" fmla="*/ 432048 h 1604053"/>
              <a:gd name="connsiteX3" fmla="*/ 1727335 w 3528392"/>
              <a:gd name="connsiteY3" fmla="*/ 1604053 h 1604053"/>
              <a:gd name="connsiteX4" fmla="*/ 0 w 3528392"/>
              <a:gd name="connsiteY4" fmla="*/ 432048 h 1604053"/>
              <a:gd name="connsiteX5" fmla="*/ 0 w 3528392"/>
              <a:gd name="connsiteY5" fmla="*/ 0 h 1604053"/>
              <a:gd name="connsiteX0" fmla="*/ 0 w 3528392"/>
              <a:gd name="connsiteY0" fmla="*/ 0 h 1604053"/>
              <a:gd name="connsiteX1" fmla="*/ 3528392 w 3528392"/>
              <a:gd name="connsiteY1" fmla="*/ 0 h 1604053"/>
              <a:gd name="connsiteX2" fmla="*/ 3528392 w 3528392"/>
              <a:gd name="connsiteY2" fmla="*/ 432048 h 1604053"/>
              <a:gd name="connsiteX3" fmla="*/ 1727335 w 3528392"/>
              <a:gd name="connsiteY3" fmla="*/ 1604053 h 1604053"/>
              <a:gd name="connsiteX4" fmla="*/ 29497 w 3528392"/>
              <a:gd name="connsiteY4" fmla="*/ 992486 h 1604053"/>
              <a:gd name="connsiteX5" fmla="*/ 0 w 3528392"/>
              <a:gd name="connsiteY5" fmla="*/ 0 h 1604053"/>
              <a:gd name="connsiteX0" fmla="*/ 0 w 3528392"/>
              <a:gd name="connsiteY0" fmla="*/ 0 h 1604053"/>
              <a:gd name="connsiteX1" fmla="*/ 3528392 w 3528392"/>
              <a:gd name="connsiteY1" fmla="*/ 0 h 1604053"/>
              <a:gd name="connsiteX2" fmla="*/ 3336663 w 3528392"/>
              <a:gd name="connsiteY2" fmla="*/ 1110473 h 1604053"/>
              <a:gd name="connsiteX3" fmla="*/ 1727335 w 3528392"/>
              <a:gd name="connsiteY3" fmla="*/ 1604053 h 1604053"/>
              <a:gd name="connsiteX4" fmla="*/ 29497 w 3528392"/>
              <a:gd name="connsiteY4" fmla="*/ 992486 h 1604053"/>
              <a:gd name="connsiteX5" fmla="*/ 0 w 3528392"/>
              <a:gd name="connsiteY5" fmla="*/ 0 h 1604053"/>
              <a:gd name="connsiteX0" fmla="*/ 0 w 3528392"/>
              <a:gd name="connsiteY0" fmla="*/ 400827 h 2004880"/>
              <a:gd name="connsiteX1" fmla="*/ 1343877 w 3528392"/>
              <a:gd name="connsiteY1" fmla="*/ 4 h 2004880"/>
              <a:gd name="connsiteX2" fmla="*/ 3528392 w 3528392"/>
              <a:gd name="connsiteY2" fmla="*/ 400827 h 2004880"/>
              <a:gd name="connsiteX3" fmla="*/ 3336663 w 3528392"/>
              <a:gd name="connsiteY3" fmla="*/ 1511300 h 2004880"/>
              <a:gd name="connsiteX4" fmla="*/ 1727335 w 3528392"/>
              <a:gd name="connsiteY4" fmla="*/ 2004880 h 2004880"/>
              <a:gd name="connsiteX5" fmla="*/ 29497 w 3528392"/>
              <a:gd name="connsiteY5" fmla="*/ 1393313 h 2004880"/>
              <a:gd name="connsiteX6" fmla="*/ 0 w 3528392"/>
              <a:gd name="connsiteY6" fmla="*/ 400827 h 2004880"/>
              <a:gd name="connsiteX0" fmla="*/ 11672 w 3540064"/>
              <a:gd name="connsiteY0" fmla="*/ 446996 h 2051049"/>
              <a:gd name="connsiteX1" fmla="*/ 113585 w 3540064"/>
              <a:gd name="connsiteY1" fmla="*/ 27241 h 2051049"/>
              <a:gd name="connsiteX2" fmla="*/ 1355549 w 3540064"/>
              <a:gd name="connsiteY2" fmla="*/ 46173 h 2051049"/>
              <a:gd name="connsiteX3" fmla="*/ 3540064 w 3540064"/>
              <a:gd name="connsiteY3" fmla="*/ 446996 h 2051049"/>
              <a:gd name="connsiteX4" fmla="*/ 3348335 w 3540064"/>
              <a:gd name="connsiteY4" fmla="*/ 1557469 h 2051049"/>
              <a:gd name="connsiteX5" fmla="*/ 1739007 w 3540064"/>
              <a:gd name="connsiteY5" fmla="*/ 2051049 h 2051049"/>
              <a:gd name="connsiteX6" fmla="*/ 41169 w 3540064"/>
              <a:gd name="connsiteY6" fmla="*/ 1439482 h 2051049"/>
              <a:gd name="connsiteX7" fmla="*/ 11672 w 3540064"/>
              <a:gd name="connsiteY7" fmla="*/ 446996 h 2051049"/>
              <a:gd name="connsiteX0" fmla="*/ 11672 w 3540064"/>
              <a:gd name="connsiteY0" fmla="*/ 426779 h 2030832"/>
              <a:gd name="connsiteX1" fmla="*/ 113585 w 3540064"/>
              <a:gd name="connsiteY1" fmla="*/ 7024 h 2030832"/>
              <a:gd name="connsiteX2" fmla="*/ 1027985 w 3540064"/>
              <a:gd name="connsiteY2" fmla="*/ 367451 h 2030832"/>
              <a:gd name="connsiteX3" fmla="*/ 1355549 w 3540064"/>
              <a:gd name="connsiteY3" fmla="*/ 25956 h 2030832"/>
              <a:gd name="connsiteX4" fmla="*/ 3540064 w 3540064"/>
              <a:gd name="connsiteY4" fmla="*/ 426779 h 2030832"/>
              <a:gd name="connsiteX5" fmla="*/ 3348335 w 3540064"/>
              <a:gd name="connsiteY5" fmla="*/ 1537252 h 2030832"/>
              <a:gd name="connsiteX6" fmla="*/ 1739007 w 3540064"/>
              <a:gd name="connsiteY6" fmla="*/ 2030832 h 2030832"/>
              <a:gd name="connsiteX7" fmla="*/ 41169 w 3540064"/>
              <a:gd name="connsiteY7" fmla="*/ 1419265 h 2030832"/>
              <a:gd name="connsiteX8" fmla="*/ 11672 w 3540064"/>
              <a:gd name="connsiteY8" fmla="*/ 426779 h 203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0064" h="2030832">
                <a:moveTo>
                  <a:pt x="11672" y="426779"/>
                </a:moveTo>
                <a:cubicBezTo>
                  <a:pt x="77819" y="251477"/>
                  <a:pt x="-110394" y="73828"/>
                  <a:pt x="113585" y="7024"/>
                </a:cubicBezTo>
                <a:cubicBezTo>
                  <a:pt x="282970" y="-59181"/>
                  <a:pt x="820991" y="364296"/>
                  <a:pt x="1027985" y="367451"/>
                </a:cubicBezTo>
                <a:cubicBezTo>
                  <a:pt x="1234979" y="370606"/>
                  <a:pt x="936869" y="-40249"/>
                  <a:pt x="1355549" y="25956"/>
                </a:cubicBezTo>
                <a:lnTo>
                  <a:pt x="3540064" y="426779"/>
                </a:lnTo>
                <a:lnTo>
                  <a:pt x="3348335" y="1537252"/>
                </a:lnTo>
                <a:cubicBezTo>
                  <a:pt x="2787312" y="1539546"/>
                  <a:pt x="2300030" y="2028538"/>
                  <a:pt x="1739007" y="2030832"/>
                </a:cubicBezTo>
                <a:lnTo>
                  <a:pt x="41169" y="1419265"/>
                </a:lnTo>
                <a:lnTo>
                  <a:pt x="11672" y="42677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a typeface="Calibri"/>
                <a:cs typeface="Times New Roman"/>
              </a:rPr>
              <a:t>технологии хранения АХОВ или ОВ. 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66794">
            <a:off x="19050" y="4516438"/>
            <a:ext cx="3529013" cy="1211262"/>
          </a:xfrm>
          <a:custGeom>
            <a:avLst/>
            <a:gdLst>
              <a:gd name="connsiteX0" fmla="*/ 0 w 3528392"/>
              <a:gd name="connsiteY0" fmla="*/ 0 h 432048"/>
              <a:gd name="connsiteX1" fmla="*/ 3528392 w 3528392"/>
              <a:gd name="connsiteY1" fmla="*/ 0 h 432048"/>
              <a:gd name="connsiteX2" fmla="*/ 3528392 w 3528392"/>
              <a:gd name="connsiteY2" fmla="*/ 432048 h 432048"/>
              <a:gd name="connsiteX3" fmla="*/ 0 w 3528392"/>
              <a:gd name="connsiteY3" fmla="*/ 432048 h 432048"/>
              <a:gd name="connsiteX4" fmla="*/ 0 w 3528392"/>
              <a:gd name="connsiteY4" fmla="*/ 0 h 432048"/>
              <a:gd name="connsiteX0" fmla="*/ 0 w 3528392"/>
              <a:gd name="connsiteY0" fmla="*/ 712726 h 1144774"/>
              <a:gd name="connsiteX1" fmla="*/ 2070075 w 3528392"/>
              <a:gd name="connsiteY1" fmla="*/ 0 h 1144774"/>
              <a:gd name="connsiteX2" fmla="*/ 3528392 w 3528392"/>
              <a:gd name="connsiteY2" fmla="*/ 712726 h 1144774"/>
              <a:gd name="connsiteX3" fmla="*/ 3528392 w 3528392"/>
              <a:gd name="connsiteY3" fmla="*/ 1144774 h 1144774"/>
              <a:gd name="connsiteX4" fmla="*/ 0 w 3528392"/>
              <a:gd name="connsiteY4" fmla="*/ 1144774 h 1144774"/>
              <a:gd name="connsiteX5" fmla="*/ 0 w 3528392"/>
              <a:gd name="connsiteY5" fmla="*/ 712726 h 1144774"/>
              <a:gd name="connsiteX0" fmla="*/ 0 w 3528392"/>
              <a:gd name="connsiteY0" fmla="*/ 717620 h 1149668"/>
              <a:gd name="connsiteX1" fmla="*/ 580488 w 3528392"/>
              <a:gd name="connsiteY1" fmla="*/ 299862 h 1149668"/>
              <a:gd name="connsiteX2" fmla="*/ 2070075 w 3528392"/>
              <a:gd name="connsiteY2" fmla="*/ 4894 h 1149668"/>
              <a:gd name="connsiteX3" fmla="*/ 3528392 w 3528392"/>
              <a:gd name="connsiteY3" fmla="*/ 717620 h 1149668"/>
              <a:gd name="connsiteX4" fmla="*/ 3528392 w 3528392"/>
              <a:gd name="connsiteY4" fmla="*/ 1149668 h 1149668"/>
              <a:gd name="connsiteX5" fmla="*/ 0 w 3528392"/>
              <a:gd name="connsiteY5" fmla="*/ 1149668 h 1149668"/>
              <a:gd name="connsiteX6" fmla="*/ 0 w 3528392"/>
              <a:gd name="connsiteY6" fmla="*/ 717620 h 1149668"/>
              <a:gd name="connsiteX0" fmla="*/ 0 w 3528392"/>
              <a:gd name="connsiteY0" fmla="*/ 717620 h 1149668"/>
              <a:gd name="connsiteX1" fmla="*/ 580488 w 3528392"/>
              <a:gd name="connsiteY1" fmla="*/ 299862 h 1149668"/>
              <a:gd name="connsiteX2" fmla="*/ 2070075 w 3528392"/>
              <a:gd name="connsiteY2" fmla="*/ 4894 h 1149668"/>
              <a:gd name="connsiteX3" fmla="*/ 3528392 w 3528392"/>
              <a:gd name="connsiteY3" fmla="*/ 717620 h 1149668"/>
              <a:gd name="connsiteX4" fmla="*/ 3528392 w 3528392"/>
              <a:gd name="connsiteY4" fmla="*/ 1149668 h 1149668"/>
              <a:gd name="connsiteX5" fmla="*/ 2202811 w 3528392"/>
              <a:gd name="connsiteY5" fmla="*/ 801307 h 1149668"/>
              <a:gd name="connsiteX6" fmla="*/ 0 w 3528392"/>
              <a:gd name="connsiteY6" fmla="*/ 1149668 h 1149668"/>
              <a:gd name="connsiteX7" fmla="*/ 0 w 3528392"/>
              <a:gd name="connsiteY7" fmla="*/ 717620 h 1149668"/>
              <a:gd name="connsiteX0" fmla="*/ 0 w 3528392"/>
              <a:gd name="connsiteY0" fmla="*/ 715586 h 1147634"/>
              <a:gd name="connsiteX1" fmla="*/ 580488 w 3528392"/>
              <a:gd name="connsiteY1" fmla="*/ 297828 h 1147634"/>
              <a:gd name="connsiteX2" fmla="*/ 2070075 w 3528392"/>
              <a:gd name="connsiteY2" fmla="*/ 2860 h 1147634"/>
              <a:gd name="connsiteX3" fmla="*/ 3102462 w 3528392"/>
              <a:gd name="connsiteY3" fmla="*/ 297828 h 1147634"/>
              <a:gd name="connsiteX4" fmla="*/ 3528392 w 3528392"/>
              <a:gd name="connsiteY4" fmla="*/ 715586 h 1147634"/>
              <a:gd name="connsiteX5" fmla="*/ 3528392 w 3528392"/>
              <a:gd name="connsiteY5" fmla="*/ 1147634 h 1147634"/>
              <a:gd name="connsiteX6" fmla="*/ 2202811 w 3528392"/>
              <a:gd name="connsiteY6" fmla="*/ 799273 h 1147634"/>
              <a:gd name="connsiteX7" fmla="*/ 0 w 3528392"/>
              <a:gd name="connsiteY7" fmla="*/ 1147634 h 1147634"/>
              <a:gd name="connsiteX8" fmla="*/ 0 w 3528392"/>
              <a:gd name="connsiteY8" fmla="*/ 715586 h 1147634"/>
              <a:gd name="connsiteX0" fmla="*/ 0 w 3528392"/>
              <a:gd name="connsiteY0" fmla="*/ 715586 h 1147634"/>
              <a:gd name="connsiteX1" fmla="*/ 580488 w 3528392"/>
              <a:gd name="connsiteY1" fmla="*/ 297828 h 1147634"/>
              <a:gd name="connsiteX2" fmla="*/ 2070075 w 3528392"/>
              <a:gd name="connsiteY2" fmla="*/ 2860 h 1147634"/>
              <a:gd name="connsiteX3" fmla="*/ 3102462 w 3528392"/>
              <a:gd name="connsiteY3" fmla="*/ 297828 h 1147634"/>
              <a:gd name="connsiteX4" fmla="*/ 3528392 w 3528392"/>
              <a:gd name="connsiteY4" fmla="*/ 715586 h 1147634"/>
              <a:gd name="connsiteX5" fmla="*/ 3528392 w 3528392"/>
              <a:gd name="connsiteY5" fmla="*/ 1147634 h 1147634"/>
              <a:gd name="connsiteX6" fmla="*/ 2202811 w 3528392"/>
              <a:gd name="connsiteY6" fmla="*/ 799273 h 1147634"/>
              <a:gd name="connsiteX7" fmla="*/ 442452 w 3528392"/>
              <a:gd name="connsiteY7" fmla="*/ 852666 h 1147634"/>
              <a:gd name="connsiteX8" fmla="*/ 0 w 3528392"/>
              <a:gd name="connsiteY8" fmla="*/ 715586 h 1147634"/>
              <a:gd name="connsiteX0" fmla="*/ 0 w 3528392"/>
              <a:gd name="connsiteY0" fmla="*/ 715586 h 1212228"/>
              <a:gd name="connsiteX1" fmla="*/ 580488 w 3528392"/>
              <a:gd name="connsiteY1" fmla="*/ 297828 h 1212228"/>
              <a:gd name="connsiteX2" fmla="*/ 2070075 w 3528392"/>
              <a:gd name="connsiteY2" fmla="*/ 2860 h 1212228"/>
              <a:gd name="connsiteX3" fmla="*/ 3102462 w 3528392"/>
              <a:gd name="connsiteY3" fmla="*/ 297828 h 1212228"/>
              <a:gd name="connsiteX4" fmla="*/ 3528392 w 3528392"/>
              <a:gd name="connsiteY4" fmla="*/ 715586 h 1212228"/>
              <a:gd name="connsiteX5" fmla="*/ 3528392 w 3528392"/>
              <a:gd name="connsiteY5" fmla="*/ 1147634 h 1212228"/>
              <a:gd name="connsiteX6" fmla="*/ 2202811 w 3528392"/>
              <a:gd name="connsiteY6" fmla="*/ 799273 h 1212228"/>
              <a:gd name="connsiteX7" fmla="*/ 1642372 w 3528392"/>
              <a:gd name="connsiteY7" fmla="*/ 1212228 h 1212228"/>
              <a:gd name="connsiteX8" fmla="*/ 442452 w 3528392"/>
              <a:gd name="connsiteY8" fmla="*/ 852666 h 1212228"/>
              <a:gd name="connsiteX9" fmla="*/ 0 w 3528392"/>
              <a:gd name="connsiteY9" fmla="*/ 715586 h 121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28392" h="1212228">
                <a:moveTo>
                  <a:pt x="0" y="715586"/>
                </a:moveTo>
                <a:cubicBezTo>
                  <a:pt x="133619" y="603448"/>
                  <a:pt x="235476" y="416616"/>
                  <a:pt x="580488" y="297828"/>
                </a:cubicBezTo>
                <a:cubicBezTo>
                  <a:pt x="925500" y="179040"/>
                  <a:pt x="1669410" y="-26637"/>
                  <a:pt x="2070075" y="2860"/>
                </a:cubicBezTo>
                <a:cubicBezTo>
                  <a:pt x="2374875" y="160176"/>
                  <a:pt x="2797662" y="140512"/>
                  <a:pt x="3102462" y="297828"/>
                </a:cubicBezTo>
                <a:lnTo>
                  <a:pt x="3528392" y="715586"/>
                </a:lnTo>
                <a:lnTo>
                  <a:pt x="3528392" y="1147634"/>
                </a:lnTo>
                <a:cubicBezTo>
                  <a:pt x="3091448" y="1144585"/>
                  <a:pt x="2639755" y="802322"/>
                  <a:pt x="2202811" y="799273"/>
                </a:cubicBezTo>
                <a:cubicBezTo>
                  <a:pt x="2020914" y="804189"/>
                  <a:pt x="1824269" y="1207312"/>
                  <a:pt x="1642372" y="1212228"/>
                </a:cubicBezTo>
                <a:lnTo>
                  <a:pt x="442452" y="852666"/>
                </a:lnTo>
                <a:lnTo>
                  <a:pt x="0" y="715586"/>
                </a:ln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a typeface="Calibri"/>
                <a:cs typeface="Times New Roman"/>
              </a:rPr>
              <a:t>объекты производящие АХОВ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356100" y="4719638"/>
            <a:ext cx="3529013" cy="1444625"/>
          </a:xfrm>
          <a:custGeom>
            <a:avLst/>
            <a:gdLst>
              <a:gd name="connsiteX0" fmla="*/ 0 w 3528392"/>
              <a:gd name="connsiteY0" fmla="*/ 0 h 432048"/>
              <a:gd name="connsiteX1" fmla="*/ 3528392 w 3528392"/>
              <a:gd name="connsiteY1" fmla="*/ 0 h 432048"/>
              <a:gd name="connsiteX2" fmla="*/ 3528392 w 3528392"/>
              <a:gd name="connsiteY2" fmla="*/ 432048 h 432048"/>
              <a:gd name="connsiteX3" fmla="*/ 0 w 3528392"/>
              <a:gd name="connsiteY3" fmla="*/ 432048 h 432048"/>
              <a:gd name="connsiteX4" fmla="*/ 0 w 3528392"/>
              <a:gd name="connsiteY4" fmla="*/ 0 h 432048"/>
              <a:gd name="connsiteX0" fmla="*/ 0 w 3528392"/>
              <a:gd name="connsiteY0" fmla="*/ 653732 h 1085780"/>
              <a:gd name="connsiteX1" fmla="*/ 1454889 w 3528392"/>
              <a:gd name="connsiteY1" fmla="*/ 0 h 1085780"/>
              <a:gd name="connsiteX2" fmla="*/ 3528392 w 3528392"/>
              <a:gd name="connsiteY2" fmla="*/ 653732 h 1085780"/>
              <a:gd name="connsiteX3" fmla="*/ 3528392 w 3528392"/>
              <a:gd name="connsiteY3" fmla="*/ 1085780 h 1085780"/>
              <a:gd name="connsiteX4" fmla="*/ 0 w 3528392"/>
              <a:gd name="connsiteY4" fmla="*/ 1085780 h 1085780"/>
              <a:gd name="connsiteX5" fmla="*/ 0 w 3528392"/>
              <a:gd name="connsiteY5" fmla="*/ 653732 h 1085780"/>
              <a:gd name="connsiteX0" fmla="*/ 0 w 3528392"/>
              <a:gd name="connsiteY0" fmla="*/ 653732 h 1445342"/>
              <a:gd name="connsiteX1" fmla="*/ 1454889 w 3528392"/>
              <a:gd name="connsiteY1" fmla="*/ 0 h 1445342"/>
              <a:gd name="connsiteX2" fmla="*/ 3528392 w 3528392"/>
              <a:gd name="connsiteY2" fmla="*/ 653732 h 1445342"/>
              <a:gd name="connsiteX3" fmla="*/ 3528392 w 3528392"/>
              <a:gd name="connsiteY3" fmla="*/ 1085780 h 1445342"/>
              <a:gd name="connsiteX4" fmla="*/ 1307405 w 3528392"/>
              <a:gd name="connsiteY4" fmla="*/ 1445342 h 1445342"/>
              <a:gd name="connsiteX5" fmla="*/ 0 w 3528392"/>
              <a:gd name="connsiteY5" fmla="*/ 1085780 h 1445342"/>
              <a:gd name="connsiteX6" fmla="*/ 0 w 3528392"/>
              <a:gd name="connsiteY6" fmla="*/ 653732 h 1445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8392" h="1445342">
                <a:moveTo>
                  <a:pt x="0" y="653732"/>
                </a:moveTo>
                <a:cubicBezTo>
                  <a:pt x="484963" y="647215"/>
                  <a:pt x="969926" y="6517"/>
                  <a:pt x="1454889" y="0"/>
                </a:cubicBezTo>
                <a:lnTo>
                  <a:pt x="3528392" y="653732"/>
                </a:lnTo>
                <a:lnTo>
                  <a:pt x="3528392" y="1085780"/>
                </a:lnTo>
                <a:cubicBezTo>
                  <a:pt x="2827392" y="1087647"/>
                  <a:pt x="2008405" y="1443475"/>
                  <a:pt x="1307405" y="1445342"/>
                </a:cubicBezTo>
                <a:lnTo>
                  <a:pt x="0" y="1085780"/>
                </a:lnTo>
                <a:lnTo>
                  <a:pt x="0" y="653732"/>
                </a:ln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a typeface="Calibri"/>
                <a:cs typeface="Times New Roman"/>
              </a:rPr>
              <a:t>объекты потребляющие АХОВ </a:t>
            </a:r>
          </a:p>
        </p:txBody>
      </p:sp>
      <p:cxnSp>
        <p:nvCxnSpPr>
          <p:cNvPr id="14" name="Прямая со стрелкой 13"/>
          <p:cNvCxnSpPr>
            <a:stCxn id="4" idx="1"/>
            <a:endCxn id="6" idx="3"/>
          </p:cNvCxnSpPr>
          <p:nvPr/>
        </p:nvCxnSpPr>
        <p:spPr>
          <a:xfrm flipV="1">
            <a:off x="2544763" y="1539875"/>
            <a:ext cx="7937" cy="67945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  <a:endCxn id="8" idx="4"/>
          </p:cNvCxnSpPr>
          <p:nvPr/>
        </p:nvCxnSpPr>
        <p:spPr>
          <a:xfrm flipV="1">
            <a:off x="2981325" y="2155825"/>
            <a:ext cx="692150" cy="481013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3"/>
            <a:endCxn id="9" idx="0"/>
          </p:cNvCxnSpPr>
          <p:nvPr/>
        </p:nvCxnSpPr>
        <p:spPr>
          <a:xfrm flipV="1">
            <a:off x="3521075" y="2900363"/>
            <a:ext cx="874713" cy="13335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4"/>
          </p:cNvCxnSpPr>
          <p:nvPr/>
        </p:nvCxnSpPr>
        <p:spPr>
          <a:xfrm>
            <a:off x="3084513" y="3305175"/>
            <a:ext cx="1847850" cy="1852613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4" idx="5"/>
            <a:endCxn id="10" idx="3"/>
          </p:cNvCxnSpPr>
          <p:nvPr/>
        </p:nvCxnSpPr>
        <p:spPr>
          <a:xfrm>
            <a:off x="2662238" y="4033838"/>
            <a:ext cx="328612" cy="43180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6120172" y="293609"/>
            <a:ext cx="2799687" cy="281982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6051510" y="3429000"/>
            <a:ext cx="2714099" cy="187654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2116857" y="4886822"/>
            <a:ext cx="2815184" cy="189743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7177" name="Picture 7"/>
          <p:cNvPicPr>
            <a:picLocks noChangeAspect="1" noChangeArrowheads="1"/>
          </p:cNvPicPr>
          <p:nvPr/>
        </p:nvPicPr>
        <p:blipFill>
          <a:blip r:embed="rId6" cstate="email">
            <a:extLst/>
          </a:blip>
          <a:srcRect/>
          <a:stretch>
            <a:fillRect/>
          </a:stretch>
        </p:blipFill>
        <p:spPr bwMode="auto">
          <a:xfrm>
            <a:off x="2911867" y="272652"/>
            <a:ext cx="2299958" cy="160735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713787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1625" y="296863"/>
            <a:ext cx="2930525" cy="936625"/>
          </a:xfrm>
          <a:prstGeom prst="roundRect">
            <a:avLst/>
          </a:prstGeom>
          <a:solidFill>
            <a:schemeClr val="tx2">
              <a:lumMod val="25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аварий на ХОО</a:t>
            </a:r>
          </a:p>
        </p:txBody>
      </p:sp>
      <p:cxnSp>
        <p:nvCxnSpPr>
          <p:cNvPr id="11" name="Прямая со стрелкой 10"/>
          <p:cNvCxnSpPr>
            <a:stCxn id="4" idx="3"/>
          </p:cNvCxnSpPr>
          <p:nvPr/>
        </p:nvCxnSpPr>
        <p:spPr>
          <a:xfrm>
            <a:off x="3232150" y="765175"/>
            <a:ext cx="1100138" cy="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126" idx="2"/>
            <a:endCxn id="5127" idx="0"/>
          </p:cNvCxnSpPr>
          <p:nvPr/>
        </p:nvCxnSpPr>
        <p:spPr>
          <a:xfrm flipH="1">
            <a:off x="5151438" y="1125538"/>
            <a:ext cx="1195387" cy="295275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6" name="Прямоугольник 5125"/>
          <p:cNvSpPr/>
          <p:nvPr/>
        </p:nvSpPr>
        <p:spPr>
          <a:xfrm>
            <a:off x="4303713" y="404813"/>
            <a:ext cx="4084637" cy="72072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ysClr val="windowText" lastClr="000000"/>
                </a:solidFill>
              </a:rPr>
              <a:t>1. Аварии в результате взрывов, вызывающих </a:t>
            </a:r>
          </a:p>
        </p:txBody>
      </p:sp>
      <p:sp>
        <p:nvSpPr>
          <p:cNvPr id="5127" name="Прямоугольник 5126"/>
          <p:cNvSpPr/>
          <p:nvPr/>
        </p:nvSpPr>
        <p:spPr>
          <a:xfrm>
            <a:off x="4013200" y="1420813"/>
            <a:ext cx="2276475" cy="7921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ea typeface="Calibri"/>
                <a:cs typeface="Times New Roman"/>
              </a:rPr>
              <a:t>разрушение технологической схемы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516688" y="1420813"/>
            <a:ext cx="2274887" cy="7921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Разрушение инженерных сооружений, </a:t>
            </a:r>
          </a:p>
        </p:txBody>
      </p:sp>
      <p:cxnSp>
        <p:nvCxnSpPr>
          <p:cNvPr id="45" name="Прямая со стрелкой 44"/>
          <p:cNvCxnSpPr>
            <a:stCxn id="5126" idx="2"/>
            <a:endCxn id="42" idx="0"/>
          </p:cNvCxnSpPr>
          <p:nvPr/>
        </p:nvCxnSpPr>
        <p:spPr>
          <a:xfrm>
            <a:off x="6346825" y="1125538"/>
            <a:ext cx="1308100" cy="295275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2" name="Выноска со стрелкой вправо 5131"/>
          <p:cNvSpPr/>
          <p:nvPr/>
        </p:nvSpPr>
        <p:spPr>
          <a:xfrm rot="5400000">
            <a:off x="5595085" y="1126927"/>
            <a:ext cx="1567020" cy="4731006"/>
          </a:xfrm>
          <a:prstGeom prst="rightArrowCallou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Прекращается выпуск продукции</a:t>
            </a:r>
          </a:p>
        </p:txBody>
      </p:sp>
      <p:sp>
        <p:nvSpPr>
          <p:cNvPr id="5133" name="Скругленный прямоугольник 5132"/>
          <p:cNvSpPr/>
          <p:nvPr/>
        </p:nvSpPr>
        <p:spPr>
          <a:xfrm>
            <a:off x="4427538" y="4276725"/>
            <a:ext cx="4105275" cy="10128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ysClr val="windowText" lastClr="000000"/>
                </a:solidFill>
              </a:rPr>
              <a:t>Для восстановления требуются специальные ассигнования от вышестоящих организаций</a:t>
            </a:r>
          </a:p>
        </p:txBody>
      </p:sp>
      <p:cxnSp>
        <p:nvCxnSpPr>
          <p:cNvPr id="50" name="Прямая со стрелкой 49"/>
          <p:cNvCxnSpPr>
            <a:stCxn id="4" idx="2"/>
          </p:cNvCxnSpPr>
          <p:nvPr/>
        </p:nvCxnSpPr>
        <p:spPr>
          <a:xfrm flipH="1">
            <a:off x="1766888" y="1233488"/>
            <a:ext cx="0" cy="58420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220663" y="1854200"/>
            <a:ext cx="3011487" cy="207962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ysClr val="windowText" lastClr="000000"/>
                </a:solidFill>
              </a:rPr>
              <a:t>2. Аварии, в результате которых повреждено основное или вспомогательное техническое оборудование, инженерные сооружения, </a:t>
            </a:r>
          </a:p>
        </p:txBody>
      </p:sp>
      <p:cxnSp>
        <p:nvCxnSpPr>
          <p:cNvPr id="5137" name="Прямая со стрелкой 5136"/>
          <p:cNvCxnSpPr>
            <a:stCxn id="5127" idx="2"/>
            <a:endCxn id="5132" idx="1"/>
          </p:cNvCxnSpPr>
          <p:nvPr/>
        </p:nvCxnSpPr>
        <p:spPr>
          <a:xfrm>
            <a:off x="5151438" y="2212975"/>
            <a:ext cx="1227137" cy="49530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9" name="Прямая со стрелкой 5138"/>
          <p:cNvCxnSpPr>
            <a:stCxn id="42" idx="2"/>
            <a:endCxn id="5132" idx="1"/>
          </p:cNvCxnSpPr>
          <p:nvPr/>
        </p:nvCxnSpPr>
        <p:spPr>
          <a:xfrm flipH="1">
            <a:off x="6378575" y="2212975"/>
            <a:ext cx="1276350" cy="49530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Выноска со стрелкой вправо 59"/>
          <p:cNvSpPr/>
          <p:nvPr/>
        </p:nvSpPr>
        <p:spPr>
          <a:xfrm rot="5400000">
            <a:off x="942416" y="3422221"/>
            <a:ext cx="1567020" cy="3011251"/>
          </a:xfrm>
          <a:prstGeom prst="rightArrowCallou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Прекращается выпуск продукции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227013" y="5716588"/>
            <a:ext cx="7427912" cy="10128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ysClr val="windowText" lastClr="000000"/>
                </a:solidFill>
              </a:rPr>
              <a:t>для восстановления производства требуются затраты больших затрат на плановый капитальный ремонт, но не требуются специальные ассигнования вышестоящих инстанций.</a:t>
            </a:r>
          </a:p>
        </p:txBody>
      </p:sp>
      <p:cxnSp>
        <p:nvCxnSpPr>
          <p:cNvPr id="62" name="Прямая со стрелкой 61"/>
          <p:cNvCxnSpPr>
            <a:stCxn id="53" idx="2"/>
            <a:endCxn id="60" idx="1"/>
          </p:cNvCxnSpPr>
          <p:nvPr/>
        </p:nvCxnSpPr>
        <p:spPr>
          <a:xfrm>
            <a:off x="1725613" y="3933825"/>
            <a:ext cx="0" cy="211138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126" grpId="0" animBg="1"/>
      <p:bldP spid="5127" grpId="0" animBg="1"/>
      <p:bldP spid="42" grpId="0" animBg="1"/>
      <p:bldP spid="5133" grpId="0" animBg="1"/>
      <p:bldP spid="53" grpId="0" animBg="1"/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2563"/>
            <a:ext cx="5616575" cy="400050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AD1C"/>
                </a:solidFill>
                <a:latin typeface="Times New Roman" pitchFamily="18" charset="0"/>
                <a:cs typeface="Times New Roman" pitchFamily="18" charset="0"/>
              </a:rPr>
              <a:t>2. Аварии на радиационно опасных объектах.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6850" y="728663"/>
            <a:ext cx="5616575" cy="3603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радиационно опасный объект 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388" y="2674938"/>
            <a:ext cx="2051050" cy="3222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хранят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39975" y="2674938"/>
            <a:ext cx="1655763" cy="3222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разрабатывают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57663" y="2674938"/>
            <a:ext cx="1638300" cy="3222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используют</a:t>
            </a:r>
          </a:p>
        </p:txBody>
      </p:sp>
      <p:sp>
        <p:nvSpPr>
          <p:cNvPr id="9" name="Выноска со стрелкой вправо 8"/>
          <p:cNvSpPr/>
          <p:nvPr/>
        </p:nvSpPr>
        <p:spPr>
          <a:xfrm rot="5400000">
            <a:off x="2769373" y="-1484241"/>
            <a:ext cx="486308" cy="5631394"/>
          </a:xfrm>
          <a:prstGeom prst="rightArrow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</a:rPr>
              <a:t>На котором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16613" y="2290763"/>
            <a:ext cx="3067050" cy="7064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радиационные вещества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725" y="3055938"/>
            <a:ext cx="8804275" cy="7334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 аварии на котором или при разрушении которого может произойти облучение ионизирующим излучением или радиоактивное загрязнение людей, 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9388" y="3789363"/>
            <a:ext cx="4321175" cy="6667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сельскохозяйственных животных и растений,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716463" y="3789363"/>
            <a:ext cx="4300537" cy="6746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 также  окружающей природной среды.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613" y="219075"/>
            <a:ext cx="30162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850" y="1606550"/>
            <a:ext cx="2047875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57663" y="1574800"/>
            <a:ext cx="167005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8550" y="1606550"/>
            <a:ext cx="1627188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725" y="4557713"/>
            <a:ext cx="318452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6825" y="4557713"/>
            <a:ext cx="1385888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64163" y="4557713"/>
            <a:ext cx="3402012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875</Words>
  <Application>Microsoft Office PowerPoint</Application>
  <PresentationFormat>Экран (4:3)</PresentationFormat>
  <Paragraphs>111</Paragraphs>
  <Slides>17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ZooM</cp:lastModifiedBy>
  <cp:revision>89</cp:revision>
  <dcterms:created xsi:type="dcterms:W3CDTF">2011-09-11T00:22:24Z</dcterms:created>
  <dcterms:modified xsi:type="dcterms:W3CDTF">2013-10-28T11:12:04Z</dcterms:modified>
</cp:coreProperties>
</file>