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256" r:id="rId2"/>
    <p:sldId id="258" r:id="rId3"/>
    <p:sldId id="257" r:id="rId4"/>
    <p:sldId id="259" r:id="rId5"/>
    <p:sldId id="265" r:id="rId6"/>
    <p:sldId id="280" r:id="rId7"/>
    <p:sldId id="285" r:id="rId8"/>
    <p:sldId id="281" r:id="rId9"/>
    <p:sldId id="263" r:id="rId10"/>
    <p:sldId id="287" r:id="rId11"/>
    <p:sldId id="266" r:id="rId12"/>
    <p:sldId id="267" r:id="rId13"/>
    <p:sldId id="282" r:id="rId14"/>
    <p:sldId id="283" r:id="rId15"/>
    <p:sldId id="284" r:id="rId16"/>
    <p:sldId id="268" r:id="rId17"/>
    <p:sldId id="289" r:id="rId18"/>
    <p:sldId id="290" r:id="rId19"/>
    <p:sldId id="288" r:id="rId20"/>
    <p:sldId id="291" r:id="rId21"/>
    <p:sldId id="292" r:id="rId22"/>
    <p:sldId id="272" r:id="rId23"/>
    <p:sldId id="273" r:id="rId24"/>
    <p:sldId id="274" r:id="rId25"/>
    <p:sldId id="276" r:id="rId26"/>
    <p:sldId id="277" r:id="rId27"/>
    <p:sldId id="293" r:id="rId28"/>
    <p:sldId id="295" r:id="rId29"/>
    <p:sldId id="279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FA901C4-8F71-4471-876A-EF0EA0BC14BC}" type="datetimeFigureOut">
              <a:rPr lang="ru-RU"/>
              <a:pPr>
                <a:defRPr/>
              </a:pPr>
              <a:t>18.07.2011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33840F0-B039-47C4-BB6B-EB96958D0F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5D21077-AB4E-4E7D-A131-2353A73CFEB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32B5317-8E65-4B21-9F3C-8EC10F57357B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442E9CF-166D-45AB-84F0-19C3B3E1CDD1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5E56B88-5C7D-42FA-AA04-E57B0BA39704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0BCB8-0B67-4C04-963B-2A302C8FB307}" type="datetime1">
              <a:rPr lang="ru-RU"/>
              <a:pPr>
                <a:defRPr/>
              </a:pPr>
              <a:t>18.07.2011</a:t>
            </a:fld>
            <a:endParaRPr lang="ru-RU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D617B-79E0-4FA8-932D-156F67BA44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B91C8-028B-4241-B9D4-7B875A4FEF37}" type="datetime1">
              <a:rPr lang="ru-RU"/>
              <a:pPr>
                <a:defRPr/>
              </a:pPr>
              <a:t>18.07.2011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A46714-D256-4B23-907B-0F1D2DC767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2FEC6-4DEB-4F45-B561-4630BED81D7E}" type="datetime1">
              <a:rPr lang="ru-RU"/>
              <a:pPr>
                <a:defRPr/>
              </a:pPr>
              <a:t>18.07.2011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DA5192-2CCC-484C-8308-6912DFA2CF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99AD6-C03F-45CB-BFAA-55D8C25B353A}" type="datetime1">
              <a:rPr lang="ru-RU"/>
              <a:pPr>
                <a:defRPr/>
              </a:pPr>
              <a:t>18.07.2011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0C9A23-0EF5-43C0-8D43-97F55DB1C4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83B4D-F15D-40BA-9C5F-E4E0AB1A4E18}" type="datetime1">
              <a:rPr lang="ru-RU"/>
              <a:pPr>
                <a:defRPr/>
              </a:pPr>
              <a:t>18.07.2011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6B655-06D2-4101-A839-3305F22355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A09843-C025-45BC-9E04-59AD1B4064C4}" type="datetime1">
              <a:rPr lang="ru-RU"/>
              <a:pPr>
                <a:defRPr/>
              </a:pPr>
              <a:t>18.07.2011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55051-C1A4-4C84-8799-D7574E366B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92E4F-B2BA-46A6-9330-11AF91CFD2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ECBC72-EBC8-4334-A7C9-3DCE769D9AB6}" type="datetime1">
              <a:rPr lang="ru-RU"/>
              <a:pPr>
                <a:defRPr/>
              </a:pPr>
              <a:t>18.07.2011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D40863-66D6-4F93-9B57-AB25F31AB6BE}" type="datetime1">
              <a:rPr lang="ru-RU"/>
              <a:pPr>
                <a:defRPr/>
              </a:pPr>
              <a:t>18.07.2011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5DD67B-CA02-4690-9C4B-012B75DF37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EB1B96-5D49-4566-B84E-8B4EFD540BDA}" type="datetime1">
              <a:rPr lang="ru-RU"/>
              <a:pPr>
                <a:defRPr/>
              </a:pPr>
              <a:t>18.07.2011</a:t>
            </a:fld>
            <a:endParaRPr lang="ru-RU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9F3ADD-C5C1-456B-988A-911A37BA16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03044-3F20-4615-B42B-4C8A8978A1F3}" type="datetime1">
              <a:rPr lang="ru-RU"/>
              <a:pPr>
                <a:defRPr/>
              </a:pPr>
              <a:t>18.07.2011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4310A1-1B9D-4BCB-B7A2-4AFF8CA4B7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A57DB-9D41-44CE-ADF2-6D70613C2298}" type="datetime1">
              <a:rPr lang="ru-RU"/>
              <a:pPr>
                <a:defRPr/>
              </a:pPr>
              <a:t>18.07.2011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22C287-44FE-4928-B56A-0AF4CEA020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C6D9FD52-EFCA-49BE-8325-8F6A5A43831D}" type="datetime1">
              <a:rPr lang="ru-RU"/>
              <a:pPr>
                <a:defRPr/>
              </a:pPr>
              <a:t>18.07.2011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7AC25028-461B-4F84-A23C-F2A764AAE2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93" r:id="rId1"/>
    <p:sldLayoutId id="2147483985" r:id="rId2"/>
    <p:sldLayoutId id="2147483994" r:id="rId3"/>
    <p:sldLayoutId id="2147483986" r:id="rId4"/>
    <p:sldLayoutId id="2147483995" r:id="rId5"/>
    <p:sldLayoutId id="2147483987" r:id="rId6"/>
    <p:sldLayoutId id="2147483988" r:id="rId7"/>
    <p:sldLayoutId id="2147483989" r:id="rId8"/>
    <p:sldLayoutId id="2147483990" r:id="rId9"/>
    <p:sldLayoutId id="2147483991" r:id="rId10"/>
    <p:sldLayoutId id="2147483992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300"/>
        </a:spcBef>
        <a:spcAft>
          <a:spcPct val="0"/>
        </a:spcAft>
        <a:buClr>
          <a:srgbClr val="008ABF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eaLnBrk="0" fontAlgn="base" hangingPunct="0">
        <a:spcBef>
          <a:spcPts val="300"/>
        </a:spcBef>
        <a:spcAft>
          <a:spcPct val="0"/>
        </a:spcAft>
        <a:buClr>
          <a:srgbClr val="00729F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ts val="300"/>
        </a:spcBef>
        <a:spcAft>
          <a:spcPct val="0"/>
        </a:spcAft>
        <a:buClr>
          <a:srgbClr val="008ABF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ts val="338"/>
        </a:spcBef>
        <a:spcAft>
          <a:spcPct val="0"/>
        </a:spcAft>
        <a:buClr>
          <a:srgbClr val="008ABF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21.xml"/><Relationship Id="rId3" Type="http://schemas.openxmlformats.org/officeDocument/2006/relationships/slide" Target="slide5.xml"/><Relationship Id="rId7" Type="http://schemas.openxmlformats.org/officeDocument/2006/relationships/slide" Target="slide13.xml"/><Relationship Id="rId12" Type="http://schemas.openxmlformats.org/officeDocument/2006/relationships/slide" Target="slide20.xml"/><Relationship Id="rId2" Type="http://schemas.openxmlformats.org/officeDocument/2006/relationships/slide" Target="slide4.xml"/><Relationship Id="rId16" Type="http://schemas.openxmlformats.org/officeDocument/2006/relationships/slide" Target="slide28.xml"/><Relationship Id="rId1" Type="http://schemas.openxmlformats.org/officeDocument/2006/relationships/slideLayout" Target="../slideLayouts/slideLayout3.xml"/><Relationship Id="rId6" Type="http://schemas.openxmlformats.org/officeDocument/2006/relationships/slide" Target="slide11.xml"/><Relationship Id="rId11" Type="http://schemas.openxmlformats.org/officeDocument/2006/relationships/slide" Target="slide19.xml"/><Relationship Id="rId5" Type="http://schemas.openxmlformats.org/officeDocument/2006/relationships/slide" Target="slide9.xml"/><Relationship Id="rId15" Type="http://schemas.openxmlformats.org/officeDocument/2006/relationships/slide" Target="slide27.xml"/><Relationship Id="rId10" Type="http://schemas.openxmlformats.org/officeDocument/2006/relationships/slide" Target="slide18.xml"/><Relationship Id="rId4" Type="http://schemas.openxmlformats.org/officeDocument/2006/relationships/slide" Target="slide6.xml"/><Relationship Id="rId9" Type="http://schemas.openxmlformats.org/officeDocument/2006/relationships/slide" Target="slide17.xml"/><Relationship Id="rId14" Type="http://schemas.openxmlformats.org/officeDocument/2006/relationships/slide" Target="slide2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5" Type="http://schemas.openxmlformats.org/officeDocument/2006/relationships/slide" Target="slide2.xml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5" Type="http://schemas.openxmlformats.org/officeDocument/2006/relationships/slide" Target="slide2.xml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medicini.info/raznoe/165-udalenie-volos-metodom-elektroliza.html" TargetMode="External"/><Relationship Id="rId3" Type="http://schemas.openxmlformats.org/officeDocument/2006/relationships/hyperlink" Target="http://dic.academic.ru/dic.nsf/enc_colier/3192/&#1061;&#1048;&#1052;&#1048;&#1063;&#1045;&#1057;&#1050;&#1048;&#1045;" TargetMode="External"/><Relationship Id="rId7" Type="http://schemas.openxmlformats.org/officeDocument/2006/relationships/hyperlink" Target="http://t-coins.narod.ru/Hidro.htm" TargetMode="External"/><Relationship Id="rId2" Type="http://schemas.openxmlformats.org/officeDocument/2006/relationships/hyperlink" Target="http://www.nontoxicprint.com/electroetching.htm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nickelca.ru/professions/metallurgy/" TargetMode="External"/><Relationship Id="rId11" Type="http://schemas.openxmlformats.org/officeDocument/2006/relationships/slide" Target="slide2.xml"/><Relationship Id="rId5" Type="http://schemas.openxmlformats.org/officeDocument/2006/relationships/hyperlink" Target="http://festival.1september.ru/articles/564677/" TargetMode="External"/><Relationship Id="rId10" Type="http://schemas.openxmlformats.org/officeDocument/2006/relationships/hyperlink" Target="http://www.interfax.by/article/4066" TargetMode="External"/><Relationship Id="rId4" Type="http://schemas.openxmlformats.org/officeDocument/2006/relationships/hyperlink" Target="http://atecom.ru/ru/hydrogen/" TargetMode="External"/><Relationship Id="rId9" Type="http://schemas.openxmlformats.org/officeDocument/2006/relationships/hyperlink" Target="http://www.bayertechnology.com/ru/produkty/khlor-ehlektroliz.html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5072063" y="5157788"/>
            <a:ext cx="3821112" cy="1439862"/>
          </a:xfrm>
        </p:spPr>
        <p:txBody>
          <a:bodyPr>
            <a:noAutofit/>
          </a:bodyPr>
          <a:lstStyle/>
          <a:p>
            <a:pPr algn="r" eaLnBrk="1" fontAlgn="auto" hangingPunct="1">
              <a:buFont typeface="Wingdings 2"/>
              <a:buNone/>
              <a:defRPr/>
            </a:pPr>
            <a:r>
              <a:rPr lang="ru-RU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Работу выполнила                                   учитель химии                                                МОУ «</a:t>
            </a:r>
            <a:r>
              <a:rPr lang="ru-RU" b="1" i="1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Парбигская</a:t>
            </a:r>
            <a:r>
              <a:rPr lang="ru-RU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СОШ»                        Дьяченко Людмила Александровна</a:t>
            </a:r>
          </a:p>
        </p:txBody>
      </p:sp>
      <p:pic>
        <p:nvPicPr>
          <p:cNvPr id="5123" name="Picture 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11188" y="0"/>
            <a:ext cx="7993062" cy="5084763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4213" y="-242888"/>
            <a:ext cx="8118475" cy="1257301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72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Электролиз</a:t>
            </a:r>
            <a:endParaRPr lang="ru-RU" sz="7200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534400" y="6400800"/>
            <a:ext cx="609600" cy="457200"/>
          </a:xfrm>
        </p:spPr>
        <p:txBody>
          <a:bodyPr/>
          <a:lstStyle/>
          <a:p>
            <a:pPr>
              <a:defRPr/>
            </a:pPr>
            <a:fld id="{ECE88983-BD71-4818-B2D1-BE9312262079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1</a:t>
            </a:fld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0"/>
            <a:ext cx="8253442" cy="206084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ru-RU" sz="32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Электролиз в растворах</a:t>
            </a: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(процесс на катоде)</a:t>
            </a: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684213" y="1268413"/>
            <a:ext cx="7967662" cy="5160962"/>
          </a:xfrm>
        </p:spPr>
        <p:txBody>
          <a:bodyPr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2400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б) Если металл расположен в ряду напряжений между </a:t>
            </a:r>
            <a:r>
              <a:rPr lang="ru-RU" sz="2400" b="1" i="1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Al</a:t>
            </a:r>
            <a: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H</a:t>
            </a:r>
            <a:r>
              <a:rPr lang="ru-RU" sz="2400" b="1" i="1" baseline="-25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то на катоде идут одновременно процессы восстановления воды и катионов металла: 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2Н</a:t>
            </a:r>
            <a:r>
              <a:rPr lang="ru-RU" sz="2400" b="1" i="1" baseline="-25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 + 2</a:t>
            </a:r>
            <a:r>
              <a:rPr lang="en-US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ē</a:t>
            </a:r>
            <a: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= H</a:t>
            </a:r>
            <a:r>
              <a:rPr lang="ru-RU" sz="2400" b="1" i="1" baseline="-25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i="1" baseline="30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+ 2OH</a:t>
            </a:r>
            <a:r>
              <a:rPr lang="ru-RU" sz="2400" b="1" i="1" baseline="30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400" b="1" i="1" baseline="30000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n+</a:t>
            </a:r>
            <a: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sz="2400" b="1" i="1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ē</a:t>
            </a:r>
            <a: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= М</a:t>
            </a:r>
            <a:r>
              <a:rPr lang="ru-RU" sz="2400" b="1" i="1" baseline="30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0 </a:t>
            </a:r>
            <a:endParaRPr lang="ru-RU" sz="2400" b="1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2400" b="1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в) Если металл расположен в ряду напряжений после Н</a:t>
            </a:r>
            <a:r>
              <a:rPr lang="ru-RU" sz="2400" b="1" i="1" baseline="-25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2,</a:t>
            </a:r>
            <a: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то на катоде идет процесс восстановления катионов металла:</a:t>
            </a:r>
            <a:b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400" b="1" i="1" baseline="30000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n+</a:t>
            </a:r>
            <a: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2400" b="1" i="1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nē</a:t>
            </a:r>
            <a:r>
              <a:rPr lang="en-US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= М</a:t>
            </a:r>
            <a:r>
              <a:rPr lang="ru-RU" sz="2400" b="1" i="1" baseline="30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ru-RU" sz="2400" b="1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электролизе растворов кислот идет процесс восстановления ионов водорода:</a:t>
            </a:r>
            <a:b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2Н</a:t>
            </a:r>
            <a:r>
              <a:rPr lang="ru-RU" sz="2400" b="1" i="1" baseline="30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+ 2</a:t>
            </a:r>
            <a:r>
              <a:rPr lang="en-US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ē</a:t>
            </a:r>
            <a: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= H</a:t>
            </a:r>
            <a:r>
              <a:rPr lang="ru-RU" sz="2400" b="1" i="1" baseline="-25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i="1" baseline="30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en-US" sz="2400" b="1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808A1E-2312-4A3E-9CAF-B48F9CD87564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10</a:t>
            </a:fld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7924800" cy="331236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Процесс на аноде</a:t>
            </a:r>
            <a:r>
              <a:rPr lang="ru-RU" sz="24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i="1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1125538"/>
            <a:ext cx="7924800" cy="516096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растворах процесс на аноде зависит от     материала анода и от природы аниона. Аноды могут быть двух видов – 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растворимые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(железо, медь, цинк, серебро и все металлы, которые окисляются в процессе электролиза) и 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нерастворимые</a:t>
            </a:r>
            <a: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или инертные (уголь, графит, платина, золото)</a:t>
            </a:r>
            <a:endParaRPr lang="ru-RU" sz="2200" b="1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Если анод </a:t>
            </a:r>
            <a:r>
              <a:rPr lang="ru-RU" sz="2400" b="1" i="1" u="sng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растворимый</a:t>
            </a:r>
            <a: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то независимо от природы аниона всегда идет окисление металла анода, например:</a:t>
            </a:r>
            <a:endParaRPr lang="en-US" sz="2400" b="1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200" b="1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6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Cu</a:t>
            </a:r>
            <a:r>
              <a:rPr lang="ru-RU" sz="2600" b="1" i="1" baseline="30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26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2</a:t>
            </a:r>
            <a:r>
              <a:rPr lang="en-US" sz="26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ē</a:t>
            </a:r>
            <a:r>
              <a:rPr lang="ru-RU" sz="26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= Cu</a:t>
            </a:r>
            <a:r>
              <a:rPr lang="ru-RU" sz="2600" b="1" i="1" baseline="30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2+</a:t>
            </a:r>
            <a:endParaRPr lang="ru-RU" sz="2600" b="1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9E08A8-4FCE-4A04-8EF0-6F18BE7D43EF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11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885113" y="5589588"/>
            <a:ext cx="647700" cy="75406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88640"/>
            <a:ext cx="7924800" cy="72008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Процесс на аноде</a:t>
            </a:r>
            <a:endParaRPr lang="ru-RU" sz="4400" b="1" i="1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1268413"/>
            <a:ext cx="7924800" cy="5303837"/>
          </a:xfrm>
        </p:spPr>
        <p:txBody>
          <a:bodyPr>
            <a:normAutofit lnSpcReduction="1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2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б) Если анод </a:t>
            </a:r>
            <a:r>
              <a:rPr lang="ru-RU" sz="2200" b="1" i="1" u="sng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инертный</a:t>
            </a:r>
            <a:r>
              <a:rPr lang="ru-RU" sz="22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то в случае </a:t>
            </a:r>
            <a:r>
              <a:rPr lang="ru-RU" sz="2200" b="1" i="1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бескислородных</a:t>
            </a:r>
            <a:r>
              <a:rPr lang="ru-RU" sz="22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анионов (кроме фторидов) идет окисление анионов: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2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2Cl</a:t>
            </a:r>
            <a:r>
              <a:rPr lang="ru-RU" sz="2200" b="1" i="1" baseline="30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22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2</a:t>
            </a:r>
            <a:r>
              <a:rPr lang="en-US" sz="22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ē</a:t>
            </a:r>
            <a:r>
              <a:rPr lang="ru-RU" sz="22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= Cl</a:t>
            </a:r>
            <a:r>
              <a:rPr lang="ru-RU" sz="2200" b="1" i="1" baseline="-25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200" b="1" i="1" baseline="30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en-US" sz="2200" b="1" i="1" baseline="30000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200" b="1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2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случае кислородсодержащих анионов и фторидов идет процесс окисления воды, анион при этом не окисляется и остается в растворе:</a:t>
            </a:r>
            <a:endParaRPr lang="en-US" sz="2200" b="1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200" b="1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2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2H</a:t>
            </a:r>
            <a:r>
              <a:rPr lang="ru-RU" sz="2200" b="1" i="1" baseline="-25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2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O – 4</a:t>
            </a:r>
            <a:r>
              <a:rPr lang="en-US" sz="22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ē</a:t>
            </a:r>
            <a:r>
              <a:rPr lang="ru-RU" sz="22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= O</a:t>
            </a:r>
            <a:r>
              <a:rPr lang="ru-RU" sz="2200" b="1" i="1" baseline="-25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200" b="1" i="1" baseline="30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22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+ 4H</a:t>
            </a:r>
            <a:r>
              <a:rPr lang="ru-RU" sz="2200" b="1" i="1" baseline="30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en-US" sz="2200" b="1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200" b="1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2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электролизе растворов щелочей идет окисление </a:t>
            </a:r>
            <a:r>
              <a:rPr lang="ru-RU" sz="2200" b="1" i="1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гидроксид-ионов</a:t>
            </a:r>
            <a:r>
              <a:rPr lang="ru-RU" sz="22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2200" b="1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200" b="1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2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4OH</a:t>
            </a:r>
            <a:r>
              <a:rPr lang="ru-RU" sz="2200" b="1" i="1" baseline="30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22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4</a:t>
            </a:r>
            <a:r>
              <a:rPr lang="en-US" sz="22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ē</a:t>
            </a:r>
            <a:r>
              <a:rPr lang="ru-RU" sz="22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= O</a:t>
            </a:r>
            <a:r>
              <a:rPr lang="ru-RU" sz="2200" b="1" i="1" baseline="-25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200" b="1" i="1" baseline="30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22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+ 2H</a:t>
            </a:r>
            <a:r>
              <a:rPr lang="ru-RU" sz="2200" b="1" i="1" baseline="-25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2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O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A04F70-9899-4521-B221-C0F9B75B06FE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12</a:t>
            </a:fld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14290"/>
            <a:ext cx="7924800" cy="1285884"/>
          </a:xfrm>
        </p:spPr>
        <p:txBody>
          <a:bodyPr/>
          <a:lstStyle/>
          <a:p>
            <a:pPr algn="ctr">
              <a:defRPr/>
            </a:pPr>
            <a:r>
              <a:rPr lang="ru-RU" sz="36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Электролиз раствора </a:t>
            </a:r>
            <a:r>
              <a:rPr sz="3600" b="1" i="1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NaCl</a:t>
            </a:r>
            <a:r>
              <a:rPr sz="36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на инертном аноде</a:t>
            </a:r>
            <a:endParaRPr lang="ru-RU" sz="3600" b="1" i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850" y="1557338"/>
            <a:ext cx="8324850" cy="5072062"/>
          </a:xfrm>
        </p:spPr>
        <p:txBody>
          <a:bodyPr/>
          <a:lstStyle/>
          <a:p>
            <a:pPr>
              <a:defRPr/>
            </a:pPr>
            <a:r>
              <a:rPr lang="ru-RU" sz="1800" dirty="0" smtClean="0">
                <a:solidFill>
                  <a:schemeClr val="bg1"/>
                </a:solidFill>
              </a:rPr>
              <a:t>           </a:t>
            </a:r>
            <a:r>
              <a:rPr lang="en-US" sz="1800" dirty="0" smtClean="0">
                <a:solidFill>
                  <a:schemeClr val="bg1"/>
                </a:solidFill>
              </a:rPr>
              <a:t> 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К(-)	            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NaCl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А(+)</a:t>
            </a:r>
          </a:p>
          <a:p>
            <a:pPr>
              <a:defRPr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		        </a:t>
            </a:r>
            <a:r>
              <a:rPr lang="ru-RU" sz="32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↓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>
              <a:defRPr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← 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sz="32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32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Cl</a:t>
            </a:r>
            <a:r>
              <a:rPr lang="en-US" sz="32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→</a:t>
            </a:r>
          </a:p>
          <a:p>
            <a:pPr>
              <a:defRPr/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2Н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 + 2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ē = H</a:t>
            </a:r>
            <a:r>
              <a:rPr lang="en-US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+ 2OH</a:t>
            </a:r>
            <a:r>
              <a:rPr lang="ru-RU" sz="32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2Cl</a:t>
            </a:r>
            <a:r>
              <a:rPr lang="en-US" sz="28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- 2ē = Cl</a:t>
            </a:r>
            <a:r>
              <a:rPr lang="en-US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↑</a:t>
            </a:r>
          </a:p>
          <a:p>
            <a:pPr>
              <a:defRPr/>
            </a:pP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</a:p>
          <a:p>
            <a:pPr>
              <a:defRPr/>
            </a:pP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электролиз</a:t>
            </a:r>
            <a:endParaRPr lang="en-US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2NaCl 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+ 2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H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+ Cl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+2NaOH</a:t>
            </a:r>
            <a:endParaRPr lang="ru-RU" sz="3200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3571875" y="5143500"/>
            <a:ext cx="1357313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C7FBAC-BE64-48C0-B177-F0D189A6BE26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13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Управляющая кнопка: домой 6">
            <a:hlinkClick r:id="rId2" action="ppaction://hlinksldjump" highlightClick="1"/>
          </p:cNvPr>
          <p:cNvSpPr/>
          <p:nvPr/>
        </p:nvSpPr>
        <p:spPr>
          <a:xfrm>
            <a:off x="7812088" y="5805488"/>
            <a:ext cx="646112" cy="7524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85728"/>
            <a:ext cx="7924800" cy="1143008"/>
          </a:xfrm>
        </p:spPr>
        <p:txBody>
          <a:bodyPr/>
          <a:lstStyle/>
          <a:p>
            <a:pPr algn="ctr">
              <a:defRPr/>
            </a:pPr>
            <a:r>
              <a:rPr lang="ru-RU" sz="36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Электролиз раствора </a:t>
            </a:r>
            <a:r>
              <a:rPr sz="36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CuSO</a:t>
            </a:r>
            <a:r>
              <a:rPr sz="20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0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</a:t>
            </a:r>
            <a:r>
              <a:rPr sz="36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инертном аноде</a:t>
            </a:r>
            <a:endParaRPr lang="ru-RU" sz="3600" b="1" i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063" y="1571625"/>
            <a:ext cx="8110537" cy="5000625"/>
          </a:xfrm>
        </p:spPr>
        <p:txBody>
          <a:bodyPr/>
          <a:lstStyle/>
          <a:p>
            <a:pPr>
              <a:defRPr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К(-)		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CuSO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А(+)</a:t>
            </a:r>
            <a:endParaRPr lang="en-US" sz="3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			↓</a:t>
            </a:r>
          </a:p>
          <a:p>
            <a:pPr>
              <a:defRPr/>
            </a:pP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	   ← Cu</a:t>
            </a:r>
            <a:r>
              <a:rPr lang="en-US" sz="32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2+  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32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2- 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→</a:t>
            </a:r>
            <a:endParaRPr lang="ru-RU" sz="3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Cu</a:t>
            </a:r>
            <a:r>
              <a:rPr lang="en-US" sz="28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2+ 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+ 2ē = Cu</a:t>
            </a:r>
            <a:r>
              <a:rPr lang="en-US" sz="28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2H</a:t>
            </a:r>
            <a:r>
              <a:rPr lang="en-US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 – 4ē = O</a:t>
            </a:r>
            <a:r>
              <a:rPr lang="en-US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↑ + 4H</a:t>
            </a:r>
            <a:r>
              <a:rPr lang="en-US" sz="28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+</a:t>
            </a:r>
          </a:p>
          <a:p>
            <a:pPr>
              <a:defRPr/>
            </a:pPr>
            <a:endParaRPr lang="ru-RU" sz="2800" baseline="30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en-US" sz="2800" baseline="30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32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		</a:t>
            </a:r>
            <a:r>
              <a:rPr lang="ru-RU" sz="32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электролиз</a:t>
            </a:r>
            <a:endParaRPr lang="en-US" sz="3200" baseline="30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44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2CuSO</a:t>
            </a:r>
            <a:r>
              <a:rPr lang="en-US" sz="32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44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+ 2 H</a:t>
            </a:r>
            <a:r>
              <a:rPr lang="en-US" sz="32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4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               2Cu + O</a:t>
            </a:r>
            <a:r>
              <a:rPr lang="en-US" sz="32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4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+ 2 H</a:t>
            </a:r>
            <a:r>
              <a:rPr lang="en-US" sz="32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4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32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en-US" sz="44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32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		</a:t>
            </a:r>
          </a:p>
          <a:p>
            <a:pPr>
              <a:defRPr/>
            </a:pPr>
            <a:endParaRPr lang="en-US" sz="3200" baseline="30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en-US" sz="3200" baseline="30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3643313" y="4929188"/>
            <a:ext cx="1285875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9E893D-CC15-4EBF-98C7-B4C86ED3F087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14</a:t>
            </a:fld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7166"/>
            <a:ext cx="7924800" cy="1071570"/>
          </a:xfrm>
        </p:spPr>
        <p:txBody>
          <a:bodyPr/>
          <a:lstStyle/>
          <a:p>
            <a:pPr algn="ctr">
              <a:defRPr/>
            </a:pPr>
            <a:r>
              <a:rPr lang="ru-RU" sz="36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Электролиз раствора </a:t>
            </a:r>
            <a:r>
              <a:rPr sz="36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NaCl</a:t>
            </a:r>
            <a:r>
              <a:rPr lang="ru-RU" sz="36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  на растворимом аноде</a:t>
            </a:r>
            <a:endParaRPr lang="ru-RU" sz="3600" b="1" i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063" y="1571625"/>
            <a:ext cx="8429625" cy="4929188"/>
          </a:xfrm>
        </p:spPr>
        <p:txBody>
          <a:bodyPr/>
          <a:lstStyle/>
          <a:p>
            <a:pPr>
              <a:defRPr/>
            </a:pPr>
            <a:r>
              <a:rPr lang="ru-RU" sz="3200" dirty="0" smtClean="0">
                <a:solidFill>
                  <a:schemeClr val="bg1"/>
                </a:solidFill>
              </a:rPr>
              <a:t>     </a:t>
            </a:r>
            <a:r>
              <a:rPr lang="en-US" sz="3200" dirty="0" smtClean="0">
                <a:solidFill>
                  <a:schemeClr val="bg1"/>
                </a:solidFill>
              </a:rPr>
              <a:t> 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К(-)		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32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NaCl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А(+)</a:t>
            </a:r>
          </a:p>
          <a:p>
            <a:pPr>
              <a:defRPr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		       </a:t>
            </a:r>
            <a:r>
              <a:rPr lang="ru-RU" sz="32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↓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(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Cu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defRPr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← 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sz="32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Cl</a:t>
            </a:r>
            <a:r>
              <a:rPr lang="en-US" sz="32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→</a:t>
            </a:r>
          </a:p>
          <a:p>
            <a:pPr>
              <a:defRPr/>
            </a:pP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Cu</a:t>
            </a:r>
            <a:r>
              <a:rPr lang="en-US" sz="28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2+ 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+ 2ē = Cu</a:t>
            </a:r>
            <a:r>
              <a:rPr lang="en-US" sz="28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Cu</a:t>
            </a:r>
            <a:r>
              <a:rPr lang="en-US" sz="2800" baseline="30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 2ē  =Cu</a:t>
            </a:r>
            <a:r>
              <a:rPr lang="ru-RU" sz="28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2+</a:t>
            </a:r>
            <a:endParaRPr lang="en-US" sz="2800" baseline="30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(т.к. 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Cu</a:t>
            </a:r>
            <a:r>
              <a:rPr lang="ru-RU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2+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ряду напряжений </a:t>
            </a: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стоят после 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2800" baseline="30000" dirty="0" smtClean="0"/>
          </a:p>
          <a:p>
            <a:pPr>
              <a:defRPr/>
            </a:pPr>
            <a:r>
              <a:rPr lang="ru-RU" sz="42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Происходит переход ионов меди с анода на катод. Концентрация </a:t>
            </a:r>
            <a:r>
              <a:rPr lang="en-US" sz="4200" baseline="30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NaCl</a:t>
            </a:r>
            <a:r>
              <a:rPr lang="ru-RU" sz="42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 растворе не меняется.</a:t>
            </a:r>
            <a:endParaRPr lang="ru-RU" sz="4200" baseline="30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0BB003-B8EA-4745-A068-6DA1FCCDB65C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15</a:t>
            </a:fld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85728"/>
            <a:ext cx="7924800" cy="64294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i="1" u="sng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Применение электролиза:</a:t>
            </a:r>
            <a:endParaRPr lang="ru-RU" sz="4000" b="1" i="1" u="sng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625" y="1196975"/>
            <a:ext cx="8358188" cy="5303838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ClrTx/>
              <a:buFont typeface="Wingdings" pitchFamily="2" charset="2"/>
              <a:buChar char="Ø"/>
              <a:defRPr/>
            </a:pPr>
            <a:r>
              <a:rPr lang="ru-RU" sz="32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получение чистых металлов </a:t>
            </a:r>
            <a:r>
              <a:rPr lang="ru-RU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(Алюминий, магний, натрий, кадмий получают только электролизом) </a:t>
            </a:r>
          </a:p>
          <a:p>
            <a:pPr eaLnBrk="1" fontAlgn="auto" hangingPunct="1">
              <a:spcAft>
                <a:spcPts val="0"/>
              </a:spcAft>
              <a:buClr>
                <a:schemeClr val="bg1"/>
              </a:buClr>
              <a:buSzPct val="84000"/>
              <a:defRPr/>
            </a:pPr>
            <a:endParaRPr lang="ru-RU" sz="1800" b="1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400" b="1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800" b="1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5C9526-A1A3-439B-9234-756E29A689A3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16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2781300"/>
            <a:ext cx="5472112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888" y="3068638"/>
            <a:ext cx="2736850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7667625" y="5949950"/>
            <a:ext cx="684213" cy="62071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7924800" cy="576064"/>
          </a:xfrm>
        </p:spPr>
        <p:txBody>
          <a:bodyPr/>
          <a:lstStyle/>
          <a:p>
            <a:pPr>
              <a:buFont typeface="Wingdings" pitchFamily="2" charset="2"/>
              <a:buChar char="Ø"/>
              <a:defRPr/>
            </a:pPr>
            <a:r>
              <a:rPr lang="ru-RU" sz="36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очистка металлов </a:t>
            </a:r>
            <a:endParaRPr lang="ru-RU" sz="3600">
              <a:solidFill>
                <a:schemeClr val="bg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825" y="1989138"/>
            <a:ext cx="8359775" cy="4606925"/>
          </a:xfrm>
        </p:spPr>
        <p:txBody>
          <a:bodyPr/>
          <a:lstStyle/>
          <a:p>
            <a:pPr>
              <a:buClrTx/>
              <a:defRPr/>
            </a:pP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412E40-7E2B-4EEF-A2F1-CCE99A8D17F0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17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151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628775"/>
            <a:ext cx="424815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3933825"/>
            <a:ext cx="424815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3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463" y="1628775"/>
            <a:ext cx="4103687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4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7900" y="3860800"/>
            <a:ext cx="410527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Управляющая кнопка: домой 8">
            <a:hlinkClick r:id="rId7" action="ppaction://hlinksldjump" highlightClick="1"/>
          </p:cNvPr>
          <p:cNvSpPr/>
          <p:nvPr/>
        </p:nvSpPr>
        <p:spPr>
          <a:xfrm>
            <a:off x="7667625" y="5876925"/>
            <a:ext cx="684213" cy="7635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85728"/>
            <a:ext cx="7924800" cy="64294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36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получение щелочей, хлора, водорода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625" y="1000125"/>
            <a:ext cx="8358188" cy="5500688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Clr>
                <a:schemeClr val="bg1"/>
              </a:buClr>
              <a:buSzPct val="84000"/>
              <a:defRPr/>
            </a:pPr>
            <a:endParaRPr lang="ru-RU" sz="1800" b="1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ClrTx/>
              <a:defRPr/>
            </a:pPr>
            <a:endParaRPr lang="ru-RU" sz="2400" b="1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ClrTx/>
              <a:buFont typeface="Wingdings" pitchFamily="2" charset="2"/>
              <a:buChar char="Ø"/>
              <a:defRPr/>
            </a:pPr>
            <a:endParaRPr lang="ru-RU" sz="2400" b="1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800" b="1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D7C19D-657B-4D9B-AF85-61F1AE58EB69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18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253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1628775"/>
            <a:ext cx="7200900" cy="48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172450" y="5445125"/>
            <a:ext cx="647700" cy="68262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88640"/>
            <a:ext cx="7924800" cy="2304256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32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защита металлов от коррозии </a:t>
            </a:r>
            <a:r>
              <a:rPr lang="ru-RU" sz="24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(При этом на поверхности металлических изделий электрохимическим методом наносят тонкий слой другого металла, устойчивого к коррозии).  Этот раздел гальванотехники называется </a:t>
            </a:r>
            <a:r>
              <a:rPr lang="ru-RU" sz="24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ГАЛЬВАНОСТЕГИЯ </a:t>
            </a:r>
            <a:r>
              <a:rPr lang="ru-RU" sz="24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(от гальвано... и греч. </a:t>
            </a:r>
            <a:r>
              <a:rPr lang="ru-RU" sz="2400" b="1" i="1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stego</a:t>
            </a:r>
            <a:r>
              <a:rPr lang="ru-RU" sz="24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- покрываю)</a:t>
            </a:r>
            <a:endParaRPr lang="ru-RU" sz="2400" b="1" i="1" u="sng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850" y="2349500"/>
            <a:ext cx="8358188" cy="4151313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ClrTx/>
              <a:defRPr/>
            </a:pPr>
            <a:r>
              <a:rPr lang="ru-RU" sz="32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ClrTx/>
              <a:buFont typeface="Wingdings" pitchFamily="2" charset="2"/>
              <a:buChar char="Ø"/>
              <a:defRPr/>
            </a:pPr>
            <a:endParaRPr lang="ru-RU" b="1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ClrTx/>
              <a:defRPr/>
            </a:pPr>
            <a:endParaRPr lang="ru-RU" b="1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519E8A-1B70-4C40-9D40-E8EB5DAE7B9C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19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" name="Содержимое 8" descr="artlib_gallery-14100-b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2636838"/>
            <a:ext cx="2055812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3" descr="pk04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8400" y="2636838"/>
            <a:ext cx="3952875" cy="396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Управляющая кнопка: домой 7">
            <a:hlinkClick r:id="rId4" action="ppaction://hlinksldjump" highlightClick="1"/>
          </p:cNvPr>
          <p:cNvSpPr/>
          <p:nvPr/>
        </p:nvSpPr>
        <p:spPr>
          <a:xfrm>
            <a:off x="8172450" y="5516563"/>
            <a:ext cx="647700" cy="75406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8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0"/>
            <a:ext cx="7924800" cy="83671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Содержание :</a:t>
            </a:r>
            <a:endParaRPr lang="ru-RU" sz="4400" b="1" i="1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850" y="836613"/>
            <a:ext cx="8496300" cy="5761037"/>
          </a:xfrm>
        </p:spPr>
        <p:txBody>
          <a:bodyPr>
            <a:normAutofit fontScale="92500" lnSpcReduction="20000"/>
          </a:bodyPr>
          <a:lstStyle/>
          <a:p>
            <a:pPr eaLnBrk="1" fontAlgn="auto" hangingPunct="1">
              <a:lnSpc>
                <a:spcPct val="11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" action="ppaction://noaction"/>
              </a:rPr>
              <a:t>1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" action="ppaction://hlinkshowjump?jump=nextslide"/>
              </a:rPr>
              <a:t>. Определение сущности процесса </a:t>
            </a: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" action="ppaction://hlinkshowjump?jump=nextslide"/>
              </a:rPr>
              <a:t>электролиза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2. Электролиз в </a:t>
            </a: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расплавах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:</a:t>
            </a:r>
            <a:b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</a:b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а) процессы на катоде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б) процессы на аноде                                                              </a:t>
            </a:r>
            <a:endParaRPr lang="ru-RU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в) 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примеры электролиза в расплавах электролитов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3. Электролиз в </a:t>
            </a: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растворах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: </a:t>
            </a: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а) процессы на катоде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б) процессы на аноде</a:t>
            </a:r>
            <a:endParaRPr lang="ru-RU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в) 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примеры электролиза в растворах электролитов</a:t>
            </a:r>
            <a:endParaRPr lang="ru-RU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lnSpc>
                <a:spcPct val="11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8" action="ppaction://hlinksldjump"/>
              </a:rPr>
              <a:t>4. Области использования электролиза:                                                          а) получение чистых металлов                                                                      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9" action="ppaction://hlinksldjump"/>
              </a:rPr>
              <a:t>б) очистка металлов                                                                                      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10" action="ppaction://hlinksldjump"/>
              </a:rPr>
              <a:t>в) получение щелочей, галогенов, водорода                                                 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11" action="ppaction://hlinksldjump"/>
              </a:rPr>
              <a:t>г) гальваностегия                                                                                                     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12" action="ppaction://hlinksldjump"/>
              </a:rPr>
              <a:t>в) гальванопластика                                                                                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13" action="ppaction://hlinksldjump"/>
              </a:rPr>
              <a:t>г) косметология  </a:t>
            </a:r>
            <a:endParaRPr lang="ru-RU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lnSpc>
                <a:spcPct val="11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14" action="ppaction://hlinksldjump"/>
              </a:rPr>
              <a:t>5. Тест по теме «Электролиз»</a:t>
            </a:r>
            <a:endParaRPr lang="ru-RU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lnSpc>
                <a:spcPct val="11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15" action="ppaction://hlinksldjump"/>
              </a:rPr>
              <a:t>6. Домашнее задание</a:t>
            </a:r>
            <a:endParaRPr lang="ru-RU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lnSpc>
                <a:spcPct val="11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16" action="ppaction://hlinksldjump"/>
              </a:rPr>
              <a:t>7.Список использованной литературы и Интернет-ресурсов </a:t>
            </a:r>
            <a:endParaRPr lang="ru-RU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07AD34-3F2D-41B0-B032-67D9E5DB3B5F}" type="slidenum">
              <a:rPr lang="ru-RU" smtClean="0">
                <a:solidFill>
                  <a:schemeClr val="bg1"/>
                </a:solidFill>
                <a:cs typeface="Times New Roman" pitchFamily="18" charset="0"/>
              </a:rPr>
              <a:pPr>
                <a:defRPr/>
              </a:pPr>
              <a:t>2</a:t>
            </a:fld>
            <a:endParaRPr lang="ru-RU" dirty="0">
              <a:solidFill>
                <a:schemeClr val="bg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0"/>
            <a:ext cx="7924800" cy="206084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8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копирование рельефных изделий из металлов и других материалов. </a:t>
            </a:r>
            <a:r>
              <a:rPr lang="ru-RU" sz="28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Гальванопластика </a:t>
            </a:r>
            <a:r>
              <a:rPr lang="ru-RU" sz="24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позволяет создавать документально точные копии барельефов, монет, гербов, медалей, эмблем и т.д. Широко применяется при реставрации.</a:t>
            </a:r>
            <a:endParaRPr lang="ru-RU" sz="2400" b="1" i="1" u="sng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288" y="1844675"/>
            <a:ext cx="8358187" cy="4656138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ClrTx/>
              <a:defRPr/>
            </a:pPr>
            <a:endParaRPr lang="ru-RU" sz="1800" b="1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400" b="1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800" b="1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398E07-5056-421B-8456-6C531C39BB0D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20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Содержимое 5" descr="350x601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3575" y="2276475"/>
            <a:ext cx="2693988" cy="429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11" descr="1000732295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15992">
            <a:off x="5275263" y="2401888"/>
            <a:ext cx="3041650" cy="433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9" descr="logo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756120">
            <a:off x="1143000" y="2876550"/>
            <a:ext cx="5637213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Управляющая кнопка: домой 7">
            <a:hlinkClick r:id="rId5" action="ppaction://hlinksldjump" highlightClick="1"/>
          </p:cNvPr>
          <p:cNvSpPr/>
          <p:nvPr/>
        </p:nvSpPr>
        <p:spPr>
          <a:xfrm>
            <a:off x="8243888" y="5589588"/>
            <a:ext cx="611187" cy="69215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8" presetClass="entr" presetSubtype="16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500"/>
                            </p:stCondLst>
                            <p:childTnLst>
                              <p:par>
                                <p:cTn id="18" presetID="8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85728"/>
            <a:ext cx="7924800" cy="184712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3200" b="1" i="1" u="sng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применение </a:t>
            </a:r>
            <a:r>
              <a:rPr lang="ru-RU" sz="3200" b="1" i="1" u="sng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электролиза</a:t>
            </a:r>
            <a:r>
              <a:rPr lang="ru-RU" sz="32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косметологии для электроэпиляции </a:t>
            </a:r>
            <a:r>
              <a:rPr lang="ru-RU" sz="24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(при удалении волос этим методом используются очень тонкие иголочки, которыми воздействуют на волосяной фолликул)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625" y="2060575"/>
            <a:ext cx="8358188" cy="4440238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Clr>
                <a:schemeClr val="bg1"/>
              </a:buClr>
              <a:buSzPct val="84000"/>
              <a:defRPr/>
            </a:pPr>
            <a:endParaRPr lang="ru-RU" sz="1800" b="1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ClrTx/>
              <a:defRPr/>
            </a:pPr>
            <a:endParaRPr lang="ru-RU" sz="2400" b="1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ClrTx/>
              <a:defRPr/>
            </a:pPr>
            <a:endParaRPr lang="ru-RU" sz="2400" b="1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800" b="1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459788" y="6308725"/>
            <a:ext cx="684212" cy="549275"/>
          </a:xfrm>
        </p:spPr>
        <p:txBody>
          <a:bodyPr/>
          <a:lstStyle/>
          <a:p>
            <a:pPr>
              <a:defRPr/>
            </a:pPr>
            <a:fld id="{25DF872E-B3B9-4A97-94F2-6D82A52B284D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21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2276475"/>
            <a:ext cx="2303462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2276475"/>
            <a:ext cx="5122863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4508500"/>
            <a:ext cx="24479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Управляющая кнопка: домой 7">
            <a:hlinkClick r:id="rId5" action="ppaction://hlinksldjump" highlightClick="1"/>
          </p:cNvPr>
          <p:cNvSpPr/>
          <p:nvPr/>
        </p:nvSpPr>
        <p:spPr>
          <a:xfrm>
            <a:off x="8532813" y="5661025"/>
            <a:ext cx="611187" cy="69215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5800" y="188640"/>
            <a:ext cx="7924800" cy="1584176"/>
          </a:xfrm>
        </p:spPr>
        <p:txBody>
          <a:bodyPr/>
          <a:lstStyle/>
          <a:p>
            <a:pPr eaLnBrk="1" hangingPunct="1">
              <a:defRPr/>
            </a:pPr>
            <a:r>
              <a:rPr lang="ru-RU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Тест по теме "Электролиз"</a:t>
            </a:r>
            <a:r>
              <a:rPr lang="ru-RU" smtClean="0"/>
              <a:t/>
            </a:r>
            <a:br>
              <a:rPr lang="ru-RU" smtClean="0"/>
            </a:b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500063" y="1196975"/>
            <a:ext cx="7924800" cy="5256213"/>
          </a:xfrm>
        </p:spPr>
        <p:txBody>
          <a:bodyPr/>
          <a:lstStyle/>
          <a:p>
            <a:pPr marL="457200" indent="-457200" eaLnBrk="1" hangingPunct="1">
              <a:defRPr/>
            </a:pPr>
            <a:endParaRPr lang="ru-RU" sz="24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eaLnBrk="1" hangingPunct="1">
              <a:defRPr/>
            </a:pPr>
            <a:r>
              <a:rPr lang="ru-RU" sz="2400" b="1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При электролизе раствора сульфата цинка с инертными электродами на аноде выделяется:</a:t>
            </a:r>
          </a:p>
          <a:p>
            <a:pPr marL="457200" indent="-457200" eaLnBrk="1" hangingPunct="1">
              <a:defRPr/>
            </a:pPr>
            <a:endParaRPr lang="ru-RU" sz="24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а) цинк;    б) кислород;    в) водород;     г) сера.</a:t>
            </a:r>
          </a:p>
          <a:p>
            <a:pPr eaLnBrk="1" hangingPunct="1">
              <a:defRPr/>
            </a:pPr>
            <a:endParaRPr lang="ru-RU" sz="24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ru-RU" sz="2400" b="1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При электролизе раствора хлорида натрия образуются: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а) натрий и хлор;</a:t>
            </a:r>
            <a:b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24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гидроксид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натрия, хлор и водород;</a:t>
            </a:r>
            <a:b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в) кислород и хлор;</a:t>
            </a:r>
            <a:b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г) натрий, хлор и соляная кислота.</a:t>
            </a:r>
            <a:b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24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endParaRPr lang="ru-RU" sz="24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C90B65-5AB9-43AD-BA53-F3FD85208D3E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22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Управляющая кнопка: домой 6">
            <a:hlinkClick r:id="rId2" action="ppaction://hlinksldjump" highlightClick="1"/>
          </p:cNvPr>
          <p:cNvSpPr/>
          <p:nvPr/>
        </p:nvSpPr>
        <p:spPr>
          <a:xfrm>
            <a:off x="7812088" y="5949950"/>
            <a:ext cx="576262" cy="68103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5800" y="188640"/>
            <a:ext cx="7924800" cy="3024336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b="1" i="1" u="sng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При электролизе расплава </a:t>
            </a:r>
            <a:r>
              <a:rPr lang="ru-RU" sz="2400" b="1" i="1" u="sng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гидроксида</a:t>
            </a:r>
            <a:r>
              <a:rPr lang="ru-RU" sz="2400" b="1" i="1" u="sng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натрия на аноде выделяется:</a:t>
            </a:r>
            <a:r>
              <a:rPr lang="ru-RU" sz="24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а) натрий;   б) водород;   в) кислород;   г) вода</a:t>
            </a:r>
            <a:br>
              <a:rPr lang="ru-RU" sz="24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i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685800" y="2565400"/>
            <a:ext cx="7924800" cy="3378200"/>
          </a:xfrm>
        </p:spPr>
        <p:txBody>
          <a:bodyPr/>
          <a:lstStyle/>
          <a:p>
            <a:pPr>
              <a:defRPr/>
            </a:pPr>
            <a:r>
              <a:rPr lang="ru-RU" b="1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400" b="1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Платиновый электрод:</a:t>
            </a:r>
            <a:br>
              <a:rPr lang="ru-RU" sz="2400" b="1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а) инертный;</a:t>
            </a:r>
            <a:b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б) растворимый;</a:t>
            </a:r>
            <a:b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в) расходуется в процессе электролиза;</a:t>
            </a:r>
            <a:b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г) не расходуется в процессе электролиза.</a:t>
            </a:r>
            <a:b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C82F7C-D80C-43BE-83D8-062D455CF584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23</a:t>
            </a:fld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88640"/>
            <a:ext cx="7924800" cy="3024336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u="sng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u="sng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u="sng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5. Процесс на катоде при электролизе растворов солей зависит от:</a:t>
            </a:r>
            <a:br>
              <a:rPr lang="ru-RU" sz="2400" b="1" i="1" u="sng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а) природы катода;</a:t>
            </a:r>
            <a:br>
              <a:rPr lang="ru-RU" sz="24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б) активности металла;</a:t>
            </a:r>
            <a:br>
              <a:rPr lang="ru-RU" sz="24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в) состава аниона;</a:t>
            </a:r>
            <a:br>
              <a:rPr lang="ru-RU" sz="24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г) не зависит от перечисленных факторов.</a:t>
            </a:r>
            <a:br>
              <a:rPr lang="ru-RU" sz="24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i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685800" y="3068638"/>
            <a:ext cx="7924800" cy="3313112"/>
          </a:xfrm>
        </p:spPr>
        <p:txBody>
          <a:bodyPr/>
          <a:lstStyle/>
          <a:p>
            <a:pPr>
              <a:defRPr/>
            </a:pPr>
            <a:r>
              <a:rPr lang="ru-RU" sz="2400" b="1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6. При электролизе раствора нитрата меди(II) с медными электродами на аноде будет происходить:</a:t>
            </a:r>
            <a:br>
              <a:rPr lang="ru-RU" sz="2400" b="1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а) выделение диоксида азота;</a:t>
            </a:r>
            <a:b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б) выделение </a:t>
            </a:r>
            <a:r>
              <a:rPr lang="ru-RU" sz="24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монооксида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азота;</a:t>
            </a:r>
            <a:b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в) растворение анода;</a:t>
            </a:r>
            <a:b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г) выделение кислорода.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CB4AB6-8FE3-457C-A885-60295D1AA405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24</a:t>
            </a:fld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5871762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2400" b="1" i="1" u="sng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7. При электролизе 240 г 15%-го раствора </a:t>
            </a:r>
            <a:r>
              <a:rPr lang="ru-RU" sz="2400" b="1" i="1" u="sng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гидроксида</a:t>
            </a:r>
            <a:r>
              <a:rPr lang="ru-RU" sz="2400" b="1" i="1" u="sng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натрия на аноде выделилось 89,6 л (н.у.) кислорода. Массовая доля вещества в растворе после окончания электролиза равна (в %):</a:t>
            </a:r>
            <a:r>
              <a:rPr lang="ru-RU" sz="24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а) 28,1;       б) 32,1;       в) 37,5;       г) 40,5.</a:t>
            </a:r>
            <a:br>
              <a:rPr lang="ru-RU" sz="24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br>
              <a:rPr lang="ru-RU" sz="24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2400" b="1" i="1" u="sng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Медный купорос массой 100 г растворили в воде и провели электролиз до обесцвечивания раствора. Объем (в л, н.у.) собранного газа равен:</a:t>
            </a:r>
            <a:r>
              <a:rPr lang="ru-RU" sz="24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а) 2,24;           б) 4,48;       в) 11,2;       г) 22,4.</a:t>
            </a:r>
            <a:br>
              <a:rPr lang="ru-RU" sz="24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smtClean="0"/>
              <a:t/>
            </a:r>
            <a:br>
              <a:rPr lang="ru-RU" sz="2400" smtClean="0"/>
            </a:br>
            <a:endParaRPr lang="ru-RU" sz="240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D80761-35E2-429F-9563-9CB9AAD52080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25</a:t>
            </a:fld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5800" y="404664"/>
            <a:ext cx="7924800" cy="792088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 теперь проверим ваши ответы!</a:t>
            </a:r>
            <a:endParaRPr lang="ru-RU" sz="4000" b="1" i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468313" y="1528763"/>
            <a:ext cx="8070850" cy="4995862"/>
          </a:xfrm>
        </p:spPr>
        <p:txBody>
          <a:bodyPr/>
          <a:lstStyle/>
          <a:p>
            <a:pPr>
              <a:defRPr/>
            </a:pPr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1-б</a:t>
            </a:r>
            <a:b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2-б</a:t>
            </a:r>
            <a:b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3-в, г</a:t>
            </a:r>
            <a:b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4-а, г</a:t>
            </a:r>
            <a:b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5-б</a:t>
            </a:r>
            <a:b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6- в</a:t>
            </a:r>
            <a:b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7- в</a:t>
            </a:r>
            <a:b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8-б</a:t>
            </a:r>
            <a:endParaRPr lang="ru-RU" sz="3200" dirty="0" smtClean="0"/>
          </a:p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C079EF-8AC0-4872-B42B-C07E999E0E44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26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0725" name="Содержимое 6" descr="spongebob1.gif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419475" y="1628775"/>
            <a:ext cx="4473575" cy="4748213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476672"/>
            <a:ext cx="7924800" cy="936104"/>
          </a:xfrm>
        </p:spPr>
        <p:txBody>
          <a:bodyPr/>
          <a:lstStyle/>
          <a:p>
            <a:pPr>
              <a:defRPr/>
            </a:pPr>
            <a:r>
              <a:rPr lang="ru-RU" sz="40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Домашнее задание:</a:t>
            </a:r>
            <a:endParaRPr lang="ru-RU" sz="4000" b="1" i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916238" y="2060575"/>
            <a:ext cx="5694362" cy="3883025"/>
          </a:xfrm>
        </p:spPr>
        <p:txBody>
          <a:bodyPr/>
          <a:lstStyle/>
          <a:p>
            <a:pPr algn="r">
              <a:defRPr/>
            </a:pPr>
            <a:r>
              <a:rPr lang="ru-RU" sz="3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Учебник О.С.Габриеляна Химия 11 класс                § 18 (стр.217 - 222),          упр. 22,23,25.</a:t>
            </a:r>
            <a:endParaRPr lang="ru-RU" sz="36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81D86-DE28-45B2-9204-53894A753D17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2060575"/>
            <a:ext cx="2087562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7885113" y="5661025"/>
            <a:ext cx="576262" cy="75406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7488832"/>
          </a:xfrm>
        </p:spPr>
        <p:txBody>
          <a:bodyPr/>
          <a:lstStyle/>
          <a:p>
            <a:pPr>
              <a:defRPr/>
            </a:pPr>
            <a:r>
              <a:rPr lang="ru-RU" sz="2400" b="1" smtClean="0">
                <a:solidFill>
                  <a:schemeClr val="bg1"/>
                </a:solidFill>
                <a:cs typeface="Times New Roman" pitchFamily="18" charset="0"/>
              </a:rPr>
              <a:t>Список использованной литературы: 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О.С.Габриелян Учебник химии для 11 класса, М., Дрофа, 2004г.</a:t>
            </a:r>
            <a:br>
              <a:rPr lang="ru-RU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Интернет – ресурсы:</a:t>
            </a:r>
            <a:br>
              <a:rPr lang="ru-RU" sz="24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http://www.nontoxicprint.com/electroetching.htm</a:t>
            </a:r>
            <a:r>
              <a:rPr lang="ru-RU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http://dic.academic.ru/dic.nsf/enc_colier/3192/</a:t>
            </a:r>
            <a:r>
              <a:rPr lang="ru-RU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ХИМИЧЕСКИЕ</a:t>
            </a:r>
            <a:r>
              <a:rPr lang="ru-RU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http://atecom.ru/ru/hydrogen/</a:t>
            </a:r>
            <a:r>
              <a:rPr lang="ru-RU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http://festival.1september.ru/articles/564677/</a:t>
            </a:r>
            <a:r>
              <a:rPr lang="ru-RU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5. </a:t>
            </a:r>
            <a:r>
              <a:rPr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http://www.nickelca.ru/professions/metallurgy/</a:t>
            </a:r>
            <a:r>
              <a:rPr lang="ru-RU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6. </a:t>
            </a:r>
            <a:r>
              <a:rPr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7"/>
              </a:rPr>
              <a:t>http://t-coins.narod.ru/Hidro.htm</a:t>
            </a:r>
            <a:r>
              <a:rPr lang="ru-RU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7. </a:t>
            </a:r>
            <a:r>
              <a:rPr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8"/>
              </a:rPr>
              <a:t>http://medicini.info/raznoe/165-udalenie-volos-metodom-elektroliza.html</a:t>
            </a:r>
            <a:r>
              <a:rPr lang="ru-RU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8. </a:t>
            </a:r>
            <a:r>
              <a:rPr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9"/>
              </a:rPr>
              <a:t>http://www.bayertechnology.com/ru/produkty/khlor-ehlektroliz.html</a:t>
            </a:r>
            <a:r>
              <a:rPr lang="ru-RU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9. </a:t>
            </a:r>
            <a:r>
              <a:rPr lang="ru-RU" sz="2000" u="sng" smtClean="0">
                <a:hlinkClick r:id="rId10"/>
              </a:rPr>
              <a:t>http://www.interfax.by/article/4066</a:t>
            </a:r>
            <a:r>
              <a:rPr lang="ru-RU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5F4CCD-7266-4CCC-BB1C-F42612B7C414}" type="slidenum">
              <a:rPr lang="ru-RU" smtClean="0"/>
              <a:pPr>
                <a:defRPr/>
              </a:pPr>
              <a:t>28</a:t>
            </a:fld>
            <a:endParaRPr lang="ru-RU" dirty="0"/>
          </a:p>
        </p:txBody>
      </p:sp>
      <p:sp>
        <p:nvSpPr>
          <p:cNvPr id="4" name="Управляющая кнопка: домой 3">
            <a:hlinkClick r:id="rId11" action="ppaction://hlinksldjump" highlightClick="1"/>
          </p:cNvPr>
          <p:cNvSpPr/>
          <p:nvPr/>
        </p:nvSpPr>
        <p:spPr>
          <a:xfrm>
            <a:off x="7812088" y="5732463"/>
            <a:ext cx="574675" cy="75565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152400"/>
            <a:ext cx="8543956" cy="2347906"/>
          </a:xfrm>
        </p:spPr>
        <p:txBody>
          <a:bodyPr/>
          <a:lstStyle/>
          <a:p>
            <a:pPr eaLnBrk="1" hangingPunct="1">
              <a:defRPr/>
            </a:pPr>
            <a:r>
              <a:rPr lang="ru-RU" sz="6000" b="1" i="1" u="sng" smtClean="0">
                <a:solidFill>
                  <a:schemeClr val="bg1"/>
                </a:solidFill>
              </a:rPr>
              <a:t>Спасибо за внимание!</a:t>
            </a:r>
            <a:endParaRPr lang="ru-RU" sz="6000" b="1" i="1" u="sng">
              <a:solidFill>
                <a:schemeClr val="bg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855E53-6FEE-4934-B49B-61567E61079C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29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3796" name="Содержимое 11" descr="8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411413" y="2781300"/>
            <a:ext cx="4105275" cy="3671888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404664"/>
            <a:ext cx="8472518" cy="252028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Электролиз</a:t>
            </a:r>
            <a:r>
              <a:rPr lang="ru-RU" sz="2800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 это окислительно-восстановительный процесс, протекающий на электродах в растворах или расплавах электролитов при пропускании электрического тока. Сущность электролиза заключается в том, что за счет электрической энергии осуществляется химическая реакция, которая не может протекать самопроизвольно.</a:t>
            </a:r>
            <a:endParaRPr lang="ru-RU" sz="2800" i="1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534400" y="6370638"/>
            <a:ext cx="609600" cy="487362"/>
          </a:xfrm>
        </p:spPr>
        <p:txBody>
          <a:bodyPr/>
          <a:lstStyle/>
          <a:p>
            <a:pPr>
              <a:defRPr/>
            </a:pPr>
            <a:fld id="{B440DB26-B920-4A8A-AE4E-AE7DCD47A874}" type="slidenum">
              <a:rPr lang="ru-RU" smtClean="0">
                <a:solidFill>
                  <a:schemeClr val="bg1"/>
                </a:solidFill>
                <a:cs typeface="Times New Roman" pitchFamily="18" charset="0"/>
              </a:rPr>
              <a:pPr>
                <a:defRPr/>
              </a:pPr>
              <a:t>3</a:t>
            </a:fld>
            <a:endParaRPr lang="ru-RU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8316913" y="5516563"/>
            <a:ext cx="647700" cy="75406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2997200"/>
            <a:ext cx="2735263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938" y="2997200"/>
            <a:ext cx="4656137" cy="359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214290"/>
            <a:ext cx="8324880" cy="2000264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Электролиз в расплавах</a:t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u="sng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i="1" u="sng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катоде </a:t>
            </a:r>
            <a:r>
              <a:rPr lang="ru-RU" sz="3200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происходит процесс </a:t>
            </a:r>
            <a:r>
              <a:rPr lang="ru-RU" sz="32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восстановления</a:t>
            </a:r>
            <a:r>
              <a:rPr lang="ru-RU" sz="2800" smtClean="0"/>
              <a:t/>
            </a:r>
            <a:br>
              <a:rPr lang="ru-RU" sz="2800" smtClean="0"/>
            </a:br>
            <a:endParaRPr lang="ru-RU" sz="280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685800" y="2643188"/>
            <a:ext cx="7924800" cy="330041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2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• В расплавах катионы металла восстанавливаются до свободного металла: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3200" b="1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200" b="1" i="1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3200" b="1" i="1" baseline="30000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n+</a:t>
            </a:r>
            <a:r>
              <a:rPr lang="ru-RU" sz="32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sz="3200" b="1" i="1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32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ē</a:t>
            </a:r>
            <a:r>
              <a:rPr lang="ru-RU" sz="32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= М</a:t>
            </a:r>
            <a:r>
              <a:rPr lang="ru-RU" sz="3200" b="1" i="1" baseline="30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ru-RU" sz="3200" b="1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3CFC7D-0CA1-4060-98F8-05A28763831D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4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8172450" y="5516563"/>
            <a:ext cx="647700" cy="75565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53442" cy="1728192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ru-RU" sz="32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Электролиз в расплавах</a:t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аноде </a:t>
            </a:r>
            <a:r>
              <a:rPr lang="ru-RU" sz="3200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происходит процесс </a:t>
            </a:r>
            <a:r>
              <a:rPr lang="ru-RU" sz="32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окисления</a:t>
            </a:r>
            <a:endParaRPr lang="ru-RU" sz="400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642938" y="2133600"/>
            <a:ext cx="7967662" cy="429577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• В расплавах анионы бескислородных кислот (кроме фторидов) окисляются до соответствующего простого вещества, например:</a:t>
            </a:r>
            <a:endParaRPr lang="en-US" sz="2400" b="1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2400" b="1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2Cl</a:t>
            </a:r>
            <a:r>
              <a:rPr lang="ru-RU" sz="2400" b="1" i="1" baseline="30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2</a:t>
            </a:r>
            <a:r>
              <a:rPr lang="en-US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ē</a:t>
            </a:r>
            <a: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= Cl</a:t>
            </a:r>
            <a:r>
              <a:rPr lang="ru-RU" sz="2400" b="1" i="1" baseline="-25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i="1" baseline="30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ru-RU" sz="2400" b="1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2400" b="1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• Кислородсодержащие анионы выделяют кислород и превращаются в один из оксидов: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2400" b="1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ru-RU" sz="2400" b="1" i="1" baseline="-25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400" b="1" i="1" baseline="30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2–</a:t>
            </a:r>
            <a: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2</a:t>
            </a:r>
            <a:r>
              <a:rPr lang="en-US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ē</a:t>
            </a:r>
            <a: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= SO</a:t>
            </a:r>
            <a:r>
              <a:rPr lang="ru-RU" sz="2400" b="1" i="1" baseline="-25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i="1" baseline="30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+ O</a:t>
            </a:r>
            <a:r>
              <a:rPr lang="ru-RU" sz="2400" b="1" i="1" baseline="-25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i="1" baseline="30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973B01-1F0F-4634-BDE6-FA8290BBF14F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5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7885113" y="5589588"/>
            <a:ext cx="647700" cy="8255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85728"/>
            <a:ext cx="8712968" cy="857256"/>
          </a:xfrm>
        </p:spPr>
        <p:txBody>
          <a:bodyPr/>
          <a:lstStyle/>
          <a:p>
            <a:pPr algn="ctr">
              <a:defRPr/>
            </a:pPr>
            <a:r>
              <a:rPr lang="ru-RU" sz="44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Электролиз расплава </a:t>
            </a:r>
            <a:r>
              <a:rPr sz="4400" b="1" i="1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NaCl</a:t>
            </a:r>
            <a:endParaRPr lang="ru-RU" sz="4400" b="1" i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5650" y="1341438"/>
            <a:ext cx="7924800" cy="5214937"/>
          </a:xfrm>
        </p:spPr>
        <p:txBody>
          <a:bodyPr/>
          <a:lstStyle/>
          <a:p>
            <a:pPr>
              <a:defRPr/>
            </a:pPr>
            <a:r>
              <a:rPr lang="en-US" sz="2800" dirty="0" smtClean="0"/>
              <a:t>    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К(-)	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32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NaCl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А(+)</a:t>
            </a:r>
          </a:p>
          <a:p>
            <a:pPr>
              <a:defRPr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		       </a:t>
            </a:r>
            <a:r>
              <a:rPr lang="ru-RU" sz="32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↓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>
              <a:defRPr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← 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sz="32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Cl</a:t>
            </a:r>
            <a:r>
              <a:rPr lang="en-US" sz="32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→</a:t>
            </a:r>
          </a:p>
          <a:p>
            <a:pPr>
              <a:defRPr/>
            </a:pP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sz="32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+ 1ē = Na</a:t>
            </a:r>
            <a:r>
              <a:rPr lang="en-US" sz="32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2Cl</a:t>
            </a:r>
            <a:r>
              <a:rPr lang="en-US" sz="32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- 2ē = Cl</a:t>
            </a:r>
            <a:r>
              <a:rPr lang="en-US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>
              <a:defRPr/>
            </a:pPr>
            <a:r>
              <a:rPr lang="en-US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</a:p>
          <a:p>
            <a:pPr>
              <a:defRPr/>
            </a:pP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    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электролиз</a:t>
            </a:r>
            <a:endParaRPr lang="en-US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2NaCl 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2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Na + Cl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dirty="0">
              <a:solidFill>
                <a:schemeClr val="bg1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3132138" y="4652963"/>
            <a:ext cx="2000250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19F95C-5BB9-4155-8908-BA788F6C8ABD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6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4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113" y="4868863"/>
            <a:ext cx="25209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7812088" y="5589588"/>
            <a:ext cx="647700" cy="8270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type="subTitle" idx="1"/>
          </p:nvPr>
        </p:nvSpPr>
        <p:spPr>
          <a:xfrm>
            <a:off x="468313" y="1412875"/>
            <a:ext cx="8305800" cy="5445125"/>
          </a:xfrm>
        </p:spPr>
        <p:txBody>
          <a:bodyPr/>
          <a:lstStyle/>
          <a:p>
            <a:pPr>
              <a:defRPr/>
            </a:pPr>
            <a:r>
              <a:rPr lang="en-US" sz="3200" dirty="0" smtClean="0">
                <a:solidFill>
                  <a:schemeClr val="bg1"/>
                </a:solidFill>
              </a:rPr>
              <a:t> 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К(-)		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CuCl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А(+)</a:t>
            </a:r>
          </a:p>
          <a:p>
            <a:pPr>
              <a:defRPr/>
            </a:pPr>
            <a:r>
              <a:rPr lang="ru-RU" sz="32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↓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>
              <a:defRPr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← 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Cu</a:t>
            </a:r>
            <a:r>
              <a:rPr lang="en-US" sz="32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2+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+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2Cl</a:t>
            </a:r>
            <a:r>
              <a:rPr lang="en-US" sz="32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→</a:t>
            </a:r>
          </a:p>
          <a:p>
            <a:pPr>
              <a:defRPr/>
            </a:pP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Cu</a:t>
            </a:r>
            <a:r>
              <a:rPr lang="en-US" sz="32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2+ 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+ 2ē = Cu </a:t>
            </a:r>
            <a:r>
              <a:rPr lang="en-US" sz="32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2Cl</a:t>
            </a:r>
            <a:r>
              <a:rPr lang="en-US" sz="32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- 2ē = Cl</a:t>
            </a:r>
            <a:r>
              <a:rPr lang="en-US" sz="3200" baseline="-25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en-US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CuCl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             Cu + Cl</a:t>
            </a:r>
            <a:r>
              <a:rPr lang="en-US" sz="3200" baseline="-25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baseline="-25000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57200" y="188640"/>
            <a:ext cx="8305800" cy="864096"/>
          </a:xfrm>
        </p:spPr>
        <p:txBody>
          <a:bodyPr/>
          <a:lstStyle/>
          <a:p>
            <a:pPr>
              <a:defRPr/>
            </a:pPr>
            <a:r>
              <a:rPr lang="ru-RU" sz="44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Электролиз расплава </a:t>
            </a:r>
            <a:r>
              <a:rPr sz="44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CuCl</a:t>
            </a:r>
            <a:r>
              <a:rPr sz="28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b="1" i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D2C38E5-8E7B-43C3-A838-2BFD0505605B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7</a:t>
            </a:fld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3851275" y="4005263"/>
            <a:ext cx="1441450" cy="1587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06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675" y="4724400"/>
            <a:ext cx="2952750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851275" y="3644900"/>
            <a:ext cx="19796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электролиз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85728"/>
            <a:ext cx="8640960" cy="928694"/>
          </a:xfrm>
        </p:spPr>
        <p:txBody>
          <a:bodyPr/>
          <a:lstStyle/>
          <a:p>
            <a:pPr algn="ctr">
              <a:defRPr/>
            </a:pPr>
            <a:r>
              <a:rPr lang="ru-RU" sz="44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Электролиз расплава </a:t>
            </a:r>
            <a:r>
              <a:rPr sz="4400" b="1" i="1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NaOH</a:t>
            </a:r>
            <a:endParaRPr lang="ru-RU" sz="4400" b="1" i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28688" y="1571625"/>
            <a:ext cx="7924800" cy="4857750"/>
          </a:xfrm>
        </p:spPr>
        <p:txBody>
          <a:bodyPr/>
          <a:lstStyle/>
          <a:p>
            <a:pPr>
              <a:defRPr/>
            </a:pPr>
            <a:r>
              <a:rPr lang="en-US" sz="3200" dirty="0" smtClean="0">
                <a:solidFill>
                  <a:schemeClr val="bg1"/>
                </a:solidFill>
              </a:rPr>
              <a:t>   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К(-)		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NaOH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А(+)</a:t>
            </a:r>
          </a:p>
          <a:p>
            <a:pPr>
              <a:defRPr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		   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↓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>
              <a:defRPr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← 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sz="32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+  OH</a:t>
            </a:r>
            <a:r>
              <a:rPr lang="en-US" sz="32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→</a:t>
            </a:r>
          </a:p>
          <a:p>
            <a:pPr>
              <a:defRPr/>
            </a:pP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sz="28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+ 1ē = Na</a:t>
            </a:r>
            <a:r>
              <a:rPr lang="en-US" sz="28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4OH</a:t>
            </a:r>
            <a:r>
              <a:rPr lang="en-US" sz="28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- 4ē = 2 H</a:t>
            </a:r>
            <a:r>
              <a:rPr lang="en-US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 + O</a:t>
            </a:r>
            <a:r>
              <a:rPr lang="en-US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↑</a:t>
            </a:r>
            <a:endParaRPr lang="en-US" sz="2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</a:p>
          <a:p>
            <a:pPr>
              <a:defRPr/>
            </a:pP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электролиз</a:t>
            </a:r>
            <a:endParaRPr lang="en-US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32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NaOH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4Na + O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↑ +2H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endParaRPr lang="ru-RU" sz="3200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3348038" y="5157788"/>
            <a:ext cx="1857375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ED1046-B0CD-450F-A57D-4E9F0BA40BB2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8</a:t>
            </a:fld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324880" cy="148765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Электролиз в растворах</a:t>
            </a:r>
            <a: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(процесс на катоде)</a:t>
            </a:r>
            <a:r>
              <a:rPr lang="ru-RU" sz="26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 b="1" i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60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5813" y="1557338"/>
            <a:ext cx="7358062" cy="504031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растворах процесс на катоде </a:t>
            </a:r>
            <a:r>
              <a:rPr lang="ru-RU" sz="2400" b="1" i="1" u="sng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 зависит</a:t>
            </a:r>
            <a: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от материала катода, а зависит от активности восстанавливаемого металла.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ru-RU" sz="2400" b="1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Если металл расположен в ряду напряжений от </a:t>
            </a:r>
            <a:r>
              <a:rPr lang="ru-RU" sz="2400" b="1" i="1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Li</a:t>
            </a:r>
            <a: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400" b="1" i="1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Al</a:t>
            </a:r>
            <a: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включительно, то на катоде идет процесс восстановления воды:</a:t>
            </a:r>
            <a:endParaRPr lang="en-US" sz="2400" b="1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2400" b="1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b="1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6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2Н</a:t>
            </a:r>
            <a:r>
              <a:rPr lang="ru-RU" sz="2600" b="1" i="1" baseline="-25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6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 + 2</a:t>
            </a:r>
            <a:r>
              <a:rPr lang="en-US" sz="26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ē</a:t>
            </a:r>
            <a:r>
              <a:rPr lang="ru-RU" sz="26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= H</a:t>
            </a:r>
            <a:r>
              <a:rPr lang="ru-RU" sz="2600" b="1" i="1" baseline="-25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600" b="1" i="1" baseline="30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26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+ 2OH</a:t>
            </a:r>
            <a:r>
              <a:rPr lang="ru-RU" sz="2600" b="1" i="1" baseline="30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endParaRPr lang="ru-RU" sz="2600" b="1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9FD7AB-2928-4E07-9B7B-790DECEC1C5C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9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885113" y="5516563"/>
            <a:ext cx="647700" cy="8255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Другая 7">
      <a:dk1>
        <a:sysClr val="windowText" lastClr="000000"/>
      </a:dk1>
      <a:lt1>
        <a:sysClr val="window" lastClr="FFFFFF"/>
      </a:lt1>
      <a:dk2>
        <a:srgbClr val="5DF0F6"/>
      </a:dk2>
      <a:lt2>
        <a:srgbClr val="DBF5F9"/>
      </a:lt2>
      <a:accent1>
        <a:srgbClr val="5DF0F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381750"/>
      </a:hlink>
      <a:folHlink>
        <a:srgbClr val="7030A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2245</TotalTime>
  <Words>704</Words>
  <Application>Microsoft Office PowerPoint</Application>
  <PresentationFormat>Экран (4:3)</PresentationFormat>
  <Paragraphs>173</Paragraphs>
  <Slides>29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6" baseType="lpstr">
      <vt:lpstr>Arial</vt:lpstr>
      <vt:lpstr>Constantia</vt:lpstr>
      <vt:lpstr>Wingdings 2</vt:lpstr>
      <vt:lpstr>Calibri</vt:lpstr>
      <vt:lpstr>Times New Roman</vt:lpstr>
      <vt:lpstr>Wingdings</vt:lpstr>
      <vt:lpstr>Бумажная</vt:lpstr>
      <vt:lpstr>Электролиз</vt:lpstr>
      <vt:lpstr>Содержание :</vt:lpstr>
      <vt:lpstr>Электролиз –  это окислительно-восстановительный процесс, протекающий на электродах в растворах или расплавах электролитов при пропускании электрического тока. Сущность электролиза заключается в том, что за счет электрической энергии осуществляется химическая реакция, которая не может протекать самопроизвольно.</vt:lpstr>
      <vt:lpstr>  Электролиз в расплавах   На катоде происходит процесс восстановления </vt:lpstr>
      <vt:lpstr>                                                          Электролиз в расплавах  На аноде происходит процесс окисления</vt:lpstr>
      <vt:lpstr>Электролиз расплава NaCl</vt:lpstr>
      <vt:lpstr>Электролиз расплава CuCl2</vt:lpstr>
      <vt:lpstr>Электролиз расплава NaOH</vt:lpstr>
      <vt:lpstr>Электролиз в растворах (процесс на катоде) </vt:lpstr>
      <vt:lpstr>                                                             Электролиз в растворах (процесс на катоде) </vt:lpstr>
      <vt:lpstr>Процесс на аноде       </vt:lpstr>
      <vt:lpstr>Процесс на аноде</vt:lpstr>
      <vt:lpstr>Электролиз раствора NaCl                     на инертном аноде</vt:lpstr>
      <vt:lpstr>Электролиз раствора CuSO4                                          на инертном аноде</vt:lpstr>
      <vt:lpstr>Электролиз раствора NaCl                           на растворимом аноде</vt:lpstr>
      <vt:lpstr>Применение электролиза:</vt:lpstr>
      <vt:lpstr>очистка металлов </vt:lpstr>
      <vt:lpstr>получение щелочей, хлора, водорода</vt:lpstr>
      <vt:lpstr>защита металлов от коррозии (При этом на поверхности металлических изделий электрохимическим методом наносят тонкий слой другого металла, устойчивого к коррозии).  Этот раздел гальванотехники называется ГАЛЬВАНОСТЕГИЯ (от гальвано... и греч. stego - покрываю)</vt:lpstr>
      <vt:lpstr>копирование рельефных изделий из металлов и других материалов. Гальванопластика позволяет создавать документально точные копии барельефов, монет, гербов, медалей, эмблем и т.д. Широко применяется при реставрации.</vt:lpstr>
      <vt:lpstr>применение электролиза в косметологии для электроэпиляции (при удалении волос этим методом используются очень тонкие иголочки, которыми воздействуют на волосяной фолликул)</vt:lpstr>
      <vt:lpstr>Тест по теме "Электролиз" </vt:lpstr>
      <vt:lpstr>   3. При электролизе расплава гидроксида натрия на аноде выделяется:  а) натрий;   б) водород;   в) кислород;   г) вода   </vt:lpstr>
      <vt:lpstr>  5. Процесс на катоде при электролизе растворов солей зависит от: а) природы катода; б) активности металла; в) состава аниона; г) не зависит от перечисленных факторов. </vt:lpstr>
      <vt:lpstr>7. При электролизе 240 г 15%-го раствора гидроксида натрия на аноде выделилось 89,6 л (н.у.) кислорода. Массовая доля вещества в растворе после окончания электролиза равна (в %):               а) 28,1;       б) 32,1;       в) 37,5;       г) 40,5.        8. Медный купорос массой 100 г растворили в воде и провели электролиз до обесцвечивания раствора. Объем (в л, н.у.) собранного газа равен:               а) 2,24;           б) 4,48;       в) 11,2;       г) 22,4.  </vt:lpstr>
      <vt:lpstr>А теперь проверим ваши ответы!</vt:lpstr>
      <vt:lpstr>Домашнее задание:</vt:lpstr>
      <vt:lpstr>Список использованной литературы:  1. О.С.Габриелян Учебник химии для 11 класса, М., Дрофа, 2004г.  Интернет – ресурсы: 1. http://www.nontoxicprint.com/electroetching.htm 2. http://dic.academic.ru/dic.nsf/enc_colier/3192/ХИМИЧЕСКИЕ 3. http://atecom.ru/ru/hydrogen/  4. http://festival.1september.ru/articles/564677/  5. http://www.nickelca.ru/professions/metallurgy/  6. http://t-coins.narod.ru/Hidro.htm  7. http://medicini.info/raznoe/165-udalenie-volos-metodom-elektroliza.html  8. http://www.bayertechnology.com/ru/produkty/khlor-ehlektroliz.html  9. http://www.interfax.by/article/4066      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1</cp:lastModifiedBy>
  <cp:revision>219</cp:revision>
  <dcterms:modified xsi:type="dcterms:W3CDTF">2011-07-18T20:20:42Z</dcterms:modified>
</cp:coreProperties>
</file>