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2A34D-4594-40CB-818D-B62C9955C39D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7B3DA-8A58-415B-A9EA-B4FEBD05278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2A34D-4594-40CB-818D-B62C9955C39D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7B3DA-8A58-415B-A9EA-B4FEBD0527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2A34D-4594-40CB-818D-B62C9955C39D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7B3DA-8A58-415B-A9EA-B4FEBD0527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2A34D-4594-40CB-818D-B62C9955C39D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7B3DA-8A58-415B-A9EA-B4FEBD0527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2A34D-4594-40CB-818D-B62C9955C39D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C87B3DA-8A58-415B-A9EA-B4FEBD05278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2A34D-4594-40CB-818D-B62C9955C39D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7B3DA-8A58-415B-A9EA-B4FEBD0527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2A34D-4594-40CB-818D-B62C9955C39D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7B3DA-8A58-415B-A9EA-B4FEBD0527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2A34D-4594-40CB-818D-B62C9955C39D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7B3DA-8A58-415B-A9EA-B4FEBD0527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2A34D-4594-40CB-818D-B62C9955C39D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7B3DA-8A58-415B-A9EA-B4FEBD0527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2A34D-4594-40CB-818D-B62C9955C39D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7B3DA-8A58-415B-A9EA-B4FEBD0527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2A34D-4594-40CB-818D-B62C9955C39D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7B3DA-8A58-415B-A9EA-B4FEBD0527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1C2A34D-4594-40CB-818D-B62C9955C39D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C87B3DA-8A58-415B-A9EA-B4FEBD05278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30425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Народное хозяйство перестраивается для нужд фронта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1916832"/>
            <a:ext cx="3600400" cy="4752528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Война потребовала перестройки работы всего народного хозяйства, перевода подавляющего большинства гражданских предприятий на выпуск продукции для нужд фронта, перераспределения людских, материальных и финансовых ресурсов. Перестройка проходила в сложных условиях. В отличие от центральных районов страны на Алтае и в предвоенные годы не хватало рабочих рук. </a:t>
            </a:r>
          </a:p>
        </p:txBody>
      </p:sp>
      <p:pic>
        <p:nvPicPr>
          <p:cNvPr id="1026" name="Picture 2" descr="C:\Users\ADMIN\Desktop\чит\stroitelstvo-zavoda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3422"/>
            <a:ext cx="381642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290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C000"/>
                </a:solidFill>
              </a:rPr>
              <a:t>Эвакуированные заводы вступают в строй</a:t>
            </a:r>
            <a:br>
              <a:rPr lang="ru-RU" b="1" dirty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4088" y="1600200"/>
            <a:ext cx="3322712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00FF00"/>
                </a:solidFill>
              </a:rPr>
              <a:t>Алтай принял более 100 эвакуированных предприятий из западных районов страны, в том числе 24 завода общесоюзного значения. Предстояло не только в короткие сроки наладить их работу, но изменить профиль, организовать серийное производство военной продукции</a:t>
            </a:r>
          </a:p>
        </p:txBody>
      </p:sp>
      <p:pic>
        <p:nvPicPr>
          <p:cNvPr id="2050" name="Picture 2" descr="C:\Users\ADMIN\Desktop\чит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5290"/>
            <a:ext cx="5705134" cy="427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58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b="1" u="sng" dirty="0"/>
              <a:t>Продукция — фронту, населению — минимум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1"/>
            <a:ext cx="8435280" cy="2188840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Население городов испытывало огромные материальные трудности. Рабочие предприятия получали по карточкам 500-600 г, служащие и иждивенцы — 400 г и дети — 300 г хлеба в день. Минимальным было снабжение мясом, жирами, сахаром, другими продуктами, а также предметами первой необходимости</a:t>
            </a:r>
          </a:p>
        </p:txBody>
      </p:sp>
      <p:pic>
        <p:nvPicPr>
          <p:cNvPr id="3074" name="Picture 2" descr="C:\Users\ADMIN\Desktop\чит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50926"/>
            <a:ext cx="3179936" cy="321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чит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559673"/>
            <a:ext cx="4519139" cy="321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958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Барнаул становится крупным индустриальным центром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789040"/>
            <a:ext cx="8147248" cy="2808311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Тем не менее промышленное производство Алтая возросло за военное время в 1,6 раза, а оборонная промышленность в 1945 г. выдала продукции в 40 раз больше, чем в 1941 г. Барнаул превратился в крупный индустриальный центр Западной Сибири. Уже в 1942 г. промышленные предприятия города выпустили продукции почти в 2 раза больше, чем в предшествующем, при этом оборонной продукции — в 11 раз больше.</a:t>
            </a:r>
          </a:p>
        </p:txBody>
      </p:sp>
      <p:pic>
        <p:nvPicPr>
          <p:cNvPr id="4098" name="Picture 2" descr="C:\Users\ADMIN\Desktop\чит\i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52737"/>
            <a:ext cx="3699767" cy="269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чит\i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52736"/>
            <a:ext cx="4176464" cy="278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857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Жители края проявляют небывалый трудовой патриотизм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5194920" cy="5400600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00FF00"/>
                </a:solidFill>
              </a:rPr>
              <a:t>Многообразны были формы трудового патриотизма: массовые воскресники, движения </a:t>
            </a:r>
            <a:r>
              <a:rPr lang="ru-RU" dirty="0" err="1">
                <a:solidFill>
                  <a:srgbClr val="00FF00"/>
                </a:solidFill>
              </a:rPr>
              <a:t>двухсотников</a:t>
            </a:r>
            <a:r>
              <a:rPr lang="ru-RU" dirty="0">
                <a:solidFill>
                  <a:srgbClr val="00FF00"/>
                </a:solidFill>
              </a:rPr>
              <a:t>, тысячников, за совмещение профессий, за создание особого фонда Главного командования Красной Армии, соревнование за овладение смежными профессиями.</a:t>
            </a:r>
          </a:p>
          <a:p>
            <a:r>
              <a:rPr lang="ru-RU" dirty="0">
                <a:solidFill>
                  <a:srgbClr val="00FF00"/>
                </a:solidFill>
              </a:rPr>
              <a:t>Особенно широкое развитие получило движение комсомольско-молодежных бригад. Между ними шло соревнование за получение звания фронтовых и гвардейских. В апреле 1944 г. на Алтайском тракторном заводе трудились 285 комсомольско-молодежных бригад, из них 119 — фронтовых. К 1945 г. на Алтае работали 1727 комсомольско-молодежных бригад, объединившие 15 тыс. юношей и девушек.</a:t>
            </a:r>
          </a:p>
          <a:p>
            <a:endParaRPr lang="ru-RU" dirty="0"/>
          </a:p>
        </p:txBody>
      </p:sp>
      <p:pic>
        <p:nvPicPr>
          <p:cNvPr id="5122" name="Picture 2" descr="C:\Users\ADMIN\Desktop\чит\snipper-bey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96752"/>
            <a:ext cx="3102241" cy="459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398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heel spokes="1"/>
      </p:transition>
    </mc:Choice>
    <mc:Fallback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Помощь освобожденным районам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3528391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Труженики Алтая оказали большую помощь освобожденным районам Московской, Тульской, Курской, Орловской областей, Ленинграду, Сталинграду, Харькову, Донбассу, Криворожью. В эти районы направлялись продовольствие, скот, семена, сельскохозяйственные машины, техника и оборудование для промышленных предприятий и железнодорожных узлов. На восстановление заводов, шахт, железных дорог были командированы тысячи квалифицированных рабочих и организаторов производства.</a:t>
            </a:r>
          </a:p>
        </p:txBody>
      </p:sp>
    </p:spTree>
    <p:extLst>
      <p:ext uri="{BB962C8B-B14F-4D97-AF65-F5344CB8AC3E}">
        <p14:creationId xmlns:p14="http://schemas.microsoft.com/office/powerpoint/2010/main" val="113744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Высокие награды воинов, соединений и частей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Все соединения и части, сформированные в крае, заслужили высокие награды и почетные наименования. Это дивизии — 5-я гвардейская </a:t>
            </a:r>
            <a:r>
              <a:rPr lang="ru-RU" dirty="0" err="1"/>
              <a:t>Городокская</a:t>
            </a:r>
            <a:r>
              <a:rPr lang="ru-RU" dirty="0"/>
              <a:t> ордена Ленина Краснознаменная ордена Суворова, 56-я гвардейская Смоленская Краснознаменная, 80-я гвардейская Уманская ордена Суворова, 178-я </a:t>
            </a:r>
            <a:r>
              <a:rPr lang="ru-RU" dirty="0" err="1"/>
              <a:t>Кулагинская</a:t>
            </a:r>
            <a:r>
              <a:rPr lang="ru-RU" dirty="0"/>
              <a:t> Краснознаменная, 226-я </a:t>
            </a:r>
            <a:r>
              <a:rPr lang="ru-RU" dirty="0" err="1"/>
              <a:t>Глуховско</a:t>
            </a:r>
            <a:r>
              <a:rPr lang="ru-RU" dirty="0"/>
              <a:t>-Киевская Краснознаменная ордена Суворова, 232-я Сумско-Киевская ордена Ленина Краснознаменная орденов Суворова и Богдана Хмельницкого, 312-я Смоленская Краснознаменная орденов Суворова и Кутузова, 372-я Новгородская Краснознаменная орденов Суворова и Кутузова стрелковая и 15-я гвардейская </a:t>
            </a:r>
            <a:r>
              <a:rPr lang="ru-RU" dirty="0" err="1"/>
              <a:t>Мозырско</a:t>
            </a:r>
            <a:r>
              <a:rPr lang="ru-RU" dirty="0"/>
              <a:t>-Бранденбургская Краснознаменная ордена Суворова кавалерийская.</a:t>
            </a:r>
          </a:p>
        </p:txBody>
      </p:sp>
    </p:spTree>
    <p:extLst>
      <p:ext uri="{BB962C8B-B14F-4D97-AF65-F5344CB8AC3E}">
        <p14:creationId xmlns:p14="http://schemas.microsoft.com/office/powerpoint/2010/main" val="1844392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ADMIN\Desktop\чит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32" y="85444"/>
            <a:ext cx="1793341" cy="251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DMIN\Desktop\чит\i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16632"/>
            <a:ext cx="4959909" cy="25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ADMIN\Desktop\чит\i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949" y="3475661"/>
            <a:ext cx="1858880" cy="224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ADMIN\Desktop\чит\i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499" y="3606440"/>
            <a:ext cx="1588450" cy="216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C:\Users\ADMIN\Desktop\чит\i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996" y="3622029"/>
            <a:ext cx="1920504" cy="215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C:\Users\ADMIN\Desktop\чит\i (6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19" y="3226975"/>
            <a:ext cx="1873882" cy="255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1698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4797152"/>
            <a:ext cx="5904732" cy="3528392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FF00"/>
                </a:solidFill>
              </a:rPr>
              <a:t/>
            </a:r>
            <a:br>
              <a:rPr lang="ru-RU" sz="7200" dirty="0" smtClean="0">
                <a:solidFill>
                  <a:srgbClr val="00FF00"/>
                </a:solidFill>
              </a:rPr>
            </a:br>
            <a:r>
              <a:rPr lang="ru-RU" sz="2800" dirty="0" smtClean="0">
                <a:solidFill>
                  <a:srgbClr val="00FF00"/>
                </a:solidFill>
              </a:rPr>
              <a:t>   </a:t>
            </a:r>
            <a:br>
              <a:rPr lang="ru-RU" sz="2800" dirty="0" smtClean="0">
                <a:solidFill>
                  <a:srgbClr val="00FF00"/>
                </a:solidFill>
              </a:rPr>
            </a:br>
            <a:r>
              <a:rPr lang="ru-RU" sz="2800" dirty="0">
                <a:solidFill>
                  <a:srgbClr val="00FF00"/>
                </a:solidFill>
              </a:rPr>
              <a:t/>
            </a:r>
            <a:br>
              <a:rPr lang="ru-RU" sz="2800" dirty="0">
                <a:solidFill>
                  <a:srgbClr val="00FF00"/>
                </a:solidFill>
              </a:rPr>
            </a:br>
            <a:endParaRPr lang="ru-RU" sz="2800" dirty="0">
              <a:solidFill>
                <a:srgbClr val="FF33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6093296"/>
            <a:ext cx="9252520" cy="764704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FF00"/>
                </a:solidFill>
              </a:rPr>
              <a:t> (работу выполнил Кирсанов </a:t>
            </a:r>
            <a:r>
              <a:rPr lang="ru-RU" sz="3600" dirty="0" err="1">
                <a:solidFill>
                  <a:srgbClr val="00FF00"/>
                </a:solidFill>
              </a:rPr>
              <a:t>Радион</a:t>
            </a:r>
            <a:r>
              <a:rPr lang="ru-RU" sz="3600" dirty="0">
                <a:solidFill>
                  <a:srgbClr val="00FF00"/>
                </a:solidFill>
              </a:rPr>
              <a:t>*)</a:t>
            </a:r>
          </a:p>
        </p:txBody>
      </p:sp>
      <p:pic>
        <p:nvPicPr>
          <p:cNvPr id="7171" name="Picture 3" descr="C:\Users\ADMIN\Desktop\чит\i (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77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</TotalTime>
  <Words>378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Народное хозяйство перестраивается для нужд фронта </vt:lpstr>
      <vt:lpstr>Эвакуированные заводы вступают в строй </vt:lpstr>
      <vt:lpstr>Продукция — фронту, населению — минимум </vt:lpstr>
      <vt:lpstr>Барнаул становится крупным индустриальным центром </vt:lpstr>
      <vt:lpstr>Жители края проявляют небывалый трудовой патриотизм </vt:lpstr>
      <vt:lpstr>Помощь освобожденным районам </vt:lpstr>
      <vt:lpstr>Высокие награды воинов, соединений и частей </vt:lpstr>
      <vt:lpstr>Презентация PowerPoint</vt:lpstr>
      <vt:lpstr>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Народное хозяйство перестраивается для нужд фронта</dc:title>
  <dc:creator>Windows User</dc:creator>
  <cp:lastModifiedBy>Windows User</cp:lastModifiedBy>
  <cp:revision>4</cp:revision>
  <dcterms:created xsi:type="dcterms:W3CDTF">2014-02-27T12:33:47Z</dcterms:created>
  <dcterms:modified xsi:type="dcterms:W3CDTF">2014-02-27T13:07:23Z</dcterms:modified>
</cp:coreProperties>
</file>