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63" r:id="rId16"/>
    <p:sldId id="26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4C728-DA17-49EF-983B-D8A03EB3A304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11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FC354-2A35-4122-9926-0FC5B05CC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AE2A7-0581-4662-9D20-8A8F929343DB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3A9AE-ED7F-49C9-B28F-23D0C832B9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AFFAE-9567-453F-B2A5-291FB4F5B121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786E3-01F8-40D8-BC4B-D26F308C8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B3436-DE0E-4129-A526-F5073988064D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9FCF-9AE5-456D-AAE5-9D47C2E8A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010A7-E849-4155-9B88-D63B3900B530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22128-0E9A-4C92-BC48-93D0F2F2D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336B6-1970-4F61-A8E4-0C6D86003D80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BE025-35FB-4F61-A7AF-4B6ACEB5E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498CA-B57A-4A92-B006-B33A586B48BE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82B4F-2932-4E90-A241-01D28FD2D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DBBA7-12EA-48C4-BA89-EB6E94C8475E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B72CB-5826-4F93-B35E-258D9D0D1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2A647-EBA3-4532-9589-C586CCE1D8E8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B9FD5-CAC0-4261-B650-82E96D66B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C0851-23DD-420A-8EEE-8C504F1ADE49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2D555-56A3-46BB-BF43-00275BEEB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87172-BAB7-4A44-8E7B-F50972C04B46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AF929-5F04-4923-AA49-32E5B95321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842470-9B42-4C75-99DE-3193C7DD4132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4E4058-8F61-4209-BA79-CC47C945D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86" r:id="rId9"/>
    <p:sldLayoutId id="2147483677" r:id="rId10"/>
    <p:sldLayoutId id="214748367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&#1089;&#1090;&#1088;&#1086;&#1077;&#1085;&#1080;&#1077;%20&#1087;&#1077;&#1088;&#1072;&amp;noreask=1&amp;pos=1&amp;rpt=simage&amp;lr=10745&amp;img_url=http://popugay.crimea.ua/img/pero.jpg" TargetMode="External"/><Relationship Id="rId2" Type="http://schemas.openxmlformats.org/officeDocument/2006/relationships/hyperlink" Target="http://bio.1september.ru/article.php?ID=20060040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text=&#1082;&#1086;&#1075;&#1090;&#1080;%20&#1087;&#1090;&#1080;&#1094;&amp;pos=29&amp;rpt=simage&amp;img_url=http://pix.com.ua/db/animals/birds/birds2/b-819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&#1076;&#1099;&#1093;&#1072;&#1085;&#1080;&#1077;%20&#1087;&#1090;&#1080;&#1094;&amp;pos=14&amp;rpt=simage&amp;img_url=http://900igr.net/datas/biologija/Klass-Ptitsy/0008-008-Dykhatelnaja-sistema-ptits.jpg" TargetMode="External"/><Relationship Id="rId2" Type="http://schemas.openxmlformats.org/officeDocument/2006/relationships/hyperlink" Target="http://images.yandex.ru/yandsearch?text=&#1089;&#1082;&#1077;&#1083;&#1077;&#1090;%20&#1082;&#1088;&#1099;&#1083;&#1072;%20&#1087;&#1090;&#1080;&#1094;&#1099;&amp;pos=16&amp;rpt=simage&amp;img_url=http://my-edu.ru/edu_bio/img/2_05_3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" y="642938"/>
            <a:ext cx="7854950" cy="5643562"/>
          </a:xfrm>
        </p:spPr>
        <p:txBody>
          <a:bodyPr>
            <a:normAutofit/>
          </a:bodyPr>
          <a:lstStyle/>
          <a:p>
            <a:pPr marR="0">
              <a:lnSpc>
                <a:spcPct val="90000"/>
              </a:lnSpc>
            </a:pPr>
            <a:r>
              <a:rPr lang="ru-RU" smtClean="0">
                <a:solidFill>
                  <a:schemeClr val="bg1"/>
                </a:solidFill>
              </a:rPr>
              <a:t>Презентация по биологии </a:t>
            </a:r>
          </a:p>
          <a:p>
            <a:pPr marR="0">
              <a:lnSpc>
                <a:spcPct val="90000"/>
              </a:lnSpc>
            </a:pPr>
            <a:r>
              <a:rPr lang="ru-RU" smtClean="0">
                <a:solidFill>
                  <a:schemeClr val="bg1"/>
                </a:solidFill>
              </a:rPr>
              <a:t>По теме: «Общая характеристика класса Птиц»</a:t>
            </a:r>
          </a:p>
          <a:p>
            <a:pPr marR="0">
              <a:lnSpc>
                <a:spcPct val="90000"/>
              </a:lnSpc>
            </a:pPr>
            <a:endParaRPr lang="ru-RU" smtClean="0">
              <a:solidFill>
                <a:schemeClr val="bg1"/>
              </a:solidFill>
            </a:endParaRPr>
          </a:p>
          <a:p>
            <a:pPr marR="0">
              <a:lnSpc>
                <a:spcPct val="90000"/>
              </a:lnSpc>
            </a:pPr>
            <a:endParaRPr lang="ru-RU" smtClean="0">
              <a:solidFill>
                <a:schemeClr val="bg1"/>
              </a:solidFill>
            </a:endParaRPr>
          </a:p>
          <a:p>
            <a:pPr marR="0">
              <a:lnSpc>
                <a:spcPct val="90000"/>
              </a:lnSpc>
            </a:pPr>
            <a:endParaRPr lang="ru-RU" smtClean="0">
              <a:solidFill>
                <a:schemeClr val="bg1"/>
              </a:solidFill>
            </a:endParaRPr>
          </a:p>
          <a:p>
            <a:pPr marR="0">
              <a:lnSpc>
                <a:spcPct val="90000"/>
              </a:lnSpc>
            </a:pPr>
            <a:r>
              <a:rPr lang="ru-RU" smtClean="0">
                <a:solidFill>
                  <a:schemeClr val="bg1"/>
                </a:solidFill>
              </a:rPr>
              <a:t>Выполнил учитель биологии и химии</a:t>
            </a:r>
          </a:p>
          <a:p>
            <a:pPr marR="0">
              <a:lnSpc>
                <a:spcPct val="90000"/>
              </a:lnSpc>
            </a:pPr>
            <a:r>
              <a:rPr lang="ru-RU" smtClean="0">
                <a:solidFill>
                  <a:schemeClr val="bg1"/>
                </a:solidFill>
              </a:rPr>
              <a:t>Лазуков Николай Михайлович</a:t>
            </a:r>
          </a:p>
          <a:p>
            <a:pPr marR="0">
              <a:lnSpc>
                <a:spcPct val="90000"/>
              </a:lnSpc>
            </a:pPr>
            <a:r>
              <a:rPr lang="ru-RU" smtClean="0">
                <a:solidFill>
                  <a:schemeClr val="bg1"/>
                </a:solidFill>
              </a:rPr>
              <a:t>МБОУ «Юркинская ООШ»</a:t>
            </a:r>
          </a:p>
          <a:p>
            <a:pPr marR="0">
              <a:lnSpc>
                <a:spcPct val="90000"/>
              </a:lnSpc>
            </a:pPr>
            <a:r>
              <a:rPr lang="ru-RU" smtClean="0">
                <a:solidFill>
                  <a:schemeClr val="bg1"/>
                </a:solidFill>
              </a:rPr>
              <a:t>Город Орехово-Зуево,</a:t>
            </a:r>
          </a:p>
          <a:p>
            <a:pPr marR="0">
              <a:lnSpc>
                <a:spcPct val="90000"/>
              </a:lnSpc>
            </a:pPr>
            <a:r>
              <a:rPr lang="ru-RU" smtClean="0">
                <a:solidFill>
                  <a:schemeClr val="bg1"/>
                </a:solidFill>
              </a:rPr>
              <a:t>Московской области</a:t>
            </a:r>
          </a:p>
          <a:p>
            <a:pPr marR="0">
              <a:lnSpc>
                <a:spcPct val="90000"/>
              </a:lnSpc>
            </a:pPr>
            <a:endParaRPr lang="ru-RU" smtClean="0">
              <a:solidFill>
                <a:schemeClr val="bg1"/>
              </a:solidFill>
            </a:endParaRPr>
          </a:p>
          <a:p>
            <a:pPr marR="0">
              <a:lnSpc>
                <a:spcPct val="90000"/>
              </a:lnSpc>
            </a:pPr>
            <a:r>
              <a:rPr lang="ru-RU" smtClean="0">
                <a:solidFill>
                  <a:schemeClr val="bg1"/>
                </a:solidFill>
              </a:rPr>
              <a:t>2013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110287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6. Птицы- теплокровные животные с интенсивным обменом веществ.</a:t>
            </a:r>
          </a:p>
          <a:p>
            <a:endParaRPr lang="ru-RU" smtClean="0"/>
          </a:p>
          <a:p>
            <a:r>
              <a:rPr lang="ru-RU" smtClean="0"/>
              <a:t>7. Часть костей срослась для придания прочности.</a:t>
            </a:r>
          </a:p>
          <a:p>
            <a:endParaRPr lang="ru-RU" smtClean="0"/>
          </a:p>
          <a:p>
            <a:r>
              <a:rPr lang="ru-RU" smtClean="0"/>
              <a:t>8. На грудной кости есть киль, для прикрепления грудных мышц.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9. Многоячеистые легкие. Двойное дыхание.</a:t>
            </a:r>
            <a:endParaRPr lang="ru-RU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6238" y="1935163"/>
            <a:ext cx="5851525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5097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10. Четырехкамерное сердце. Артериальная и венозная кровь не смешивается.</a:t>
            </a:r>
            <a:endParaRPr lang="ru-R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27225" y="2357438"/>
            <a:ext cx="5289550" cy="39671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2357438"/>
            <a:ext cx="5715000" cy="3810000"/>
          </a:xfrm>
        </p:spPr>
      </p:pic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1143000" y="428625"/>
            <a:ext cx="6572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onstantia" pitchFamily="18" charset="0"/>
              </a:rPr>
              <a:t>11. Размножение путем откладывания яиц.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12. Хорошо развит головной мозг и органы чувств.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6238" y="1935163"/>
            <a:ext cx="5851525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Список литературы: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1. </a:t>
            </a:r>
            <a:r>
              <a:rPr lang="en-US" dirty="0" smtClean="0">
                <a:hlinkClick r:id="rId2"/>
              </a:rPr>
              <a:t>http://bio.1september.ru/article.php?ID=200600406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2. </a:t>
            </a:r>
            <a:r>
              <a:rPr lang="en-US" dirty="0" smtClean="0">
                <a:hlinkClick r:id="rId3"/>
              </a:rPr>
              <a:t>http://images.yandex.ru/yandsearch?text=</a:t>
            </a:r>
            <a:r>
              <a:rPr lang="ru-RU" dirty="0" smtClean="0">
                <a:hlinkClick r:id="rId3"/>
              </a:rPr>
              <a:t>строение%20пера&amp;</a:t>
            </a:r>
            <a:r>
              <a:rPr lang="en-US" dirty="0" err="1" smtClean="0">
                <a:hlinkClick r:id="rId3"/>
              </a:rPr>
              <a:t>noreask</a:t>
            </a:r>
            <a:r>
              <a:rPr lang="en-US" dirty="0" smtClean="0">
                <a:hlinkClick r:id="rId3"/>
              </a:rPr>
              <a:t>=1&amp;pos=1&amp;rpt=</a:t>
            </a:r>
            <a:r>
              <a:rPr lang="en-US" dirty="0" err="1" smtClean="0">
                <a:hlinkClick r:id="rId3"/>
              </a:rPr>
              <a:t>simage&amp;lr</a:t>
            </a:r>
            <a:r>
              <a:rPr lang="en-US" dirty="0" smtClean="0">
                <a:hlinkClick r:id="rId3"/>
              </a:rPr>
              <a:t>=10745&amp;img_url=http%3A%2F%2Fpopugay.crimea.ua%2Fimg%2Fpero.jpg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3. </a:t>
            </a:r>
            <a:r>
              <a:rPr lang="en-US" dirty="0" smtClean="0">
                <a:hlinkClick r:id="rId4"/>
              </a:rPr>
              <a:t>http://images.yandex.ru/yandsearch?text=</a:t>
            </a:r>
            <a:r>
              <a:rPr lang="ru-RU" dirty="0" smtClean="0">
                <a:hlinkClick r:id="rId4"/>
              </a:rPr>
              <a:t>когти%20птиц&amp;</a:t>
            </a:r>
            <a:r>
              <a:rPr lang="en-US" dirty="0" smtClean="0">
                <a:hlinkClick r:id="rId4"/>
              </a:rPr>
              <a:t>pos=29&amp;rpt=</a:t>
            </a:r>
            <a:r>
              <a:rPr lang="en-US" dirty="0" err="1" smtClean="0">
                <a:hlinkClick r:id="rId4"/>
              </a:rPr>
              <a:t>simage&amp;img_url</a:t>
            </a:r>
            <a:r>
              <a:rPr lang="en-US" dirty="0" smtClean="0">
                <a:hlinkClick r:id="rId4"/>
              </a:rPr>
              <a:t>=http%3A%2F%2Fpix.com.ua%2Fdb%2Fanimals%2Fbirds%2Fbirds2%2Fb-8194.jpg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42875"/>
            <a:ext cx="8229600" cy="6429375"/>
          </a:xfrm>
        </p:spPr>
        <p:txBody>
          <a:bodyPr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4. </a:t>
            </a:r>
            <a:r>
              <a:rPr lang="en-US" dirty="0" smtClean="0">
                <a:hlinkClick r:id="rId2"/>
              </a:rPr>
              <a:t>http://images.yandex.ru/yandsearch?text=</a:t>
            </a:r>
            <a:r>
              <a:rPr lang="ru-RU" dirty="0" smtClean="0">
                <a:hlinkClick r:id="rId2"/>
              </a:rPr>
              <a:t>скелет%20крыла%20птицы&amp;</a:t>
            </a:r>
            <a:r>
              <a:rPr lang="en-US" dirty="0" smtClean="0">
                <a:hlinkClick r:id="rId2"/>
              </a:rPr>
              <a:t>pos=16&amp;rpt=</a:t>
            </a:r>
            <a:r>
              <a:rPr lang="en-US" dirty="0" err="1" smtClean="0">
                <a:hlinkClick r:id="rId2"/>
              </a:rPr>
              <a:t>simage&amp;img_url</a:t>
            </a:r>
            <a:r>
              <a:rPr lang="en-US" dirty="0" smtClean="0">
                <a:hlinkClick r:id="rId2"/>
              </a:rPr>
              <a:t>=http%3A%2F%2Fmy-edu.ru%2Fedu_bio%2Fimg%2F2_05_3.jpg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5. </a:t>
            </a:r>
            <a:r>
              <a:rPr lang="en-US" dirty="0" smtClean="0">
                <a:hlinkClick r:id="rId3"/>
              </a:rPr>
              <a:t>http://images.yandex.ru/yandsearch?text=</a:t>
            </a:r>
            <a:r>
              <a:rPr lang="ru-RU" dirty="0" smtClean="0">
                <a:hlinkClick r:id="rId3"/>
              </a:rPr>
              <a:t>дыхание%20птиц&amp;</a:t>
            </a:r>
            <a:r>
              <a:rPr lang="en-US" dirty="0" smtClean="0">
                <a:hlinkClick r:id="rId3"/>
              </a:rPr>
              <a:t>pos=14&amp;rpt=</a:t>
            </a:r>
            <a:r>
              <a:rPr lang="en-US" dirty="0" err="1" smtClean="0">
                <a:hlinkClick r:id="rId3"/>
              </a:rPr>
              <a:t>simage&amp;img_url</a:t>
            </a:r>
            <a:r>
              <a:rPr lang="en-US" dirty="0" smtClean="0">
                <a:hlinkClick r:id="rId3"/>
              </a:rPr>
              <a:t>=http%3A%2F%2F900igr.net%2Fdatas%2Fbiologija%2FKlass-Ptitsy%2F0008-008-Dykhatelnaja-sistema-ptits.jpg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6. А. И. Никишов, И. X. </a:t>
            </a:r>
            <a:r>
              <a:rPr lang="ru-RU" dirty="0" err="1" smtClean="0"/>
              <a:t>Шарова</a:t>
            </a:r>
            <a:r>
              <a:rPr lang="ru-RU" dirty="0" smtClean="0"/>
              <a:t>. Биология. Животные. 7—8 классы». - М.: Просвещение, 1993. – 256 с.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7. А. В. </a:t>
            </a:r>
            <a:r>
              <a:rPr lang="ru-RU" dirty="0" err="1" smtClean="0"/>
              <a:t>Бинас</a:t>
            </a:r>
            <a:r>
              <a:rPr lang="ru-RU" dirty="0" smtClean="0"/>
              <a:t>, Р. Д. Маш, А. И. Никишов. Биологический эксперимент в школе.- М.: Просвещение, 1990. – 192 с.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8. Энциклопедия для детей. – М: </a:t>
            </a:r>
            <a:r>
              <a:rPr lang="ru-RU" dirty="0" err="1" smtClean="0"/>
              <a:t>Аванта</a:t>
            </a:r>
            <a:r>
              <a:rPr lang="ru-RU" dirty="0" smtClean="0"/>
              <a:t> плюс, 2001 с. 219.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9. С. А. </a:t>
            </a:r>
            <a:r>
              <a:rPr lang="ru-RU" dirty="0" err="1" smtClean="0"/>
              <a:t>Молис</a:t>
            </a:r>
            <a:r>
              <a:rPr lang="ru-RU" dirty="0" smtClean="0"/>
              <a:t>. Книга для чтения по зоологии. – М.: Просвещение, 1986. – 224 с.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10. О. П. </a:t>
            </a:r>
            <a:r>
              <a:rPr lang="ru-RU" dirty="0" err="1" smtClean="0"/>
              <a:t>Семененко</a:t>
            </a:r>
            <a:r>
              <a:rPr lang="ru-RU" dirty="0" smtClean="0"/>
              <a:t>, И. П. Упатова, А. И. Чурилова. Методика преподавания биологии: Нестандартные формы проведения занятий по биологии в 6-10-х классах. – </a:t>
            </a:r>
            <a:r>
              <a:rPr lang="ru-RU" dirty="0" err="1" smtClean="0"/>
              <a:t>Х.:Скорпион</a:t>
            </a:r>
            <a:r>
              <a:rPr lang="ru-RU" dirty="0" smtClean="0"/>
              <a:t>, 2000. – 152 с.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11. Н. И. </a:t>
            </a:r>
            <a:r>
              <a:rPr lang="ru-RU" dirty="0" err="1" smtClean="0"/>
              <a:t>Галушкова</a:t>
            </a:r>
            <a:r>
              <a:rPr lang="ru-RU" dirty="0" smtClean="0"/>
              <a:t>. Биология. Животные. 7 класс: поурочные планы по учебнику В. В. </a:t>
            </a:r>
            <a:r>
              <a:rPr lang="ru-RU" dirty="0" err="1" smtClean="0"/>
              <a:t>Латюшина</a:t>
            </a:r>
            <a:r>
              <a:rPr lang="ru-RU" dirty="0" smtClean="0"/>
              <a:t>, В. А. Шапкина. – Волгоград: Учитель, 2006. – 281 с.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Общая характеристика: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4338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1. Известно около 8600 видов птиц.</a:t>
            </a:r>
          </a:p>
          <a:p>
            <a:endParaRPr lang="ru-RU" smtClean="0"/>
          </a:p>
          <a:p>
            <a:r>
              <a:rPr lang="ru-RU" smtClean="0"/>
              <a:t>2. Их тело покрыто перьями. 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3643313"/>
            <a:ext cx="54006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По строению различают перья нескольких типов: контурные</a:t>
            </a:r>
            <a:r>
              <a:rPr lang="en-US" sz="3200" smtClean="0"/>
              <a:t> I</a:t>
            </a:r>
            <a:r>
              <a:rPr lang="ru-RU" sz="3200" smtClean="0"/>
              <a:t> , пуховые</a:t>
            </a:r>
            <a:r>
              <a:rPr lang="en-US" sz="3200" smtClean="0"/>
              <a:t> II</a:t>
            </a:r>
            <a:r>
              <a:rPr lang="ru-RU" sz="3200" smtClean="0"/>
              <a:t>, нитевидные</a:t>
            </a:r>
            <a:r>
              <a:rPr lang="en-US" sz="3200" smtClean="0"/>
              <a:t> III</a:t>
            </a:r>
            <a:r>
              <a:rPr lang="ru-RU" sz="3200" smtClean="0"/>
              <a:t>, пух</a:t>
            </a:r>
            <a:r>
              <a:rPr lang="en-US" sz="3200" smtClean="0"/>
              <a:t> IV</a:t>
            </a:r>
            <a:r>
              <a:rPr lang="ru-RU" sz="3200" smtClean="0"/>
              <a:t> и щетинки</a:t>
            </a:r>
            <a:r>
              <a:rPr lang="en-US" sz="3200" smtClean="0"/>
              <a:t> V</a:t>
            </a:r>
            <a:r>
              <a:rPr lang="ru-RU" sz="3200" smtClean="0"/>
              <a:t>,</a:t>
            </a:r>
            <a:r>
              <a:rPr lang="en-US" sz="3200" smtClean="0"/>
              <a:t> VI</a:t>
            </a:r>
            <a:r>
              <a:rPr lang="ru-RU" sz="3200" smtClean="0"/>
              <a:t>. 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22563" y="1935163"/>
            <a:ext cx="3698875" cy="4389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342900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/>
              <a:t> </a:t>
            </a:r>
            <a:r>
              <a:rPr lang="ru-RU" sz="2200" b="1" i="1" dirty="0" smtClean="0"/>
              <a:t>Перья крыла – вид сверху (на примере представителя отряда </a:t>
            </a:r>
            <a:r>
              <a:rPr lang="ru-RU" sz="2200" b="1" i="1" dirty="0" err="1" smtClean="0"/>
              <a:t>воробьинообразных</a:t>
            </a:r>
            <a:r>
              <a:rPr lang="ru-RU" sz="2200" b="1" i="1" dirty="0" smtClean="0"/>
              <a:t>).</a:t>
            </a:r>
            <a:br>
              <a:rPr lang="ru-RU" sz="2200" b="1" i="1" dirty="0" smtClean="0"/>
            </a:br>
            <a:r>
              <a:rPr lang="ru-RU" sz="2200" b="1" i="1" dirty="0" smtClean="0"/>
              <a:t>I – маховые: 1–10 – первостепенные, 11–16 – второстепенные, 17–19 – третьестепенные; II – крылышко; III – кроющие первостепенных маховых; IV – большие верхние кроющие второстепенных маховых; V – средние верхние кроющие второстепенных маховых; VI – малые верхние кроющие второстепенных маховых; VII – кроющие плеча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3979863"/>
            <a:ext cx="5214938" cy="28781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3. Перья, чешуи, когти, чехлы клюва- образования кожи.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79525" y="1935163"/>
            <a:ext cx="6584950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Строение клюва: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65400" y="2066925"/>
            <a:ext cx="4506913" cy="3719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724525"/>
          </a:xfrm>
        </p:spPr>
        <p:txBody>
          <a:bodyPr/>
          <a:lstStyle/>
          <a:p>
            <a:r>
              <a:rPr lang="ru-RU" smtClean="0"/>
              <a:t>4. Кожа сухая, лишена желёз, кроме копчиковой железы у водоплавающих.</a:t>
            </a:r>
            <a:br>
              <a:rPr lang="ru-RU" smtClean="0"/>
            </a:br>
            <a:r>
              <a:rPr lang="ru-RU" smtClean="0"/>
              <a:t>5. Скелет облегчен, кости тонкие, заполненные воздухом.</a:t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20675"/>
            <a:ext cx="8501062" cy="637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Скелет крыла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57438" y="1936750"/>
            <a:ext cx="6143625" cy="45196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</TotalTime>
  <Words>316</Words>
  <Application>Microsoft Office PowerPoint</Application>
  <PresentationFormat>Экран (4:3)</PresentationFormat>
  <Paragraphs>42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Constantia</vt:lpstr>
      <vt:lpstr>Arial</vt:lpstr>
      <vt:lpstr>Calibri</vt:lpstr>
      <vt:lpstr>Wingdings 2</vt:lpstr>
      <vt:lpstr>Поток</vt:lpstr>
      <vt:lpstr>Поток</vt:lpstr>
      <vt:lpstr>Поток</vt:lpstr>
      <vt:lpstr>Поток</vt:lpstr>
      <vt:lpstr>Слайд 1</vt:lpstr>
      <vt:lpstr>Общая характеристика: </vt:lpstr>
      <vt:lpstr>По строению различают перья нескольких типов: контурные I , пуховые II, нитевидные III, пух IV и щетинки V, VI. </vt:lpstr>
      <vt:lpstr> Перья крыла – вид сверху (на примере представителя отряда воробьинообразных). I – маховые: 1–10 – первостепенные, 11–16 – второстепенные, 17–19 – третьестепенные; II – крылышко; III – кроющие первостепенных маховых; IV – большие верхние кроющие второстепенных маховых; V – средние верхние кроющие второстепенных маховых; VI – малые верхние кроющие второстепенных маховых; VII – кроющие плеча </vt:lpstr>
      <vt:lpstr>3. Перья, чешуи, когти, чехлы клюва- образования кожи.</vt:lpstr>
      <vt:lpstr>Строение клюва:</vt:lpstr>
      <vt:lpstr>4. Кожа сухая, лишена желёз, кроме копчиковой железы у водоплавающих. 5. Скелет облегчен, кости тонкие, заполненные воздухом. </vt:lpstr>
      <vt:lpstr>Слайд 8</vt:lpstr>
      <vt:lpstr>Скелет крыла</vt:lpstr>
      <vt:lpstr>Слайд 10</vt:lpstr>
      <vt:lpstr>9. Многоячеистые легкие. Двойное дыхание.</vt:lpstr>
      <vt:lpstr>10. Четырехкамерное сердце. Артериальная и венозная кровь не смешивается.</vt:lpstr>
      <vt:lpstr>Слайд 13</vt:lpstr>
      <vt:lpstr>12. Хорошо развит головной мозг и органы чувств.</vt:lpstr>
      <vt:lpstr>Список литературы: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Василий</cp:lastModifiedBy>
  <cp:revision>7</cp:revision>
  <dcterms:created xsi:type="dcterms:W3CDTF">2013-02-02T16:11:10Z</dcterms:created>
  <dcterms:modified xsi:type="dcterms:W3CDTF">2013-02-02T16:36:41Z</dcterms:modified>
</cp:coreProperties>
</file>