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71" r:id="rId10"/>
    <p:sldId id="265" r:id="rId11"/>
    <p:sldId id="266" r:id="rId12"/>
    <p:sldId id="267" r:id="rId13"/>
    <p:sldId id="268" r:id="rId14"/>
    <p:sldId id="269" r:id="rId15"/>
    <p:sldId id="270" r:id="rId16"/>
    <p:sldId id="259" r:id="rId17"/>
    <p:sldId id="274" r:id="rId18"/>
    <p:sldId id="273" r:id="rId19"/>
    <p:sldId id="272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33" d="100"/>
          <a:sy n="133" d="100"/>
        </p:scale>
        <p:origin x="-11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2" Type="http://schemas.openxmlformats.org/officeDocument/2006/relationships/printerSettings" Target="printerSettings/printerSettings1.bin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FF762C-5ABE-8444-B88B-3D3F39F148F5}" type="datetimeFigureOut">
              <a:rPr lang="ru-RU" smtClean="0"/>
              <a:t>26.10.13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36A9B1-3BDE-804A-8D62-977A51BEDC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66798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36A9B1-3BDE-804A-8D62-977A51BEDC77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96924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36A9B1-3BDE-804A-8D62-977A51BEDC77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2665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6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TitleSlid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492375"/>
            <a:ext cx="6762749" cy="1470025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1" y="3966882"/>
            <a:ext cx="6762749" cy="1752600"/>
          </a:xfrm>
        </p:spPr>
        <p:txBody>
          <a:bodyPr>
            <a:normAutofit/>
          </a:bodyPr>
          <a:lstStyle>
            <a:lvl1pPr marL="0" indent="0" algn="r">
              <a:spcBef>
                <a:spcPts val="6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26.10.13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26.10.13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Cap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4" y="590550"/>
            <a:ext cx="365760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3023" y="739588"/>
            <a:ext cx="3657600" cy="53087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464" y="1816100"/>
            <a:ext cx="3657600" cy="3822700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26.10.13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PictureCap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977" y="187452"/>
            <a:ext cx="853665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533400"/>
            <a:ext cx="4476750" cy="125253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124" y="1828800"/>
            <a:ext cx="4474539" cy="38100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6124" y="6288741"/>
            <a:ext cx="1887537" cy="365125"/>
          </a:xfrm>
        </p:spPr>
        <p:txBody>
          <a:bodyPr/>
          <a:lstStyle/>
          <a:p>
            <a:fld id="{D140825E-4A15-4D39-8176-1F07E904CB30}" type="datetimeFigureOut">
              <a:rPr lang="en-US" smtClean="0"/>
              <a:t>26.10.13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67399" y="6288741"/>
            <a:ext cx="267596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188253" y="179292"/>
            <a:ext cx="3281087" cy="6483096"/>
          </a:xfrm>
          <a:prstGeom prst="round1Rect">
            <a:avLst>
              <a:gd name="adj" fmla="val 17325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PictureCaption-Extra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0953" y="533400"/>
            <a:ext cx="3657600" cy="125253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0412" y="1828800"/>
            <a:ext cx="3657600" cy="38100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741"/>
            <a:ext cx="1865125" cy="365125"/>
          </a:xfrm>
        </p:spPr>
        <p:txBody>
          <a:bodyPr/>
          <a:lstStyle/>
          <a:p>
            <a:fld id="{D140825E-4A15-4D39-8176-1F07E904CB30}" type="datetimeFigureOut">
              <a:rPr lang="en-US" smtClean="0"/>
              <a:t>26.10.13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741"/>
            <a:ext cx="521755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PictureCaption-Extra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8" y="3778624"/>
            <a:ext cx="7560515" cy="110265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871584" y="762000"/>
            <a:ext cx="7427726" cy="2989730"/>
          </a:xfrm>
          <a:prstGeom prst="roundRect">
            <a:avLst>
              <a:gd name="adj" fmla="val 7476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8034" y="4827493"/>
            <a:ext cx="7559977" cy="1220881"/>
          </a:xfrm>
        </p:spPr>
        <p:txBody>
          <a:bodyPr>
            <a:normAutofit/>
          </a:bodyPr>
          <a:lstStyle>
            <a:lvl1pPr marL="0" indent="0">
              <a:spcBef>
                <a:spcPts val="3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741"/>
            <a:ext cx="1865125" cy="365125"/>
          </a:xfrm>
        </p:spPr>
        <p:txBody>
          <a:bodyPr/>
          <a:lstStyle/>
          <a:p>
            <a:fld id="{D140825E-4A15-4D39-8176-1F07E904CB30}" type="datetimeFigureOut">
              <a:rPr lang="en-US" smtClean="0"/>
              <a:t>26.10.13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741"/>
            <a:ext cx="521755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26.10.13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28646" y="779463"/>
            <a:ext cx="1358153" cy="52689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779464"/>
            <a:ext cx="6170613" cy="5268911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26.10.13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26.10.13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SectionHead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591360"/>
            <a:ext cx="7583487" cy="1362075"/>
          </a:xfrm>
        </p:spPr>
        <p:txBody>
          <a:bodyPr anchor="b" anchorCtr="0">
            <a:noAutofit/>
          </a:bodyPr>
          <a:lstStyle>
            <a:lvl1pPr algn="l">
              <a:defRPr sz="44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3950354"/>
            <a:ext cx="7583487" cy="1500187"/>
          </a:xfrm>
        </p:spPr>
        <p:txBody>
          <a:bodyPr anchor="t" anchorCtr="0"/>
          <a:lstStyle>
            <a:lvl1pPr marL="0" indent="0" algn="l">
              <a:spcBef>
                <a:spcPts val="600"/>
              </a:spcBef>
              <a:buNone/>
              <a:defRPr sz="20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26.10.13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8541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26.10.13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5350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5350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26.10.13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874059" y="2286000"/>
            <a:ext cx="3563003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815840" y="2286000"/>
            <a:ext cx="356616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874059" y="2286000"/>
            <a:ext cx="3563003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815840" y="2286000"/>
            <a:ext cx="356616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1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26.10.13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779462" y="3991816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</a:p>
          <a:p>
            <a:pPr lvl="4"/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26.10.13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</a:p>
          <a:p>
            <a:pPr lvl="4"/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26.10.13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77946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5"/>
          </p:nvPr>
        </p:nvSpPr>
        <p:spPr>
          <a:xfrm>
            <a:off x="77946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</a:p>
          <a:p>
            <a:pPr lvl="4"/>
            <a:endParaRPr dirty="0"/>
          </a:p>
        </p:txBody>
      </p:sp>
      <p:sp>
        <p:nvSpPr>
          <p:cNvPr id="14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26.10.13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Diagonal Corner Rectangle 7"/>
          <p:cNvSpPr/>
          <p:nvPr/>
        </p:nvSpPr>
        <p:spPr>
          <a:xfrm>
            <a:off x="189707" y="189707"/>
            <a:ext cx="8764587" cy="6478587"/>
          </a:xfrm>
          <a:prstGeom prst="round2DiagRect">
            <a:avLst>
              <a:gd name="adj1" fmla="val 9416"/>
              <a:gd name="adj2" fmla="val 0"/>
            </a:avLst>
          </a:prstGeom>
          <a:gradFill>
            <a:gsLst>
              <a:gs pos="17000">
                <a:schemeClr val="bg2"/>
              </a:gs>
              <a:gs pos="100000">
                <a:schemeClr val="tx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828800"/>
            <a:ext cx="7583487" cy="42089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1000" y="6288741"/>
            <a:ext cx="188753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D140825E-4A15-4D39-8176-1F07E904CB30}" type="datetimeFigureOut">
              <a:rPr lang="en-US" smtClean="0"/>
              <a:t>26.10.13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04615" y="6288741"/>
            <a:ext cx="5238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4411" y="219635"/>
            <a:ext cx="493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914400" rtl="0" eaLnBrk="1" latinLnBrk="0" hangingPunct="1">
        <a:spcBef>
          <a:spcPct val="0"/>
        </a:spcBef>
        <a:buNone/>
        <a:defRPr sz="38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2000"/>
        </a:spcBef>
        <a:buFont typeface="Wingdings 2" pitchFamily="18" charset="2"/>
        <a:buChar char=""/>
        <a:defRPr sz="2200" kern="1200">
          <a:solidFill>
            <a:schemeClr val="bg1"/>
          </a:solidFill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Font typeface="Wingdings 2" pitchFamily="18" charset="2"/>
        <a:buChar char="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1711325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6pPr>
      <a:lvl7pPr marL="2000250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7pPr>
      <a:lvl8pPr marL="2290763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8pPr>
      <a:lvl9pPr marL="2571750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5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-433656" y="2358700"/>
            <a:ext cx="6762749" cy="1470025"/>
          </a:xfrm>
        </p:spPr>
        <p:txBody>
          <a:bodyPr/>
          <a:lstStyle/>
          <a:p>
            <a:r>
              <a:rPr lang="ru-RU" dirty="0" smtClean="0"/>
              <a:t>Медузы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Изображение 3" descr="jellyfish-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4421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972812" y="6273480"/>
            <a:ext cx="16127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>
                <a:solidFill>
                  <a:srgbClr val="FFFFFF"/>
                </a:solidFill>
              </a:rPr>
              <a:t>Лиловое жало</a:t>
            </a: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3459" y="2222675"/>
            <a:ext cx="52387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>
                <a:solidFill>
                  <a:srgbClr val="FFFFFF"/>
                </a:solidFill>
              </a:rPr>
              <a:t>Медузы</a:t>
            </a:r>
            <a:endParaRPr lang="ru-RU" sz="48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7683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jellyfish-2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-66841" y="2527459"/>
            <a:ext cx="71526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>
                <a:solidFill>
                  <a:srgbClr val="FFFFFF"/>
                </a:solidFill>
              </a:rPr>
              <a:t>Медуза </a:t>
            </a:r>
            <a:r>
              <a:rPr lang="ru-RU" sz="4800" dirty="0">
                <a:solidFill>
                  <a:srgbClr val="FFFFFF"/>
                </a:solidFill>
              </a:rPr>
              <a:t>дышит всем телом</a:t>
            </a:r>
            <a:endParaRPr lang="ru-RU" sz="4800" dirty="0">
              <a:solidFill>
                <a:srgbClr val="FFFFFF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26733" y="6280664"/>
            <a:ext cx="23818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i="1" dirty="0">
                <a:solidFill>
                  <a:srgbClr val="FFFFFF"/>
                </a:solidFill>
              </a:rPr>
              <a:t>Медуза Cephea cephea</a:t>
            </a:r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742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jellyfish-4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331200" y="6232923"/>
            <a:ext cx="13062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err="1" smtClean="0">
                <a:solidFill>
                  <a:srgbClr val="FFFFFF"/>
                </a:solidFill>
              </a:rPr>
              <a:t>Ctenophora</a:t>
            </a: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7631" y="171867"/>
            <a:ext cx="68902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FFFFFF"/>
                </a:solidFill>
              </a:rPr>
              <a:t> У медузы </a:t>
            </a:r>
            <a:r>
              <a:rPr lang="ru-RU" sz="3600" dirty="0">
                <a:solidFill>
                  <a:srgbClr val="FFFFFF"/>
                </a:solidFill>
              </a:rPr>
              <a:t>имеется </a:t>
            </a:r>
            <a:r>
              <a:rPr lang="ru-RU" sz="3600" dirty="0" smtClean="0">
                <a:solidFill>
                  <a:srgbClr val="FFFFFF"/>
                </a:solidFill>
              </a:rPr>
              <a:t> </a:t>
            </a:r>
            <a:r>
              <a:rPr lang="ru-RU" sz="3600" dirty="0">
                <a:solidFill>
                  <a:srgbClr val="FFFFFF"/>
                </a:solidFill>
              </a:rPr>
              <a:t>24 глаза</a:t>
            </a:r>
            <a:endParaRPr lang="ru-RU" sz="36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3964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Изображение 5" descr="732px-Aequorea3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669013" y="6357050"/>
            <a:ext cx="19560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i-FI" i="1" dirty="0" err="1">
                <a:solidFill>
                  <a:srgbClr val="FFFFFF"/>
                </a:solidFill>
              </a:rPr>
              <a:t>Aequorea</a:t>
            </a:r>
            <a:r>
              <a:rPr lang="fi-FI" i="1" dirty="0">
                <a:solidFill>
                  <a:srgbClr val="FFFFFF"/>
                </a:solidFill>
              </a:rPr>
              <a:t> Victoria</a:t>
            </a:r>
            <a:endParaRPr lang="ru-RU" i="1" dirty="0">
              <a:solidFill>
                <a:srgbClr val="FFFFFF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6489" y="3827902"/>
            <a:ext cx="5382615" cy="17543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FFFFFF"/>
                </a:solidFill>
              </a:rPr>
              <a:t>По периметру тела выступают чувствительные тельца</a:t>
            </a:r>
            <a:endParaRPr lang="ru-RU" sz="36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84876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Изображение 5" descr="Medusa-Queen-Jellyfish-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56446" cy="685800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8913" y="820218"/>
            <a:ext cx="487546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FFFFFF"/>
                </a:solidFill>
              </a:rPr>
              <a:t>Ротовое отверстие служит медузе как для употребления пищи, так и для её выведения</a:t>
            </a:r>
            <a:endParaRPr lang="ru-RU" sz="3600" dirty="0">
              <a:solidFill>
                <a:srgbClr val="FFFFFF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48592" y="6389454"/>
            <a:ext cx="70143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i="1" dirty="0">
                <a:solidFill>
                  <a:srgbClr val="FFFFFF"/>
                </a:solidFill>
              </a:rPr>
              <a:t>Пятнистая австралийская медуза (Phyllorhiza punctata)</a:t>
            </a:r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64230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Mediterranean-jellyfis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023526" y="6421831"/>
            <a:ext cx="32497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>
                <a:solidFill>
                  <a:srgbClr val="FFFFFF"/>
                </a:solidFill>
              </a:rPr>
              <a:t>Средиземноморская Кассиопея</a:t>
            </a: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24540" y="381000"/>
            <a:ext cx="607695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FFFFFF"/>
                </a:solidFill>
              </a:rPr>
              <a:t>Около ротового отверстия находятся 4 ротовых лопасти, снабжённые стрекательными клетками</a:t>
            </a:r>
            <a:endParaRPr lang="ru-RU" sz="36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389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Изображение 5" descr="Medusa-Cassiope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479828" y="6347501"/>
            <a:ext cx="45280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i="1" dirty="0" err="1">
                <a:solidFill>
                  <a:srgbClr val="FFFFFF"/>
                </a:solidFill>
              </a:rPr>
              <a:t>Медуза</a:t>
            </a:r>
            <a:r>
              <a:rPr lang="cs-CZ" i="1" dirty="0">
                <a:solidFill>
                  <a:srgbClr val="FFFFFF"/>
                </a:solidFill>
              </a:rPr>
              <a:t> </a:t>
            </a:r>
            <a:r>
              <a:rPr lang="cs-CZ" i="1" dirty="0" err="1">
                <a:solidFill>
                  <a:srgbClr val="FFFFFF"/>
                </a:solidFill>
              </a:rPr>
              <a:t>котилориза</a:t>
            </a:r>
            <a:r>
              <a:rPr lang="cs-CZ" i="1" dirty="0">
                <a:solidFill>
                  <a:srgbClr val="FFFFFF"/>
                </a:solidFill>
              </a:rPr>
              <a:t> (</a:t>
            </a:r>
            <a:r>
              <a:rPr lang="cs-CZ" i="1" dirty="0" err="1">
                <a:solidFill>
                  <a:srgbClr val="FFFFFF"/>
                </a:solidFill>
              </a:rPr>
              <a:t>Cotylorhiza</a:t>
            </a:r>
            <a:r>
              <a:rPr lang="cs-CZ" i="1" dirty="0">
                <a:solidFill>
                  <a:srgbClr val="FFFFFF"/>
                </a:solidFill>
              </a:rPr>
              <a:t> </a:t>
            </a:r>
            <a:r>
              <a:rPr lang="cs-CZ" i="1" dirty="0" err="1">
                <a:solidFill>
                  <a:srgbClr val="FFFFFF"/>
                </a:solidFill>
              </a:rPr>
              <a:t>tuberculata</a:t>
            </a:r>
            <a:r>
              <a:rPr lang="cs-CZ" i="1" dirty="0">
                <a:solidFill>
                  <a:srgbClr val="FFFFFF"/>
                </a:solidFill>
              </a:rPr>
              <a:t>)</a:t>
            </a: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47628" y="91412"/>
            <a:ext cx="8169743" cy="17543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FFFFFF"/>
                </a:solidFill>
              </a:rPr>
              <a:t>В стрекательных клетках содержится </a:t>
            </a:r>
            <a:r>
              <a:rPr lang="ru-RU" sz="3600" dirty="0">
                <a:solidFill>
                  <a:srgbClr val="FFFFFF"/>
                </a:solidFill>
              </a:rPr>
              <a:t>«обжигающее» вещество, служащее для целей обороны и для добычи пищи.</a:t>
            </a:r>
            <a:endParaRPr lang="ru-RU" sz="36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2559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jellyfish-foto-Yiming-Ch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898840" y="6230866"/>
            <a:ext cx="24678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>
                <a:solidFill>
                  <a:srgbClr val="FFFFFF"/>
                </a:solidFill>
              </a:rPr>
              <a:t>Светящийся гребневик</a:t>
            </a: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0070" y="790445"/>
            <a:ext cx="590231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rgbClr val="FFFFFF"/>
                </a:solidFill>
              </a:rPr>
              <a:t>Некоторые медузы светятся</a:t>
            </a:r>
            <a:endParaRPr lang="ru-RU" sz="4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5384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Изображение 3" descr="0_940f3_1308d374_orig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13949" y="5244633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dirty="0" smtClean="0">
                <a:solidFill>
                  <a:srgbClr val="FFFFFF"/>
                </a:solidFill>
              </a:rPr>
              <a:t>Существуют медузы гиганты</a:t>
            </a:r>
            <a:endParaRPr lang="ru-RU" sz="3600" dirty="0">
              <a:solidFill>
                <a:srgbClr val="FFFFFF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93352" y="6366597"/>
            <a:ext cx="20136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u-HU" i="1" dirty="0">
                <a:solidFill>
                  <a:srgbClr val="FFFFFF"/>
                </a:solidFill>
              </a:rPr>
              <a:t>Chrysaora achlyos</a:t>
            </a:r>
            <a:endParaRPr lang="ru-RU" i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203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jelly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5919" y="540393"/>
            <a:ext cx="88922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FFFFFF"/>
                </a:solidFill>
              </a:rPr>
              <a:t>Когда медузу выбрасывает на берег, она погибает, высыхая на солнце</a:t>
            </a:r>
            <a:r>
              <a:rPr lang="ru-RU" sz="3600" dirty="0"/>
              <a:t>.</a:t>
            </a: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146182" y="641107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 err="1" smtClean="0">
                <a:solidFill>
                  <a:srgbClr val="FFFFFF"/>
                </a:solidFill>
              </a:rPr>
              <a:t>Аурелия</a:t>
            </a:r>
            <a:endParaRPr lang="ru-RU" i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239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Изображение 9" descr="jellyfish-3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5470169" y="879642"/>
            <a:ext cx="1724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>
                <a:solidFill>
                  <a:srgbClr val="FFFFFF"/>
                </a:solidFill>
              </a:rPr>
              <a:t>Львиная грива </a:t>
            </a:r>
            <a:endParaRPr lang="ru-RU" i="1" dirty="0">
              <a:solidFill>
                <a:srgbClr val="FFFFFF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5197" y="3450980"/>
            <a:ext cx="4244070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rgbClr val="FFFFFF"/>
                </a:solidFill>
              </a:rPr>
              <a:t>Выполнил: </a:t>
            </a:r>
          </a:p>
          <a:p>
            <a:r>
              <a:rPr lang="ru-RU" sz="3600" dirty="0" smtClean="0">
                <a:solidFill>
                  <a:srgbClr val="FFFFFF"/>
                </a:solidFill>
              </a:rPr>
              <a:t>У</a:t>
            </a:r>
            <a:r>
              <a:rPr lang="ru-RU" sz="3600" dirty="0" smtClean="0">
                <a:solidFill>
                  <a:srgbClr val="FFFFFF"/>
                </a:solidFill>
              </a:rPr>
              <a:t>ченик </a:t>
            </a:r>
          </a:p>
          <a:p>
            <a:r>
              <a:rPr lang="ru-RU" sz="3600" dirty="0" smtClean="0">
                <a:solidFill>
                  <a:srgbClr val="FFFFFF"/>
                </a:solidFill>
              </a:rPr>
              <a:t>7 класса А</a:t>
            </a:r>
          </a:p>
          <a:p>
            <a:r>
              <a:rPr lang="ru-RU" sz="3600" dirty="0" smtClean="0">
                <a:solidFill>
                  <a:srgbClr val="FFFFFF"/>
                </a:solidFill>
              </a:rPr>
              <a:t>Кузнецов Александр</a:t>
            </a:r>
            <a:endParaRPr lang="ru-RU" sz="36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057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7137" y="1425388"/>
            <a:ext cx="7583487" cy="4208930"/>
          </a:xfrm>
        </p:spPr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marL="0" indent="0">
              <a:buNone/>
            </a:pPr>
            <a:r>
              <a:rPr lang="ru-RU" sz="4400" dirty="0">
                <a:solidFill>
                  <a:srgbClr val="FFFFFF"/>
                </a:solidFill>
              </a:rPr>
              <a:t>Медуза — стадия жизненного цикла, характерная </a:t>
            </a:r>
            <a:r>
              <a:rPr lang="ru-RU" sz="4400" dirty="0" smtClean="0">
                <a:solidFill>
                  <a:srgbClr val="FFFFFF"/>
                </a:solidFill>
              </a:rPr>
              <a:t>для </a:t>
            </a:r>
            <a:r>
              <a:rPr lang="ru-RU" sz="4400" dirty="0">
                <a:solidFill>
                  <a:srgbClr val="FFFFFF"/>
                </a:solidFill>
              </a:rPr>
              <a:t>стрекающих </a:t>
            </a:r>
            <a:endParaRPr lang="ru-RU" sz="4400" b="1" spc="150" dirty="0">
              <a:ln w="11430"/>
              <a:solidFill>
                <a:srgbClr val="FFFFFF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4" name="Изображение 3" descr="Jellyfish-going-with-the-flow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889834" y="6414339"/>
            <a:ext cx="41230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i="1" dirty="0">
                <a:solidFill>
                  <a:srgbClr val="FFFFFF"/>
                </a:solidFill>
              </a:rPr>
              <a:t>Морская крапива (Chrysaora fuscescens)</a:t>
            </a: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7137" y="4064658"/>
            <a:ext cx="68643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4800" dirty="0">
                <a:solidFill>
                  <a:srgbClr val="FFFFFF"/>
                </a:solidFill>
              </a:rPr>
              <a:t>Медуза — стадия жизненного цикла</a:t>
            </a:r>
            <a:endParaRPr lang="ru-RU" sz="48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261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Изображение 5" descr="Crown-Jellyfis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396811"/>
            <a:ext cx="37141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FFFF"/>
                </a:solidFill>
              </a:rPr>
              <a:t>Тело медуз в значительной части составлено обводнённой соединительной тканью </a:t>
            </a:r>
            <a:r>
              <a:rPr lang="ru-RU" sz="2400" dirty="0">
                <a:solidFill>
                  <a:srgbClr val="FFFFFF"/>
                </a:solidFill>
              </a:rPr>
              <a:t>-</a:t>
            </a:r>
            <a:r>
              <a:rPr lang="ru-RU" sz="2400" dirty="0" smtClean="0">
                <a:solidFill>
                  <a:srgbClr val="FFFFFF"/>
                </a:solidFill>
              </a:rPr>
              <a:t> </a:t>
            </a:r>
            <a:r>
              <a:rPr lang="ru-RU" sz="2400" i="1" dirty="0">
                <a:solidFill>
                  <a:srgbClr val="FFFFFF"/>
                </a:solidFill>
              </a:rPr>
              <a:t>мезоглеей </a:t>
            </a:r>
            <a:r>
              <a:rPr lang="ru-RU" sz="2400" i="1" dirty="0" smtClean="0">
                <a:solidFill>
                  <a:srgbClr val="FFFFFF"/>
                </a:solidFill>
              </a:rPr>
              <a:t> </a:t>
            </a:r>
            <a:r>
              <a:rPr lang="ru-RU" sz="2400" i="1" dirty="0">
                <a:solidFill>
                  <a:srgbClr val="FFFFFF"/>
                </a:solidFill>
              </a:rPr>
              <a:t>и по форме </a:t>
            </a:r>
            <a:r>
              <a:rPr lang="ru-RU" sz="2400" i="1" dirty="0" smtClean="0">
                <a:solidFill>
                  <a:srgbClr val="FFFFFF"/>
                </a:solidFill>
              </a:rPr>
              <a:t>напоминает зонт. </a:t>
            </a:r>
            <a:endParaRPr lang="ru-RU" sz="2400" dirty="0">
              <a:solidFill>
                <a:srgbClr val="FFFFFF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2496" y="6337651"/>
            <a:ext cx="19037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>
                <a:solidFill>
                  <a:srgbClr val="FFFFFF"/>
                </a:solidFill>
              </a:rPr>
              <a:t>Медуза — корона</a:t>
            </a:r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3108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21581" y="6140690"/>
            <a:ext cx="30775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i="1" dirty="0" err="1">
                <a:solidFill>
                  <a:srgbClr val="FFFFFF"/>
                </a:solidFill>
              </a:rPr>
              <a:t>Антарктический</a:t>
            </a:r>
            <a:r>
              <a:rPr lang="fr-FR" i="1" dirty="0">
                <a:solidFill>
                  <a:srgbClr val="FFFFFF"/>
                </a:solidFill>
              </a:rPr>
              <a:t> </a:t>
            </a:r>
            <a:r>
              <a:rPr lang="fr-FR" i="1" dirty="0" err="1">
                <a:solidFill>
                  <a:srgbClr val="FFFFFF"/>
                </a:solidFill>
              </a:rPr>
              <a:t>Diplulmaris</a:t>
            </a: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Изображение 6" descr="jellyfish-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223970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718109" y="6153501"/>
            <a:ext cx="30775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i="1" dirty="0" err="1">
                <a:solidFill>
                  <a:srgbClr val="FFFFFF"/>
                </a:solidFill>
              </a:rPr>
              <a:t>Антарктический</a:t>
            </a:r>
            <a:r>
              <a:rPr lang="fr-FR" i="1" dirty="0">
                <a:solidFill>
                  <a:srgbClr val="FFFFFF"/>
                </a:solidFill>
              </a:rPr>
              <a:t> </a:t>
            </a:r>
            <a:r>
              <a:rPr lang="fr-FR" i="1" dirty="0" err="1">
                <a:solidFill>
                  <a:srgbClr val="FFFFFF"/>
                </a:solidFill>
              </a:rPr>
              <a:t>Diplulmaris</a:t>
            </a: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8520" y="150714"/>
            <a:ext cx="48037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>
                <a:solidFill>
                  <a:srgbClr val="FFFFFF"/>
                </a:solidFill>
              </a:rPr>
              <a:t>Разделение медуз</a:t>
            </a:r>
            <a:endParaRPr lang="ru-RU" sz="48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0633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Изображение 8" descr="6895799446_01098afd24_o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66280" cy="6858001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562494" y="6385694"/>
            <a:ext cx="14371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err="1" smtClean="0">
                <a:solidFill>
                  <a:srgbClr val="FFFFFF"/>
                </a:solidFill>
              </a:rPr>
              <a:t>Бугенвиллия</a:t>
            </a:r>
            <a:endParaRPr lang="ru-RU" i="1" dirty="0">
              <a:solidFill>
                <a:srgbClr val="FFFFFF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89281" y="726984"/>
            <a:ext cx="369584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>
                <a:solidFill>
                  <a:srgbClr val="FFFFFF"/>
                </a:solidFill>
              </a:rPr>
              <a:t>Г</a:t>
            </a:r>
            <a:r>
              <a:rPr lang="ru-RU" sz="4800" dirty="0" smtClean="0">
                <a:solidFill>
                  <a:srgbClr val="FFFFFF"/>
                </a:solidFill>
              </a:rPr>
              <a:t>идромедузы</a:t>
            </a:r>
            <a:endParaRPr lang="ru-RU" sz="48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709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" name="Изображение 11" descr="jellyfish-1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37306" cy="685800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301447" y="6318857"/>
            <a:ext cx="19438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FFFFFF"/>
                </a:solidFill>
              </a:rPr>
              <a:t>Ушастая </a:t>
            </a:r>
            <a:r>
              <a:rPr lang="ru-RU" i="1" dirty="0" err="1">
                <a:solidFill>
                  <a:srgbClr val="FFFFFF"/>
                </a:solidFill>
              </a:rPr>
              <a:t>аурели</a:t>
            </a:r>
            <a:r>
              <a:rPr lang="ru-RU" dirty="0" err="1">
                <a:solidFill>
                  <a:srgbClr val="FFFFFF"/>
                </a:solidFill>
              </a:rPr>
              <a:t>я</a:t>
            </a: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481659" y="198456"/>
            <a:ext cx="388129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>
                <a:solidFill>
                  <a:srgbClr val="FFFFFF"/>
                </a:solidFill>
              </a:rPr>
              <a:t>С</a:t>
            </a:r>
            <a:r>
              <a:rPr lang="ru-RU" sz="4800" dirty="0" smtClean="0">
                <a:solidFill>
                  <a:srgbClr val="FFFFFF"/>
                </a:solidFill>
              </a:rPr>
              <a:t>цифомедузы</a:t>
            </a:r>
            <a:endParaRPr lang="ru-RU" sz="48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5190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" name="Содержимое 22" descr="13b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95" b="8395"/>
          <a:stretch>
            <a:fillRect/>
          </a:stretch>
        </p:blipFill>
        <p:spPr>
          <a:xfrm>
            <a:off x="0" y="0"/>
            <a:ext cx="9152309" cy="6858000"/>
          </a:xfrm>
        </p:spPr>
      </p:pic>
      <p:sp>
        <p:nvSpPr>
          <p:cNvPr id="24" name="Прямоугольник 23"/>
          <p:cNvSpPr/>
          <p:nvPr/>
        </p:nvSpPr>
        <p:spPr>
          <a:xfrm>
            <a:off x="68796" y="6374089"/>
            <a:ext cx="14954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FFFFFF"/>
                </a:solidFill>
              </a:rPr>
              <a:t>Морская оса</a:t>
            </a:r>
            <a:endParaRPr lang="ru-RU" i="1" dirty="0">
              <a:solidFill>
                <a:srgbClr val="FFFFFF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872136" y="609028"/>
            <a:ext cx="339017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err="1" smtClean="0">
                <a:solidFill>
                  <a:srgbClr val="FFFFFF"/>
                </a:solidFill>
              </a:rPr>
              <a:t>Кубомедузы</a:t>
            </a:r>
            <a:endParaRPr lang="ru-RU" sz="48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8102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Изображение 5" descr="jellyfish-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21057" y="284389"/>
            <a:ext cx="518603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>
                <a:solidFill>
                  <a:srgbClr val="FFFFFF"/>
                </a:solidFill>
              </a:rPr>
              <a:t>Интересные факты</a:t>
            </a:r>
            <a:endParaRPr lang="ru-RU" sz="4800" dirty="0">
              <a:solidFill>
                <a:srgbClr val="FFFFFF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70540" y="6309308"/>
            <a:ext cx="2668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FFFFFF"/>
                </a:solidFill>
              </a:rPr>
              <a:t>Большая красная медуза</a:t>
            </a:r>
            <a:endParaRPr lang="ru-RU" i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740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jellyfish-1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212725" y="6347502"/>
            <a:ext cx="16925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>
                <a:solidFill>
                  <a:srgbClr val="FFFFFF"/>
                </a:solidFill>
              </a:rPr>
              <a:t>Розовая медуза</a:t>
            </a: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702113"/>
            <a:ext cx="571831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rgbClr val="FFFFFF"/>
                </a:solidFill>
              </a:rPr>
              <a:t>Тело медузы на 98 % состоит из воды</a:t>
            </a:r>
            <a:endParaRPr lang="ru-RU" sz="4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0220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Revolution">
  <a:themeElements>
    <a:clrScheme name="Revolution">
      <a:dk1>
        <a:sysClr val="windowText" lastClr="000000"/>
      </a:dk1>
      <a:lt1>
        <a:sysClr val="window" lastClr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Revolution">
      <a: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0800000">
              <a:srgbClr val="808080">
                <a:alpha val="75000"/>
              </a:srgbClr>
            </a:innerShdw>
          </a:effectLst>
        </a:effectStyle>
        <a:effectStyle>
          <a:effectLst>
            <a:innerShdw blurRad="50800" dist="25400" dir="13500000">
              <a:srgbClr val="808080">
                <a:alpha val="75000"/>
              </a:srgbClr>
            </a:innerShdw>
            <a:outerShdw blurRad="63500" dist="50800" dir="5400000" algn="br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1400000"/>
            </a:lightRig>
          </a:scene3d>
          <a:sp3d contourW="12700" prstMaterial="softmetal">
            <a:bevelT w="63500" h="254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Революция.thmx</Template>
  <TotalTime>125</TotalTime>
  <Words>165</Words>
  <Application>Microsoft Macintosh PowerPoint</Application>
  <PresentationFormat>Экран (4:3)</PresentationFormat>
  <Paragraphs>46</Paragraphs>
  <Slides>19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Revolution</vt:lpstr>
      <vt:lpstr>Медузы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МАИ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Медузы</dc:title>
  <dc:creator>Иван Кузнецов</dc:creator>
  <cp:lastModifiedBy>Иван Кузнецов</cp:lastModifiedBy>
  <cp:revision>16</cp:revision>
  <dcterms:created xsi:type="dcterms:W3CDTF">2013-10-26T08:36:07Z</dcterms:created>
  <dcterms:modified xsi:type="dcterms:W3CDTF">2013-10-26T10:41:28Z</dcterms:modified>
</cp:coreProperties>
</file>