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Rg st="1" end="1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B02C49-9887-4E5C-B5B5-7F2280761C0D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C99B1B-AF6A-45F7-931C-BD3690124A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3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786058"/>
            <a:ext cx="8143932" cy="24288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dirty="0" smtClean="0">
                <a:latin typeface="Book Antiqua" pitchFamily="18" charset="0"/>
              </a:rPr>
              <a:t>     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ШКОЛА МОЛОДОГО АРБИТРА</a:t>
            </a:r>
          </a:p>
          <a:p>
            <a:pPr algn="l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              2013 – 2014 гг.</a:t>
            </a:r>
          </a:p>
          <a:p>
            <a:pPr algn="ctr"/>
            <a:endParaRPr lang="ru-RU" sz="3200" b="1" dirty="0" smtClean="0">
              <a:latin typeface="Book Antiqu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Book Antiqua" pitchFamily="18" charset="0"/>
              </a:rPr>
              <a:t>  10-Й ВЫПУСК</a:t>
            </a:r>
          </a:p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8643998" cy="1928826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57554" y="1357298"/>
            <a:ext cx="2857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ПЕРВЫЙ ЭТАП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6146" name="Picture 2" descr="C:\Users\Андрей\Desktop\Судьи 1 эта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66005"/>
            <a:ext cx="8569335" cy="487770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1928826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43306" y="1357298"/>
            <a:ext cx="23475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ВТОРОЙ  ЭТАП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171" name="Picture 3" descr="C:\Users\Андрей\Desktop\Судьи II эта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8556595" cy="489424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1928826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2500306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endParaRPr lang="ru-RU" sz="4000" b="1" dirty="0" smtClean="0"/>
          </a:p>
          <a:p>
            <a:r>
              <a:rPr lang="ru-RU" sz="4000" b="1" dirty="0" smtClean="0"/>
              <a:t>       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 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3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215370" cy="271464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dirty="0" smtClean="0">
                <a:latin typeface="Book Antiqua" pitchFamily="18" charset="0"/>
              </a:rPr>
              <a:t>  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 начале декабря 2014 г., уже в 10-ый раз начались занятия в Школе Молодого Арбитра, работающей при краевой федерации футбола.  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На этот раз 19 парней и 5 девушек решили посмотреть на футбол глазами судьи. Занятия проводил директор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ШМА, судья национальной категории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-Василий Григорьевич Правило. 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На некоторые лекции были приглашены известные кубанские арбитры – Юрий Григорьевич Куница, Алексей Стипиди, Виталий Анисимов и Вячеслав Бегун.</a:t>
            </a:r>
          </a:p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pic>
        <p:nvPicPr>
          <p:cNvPr id="1026" name="Picture 2" descr="C:\Users\Андрей\Desktop\правило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4286256"/>
            <a:ext cx="1785951" cy="2214578"/>
          </a:xfrm>
          <a:prstGeom prst="rect">
            <a:avLst/>
          </a:prstGeom>
          <a:noFill/>
        </p:spPr>
      </p:pic>
      <p:pic>
        <p:nvPicPr>
          <p:cNvPr id="4" name="Picture 3" descr="C:\Users\Андрей\Desktop\куниц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286256"/>
            <a:ext cx="1643074" cy="2214578"/>
          </a:xfrm>
          <a:prstGeom prst="rect">
            <a:avLst/>
          </a:prstGeom>
          <a:noFill/>
        </p:spPr>
      </p:pic>
      <p:pic>
        <p:nvPicPr>
          <p:cNvPr id="6" name="Picture 4" descr="C:\Users\Андрей\Desktop\анисимов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286256"/>
            <a:ext cx="1571636" cy="2214578"/>
          </a:xfrm>
          <a:prstGeom prst="rect">
            <a:avLst/>
          </a:prstGeom>
          <a:noFill/>
        </p:spPr>
      </p:pic>
      <p:pic>
        <p:nvPicPr>
          <p:cNvPr id="7" name="Picture 5" descr="C:\Users\Андрей\Desktop\бегун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286256"/>
            <a:ext cx="1643074" cy="2214578"/>
          </a:xfrm>
          <a:prstGeom prst="rect">
            <a:avLst/>
          </a:prstGeom>
          <a:noFill/>
        </p:spPr>
      </p:pic>
      <p:pic>
        <p:nvPicPr>
          <p:cNvPr id="8" name="Picture 6" descr="C:\Users\Андрей\Desktop\стипиди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286256"/>
            <a:ext cx="1647742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64294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357298"/>
            <a:ext cx="8286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Учебно-тренировочный сбор слушателей ШМА был разбит на 2 этапа и проходил в с. Кабардинка, где уже в 12-й раз состоялся Международный футбольный фестиваль «Весенний кубок ККФФ».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Судьям были предоставлены великолепные условия проживания в пансионате «Кабардинка». Также стоит отметить отличную инфраструктуру стадионов «Олимп», «Экспресс», «Кавказ» и «Строитель».      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Picture 2" descr="C:\Users\Андрей\Desktop\IMG_03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929066"/>
            <a:ext cx="4357718" cy="2774969"/>
          </a:xfrm>
          <a:prstGeom prst="rect">
            <a:avLst/>
          </a:prstGeom>
          <a:noFill/>
        </p:spPr>
      </p:pic>
      <p:pic>
        <p:nvPicPr>
          <p:cNvPr id="2051" name="Picture 3" descr="C:\Users\Андрей\Desktop\IMG_14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929066"/>
            <a:ext cx="3500463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64294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1357298"/>
            <a:ext cx="80724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На первом этапе приняло участие 8 слушателей ШМА, на втором этапе – 16. Так же на сборе была представлена группа совершенствования – судьи, которые закончили ШМА в минувшие годы и продолжают активно развивать приобретенные навыки.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Picture 3" descr="C:\Users\Андрей\Desktop\IMG_16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86124"/>
            <a:ext cx="4071966" cy="3357586"/>
          </a:xfrm>
          <a:prstGeom prst="rect">
            <a:avLst/>
          </a:prstGeom>
          <a:noFill/>
        </p:spPr>
      </p:pic>
      <p:pic>
        <p:nvPicPr>
          <p:cNvPr id="6" name="Picture 4" descr="C:\Users\Андрей\Desktop\IMG_16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786058"/>
            <a:ext cx="4356101" cy="387653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857256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357298"/>
            <a:ext cx="79296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На двух этапах УТС принимали участие судьи, обслужива- ющие матчи нелюбительских футбольных клубов – Виталий Анисимов, Максим Фролкин, Юнус Кошко, Виталий Ермаков и Андрей Гурбанов, которые рассказывали о новых рекомендациях и циркулярах УЕФА и ДСИ РФС.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Picture 2" descr="C:\Users\Андрей\Desktop\анисим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214686"/>
            <a:ext cx="1716886" cy="2857520"/>
          </a:xfrm>
          <a:prstGeom prst="rect">
            <a:avLst/>
          </a:prstGeom>
          <a:noFill/>
        </p:spPr>
      </p:pic>
      <p:pic>
        <p:nvPicPr>
          <p:cNvPr id="4101" name="Picture 5" descr="C:\Users\Андрей\Desktop\ермак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214686"/>
            <a:ext cx="1643074" cy="2857520"/>
          </a:xfrm>
          <a:prstGeom prst="rect">
            <a:avLst/>
          </a:prstGeom>
          <a:noFill/>
        </p:spPr>
      </p:pic>
      <p:pic>
        <p:nvPicPr>
          <p:cNvPr id="4103" name="Picture 7" descr="C:\Users\Андрей\Desktop\фролки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3214686"/>
            <a:ext cx="1785950" cy="2857520"/>
          </a:xfrm>
          <a:prstGeom prst="rect">
            <a:avLst/>
          </a:prstGeom>
          <a:noFill/>
        </p:spPr>
      </p:pic>
      <p:pic>
        <p:nvPicPr>
          <p:cNvPr id="1027" name="Picture 3" descr="C:\Users\Андрей\Desktop\кошко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3214686"/>
            <a:ext cx="1785950" cy="2857520"/>
          </a:xfrm>
          <a:prstGeom prst="rect">
            <a:avLst/>
          </a:prstGeom>
          <a:noFill/>
        </p:spPr>
      </p:pic>
      <p:pic>
        <p:nvPicPr>
          <p:cNvPr id="1028" name="Picture 4" descr="C:\Users\Андрей\Desktop\гурбанов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3214686"/>
            <a:ext cx="1643075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100013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571613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Ежедневно, каждый участник УТС судил в среднем по 2 игры. Судьи, не участвующие в матче, просматривали работу своих коллег, отмечая положительные и отрицательные моменты в действиях судейской бригады.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В перерыве и по окончанию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матчей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преподаватели обсуждали с судьями моменты, возникающие в игре.</a:t>
            </a:r>
          </a:p>
        </p:txBody>
      </p:sp>
      <p:pic>
        <p:nvPicPr>
          <p:cNvPr id="2050" name="Picture 2" descr="C:\Users\Андрей\Desktop\ШМА 2014 г\кабардинка 2014\IMG_1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0438"/>
            <a:ext cx="4071966" cy="3143272"/>
          </a:xfrm>
          <a:prstGeom prst="rect">
            <a:avLst/>
          </a:prstGeom>
          <a:noFill/>
        </p:spPr>
      </p:pic>
      <p:pic>
        <p:nvPicPr>
          <p:cNvPr id="2051" name="Picture 3" descr="C:\Users\Андрей\Desktop\IMG_16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500438"/>
            <a:ext cx="4373339" cy="31369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928694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571612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Каждый вечер в конференц-зале проводились двухчасовые теоретические занятия. Участникам УТС были показаны видеоматериалы, подготовленные УЕФА и ДСИ РФС.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5" name="Picture 3" descr="C:\Users\Андрей\Desktop\IMG_15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643182"/>
            <a:ext cx="3286148" cy="4000528"/>
          </a:xfrm>
          <a:prstGeom prst="rect">
            <a:avLst/>
          </a:prstGeom>
          <a:noFill/>
        </p:spPr>
      </p:pic>
      <p:pic>
        <p:nvPicPr>
          <p:cNvPr id="3076" name="Picture 4" descr="C:\Users\Андрей\Desktop\IMG_157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643182"/>
            <a:ext cx="5286380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</a:t>
            </a:r>
            <a:r>
              <a:rPr lang="ru-RU" sz="3200" dirty="0" smtClean="0">
                <a:solidFill>
                  <a:srgbClr val="00B0F0"/>
                </a:solidFill>
                <a:latin typeface="Book Antiqua" pitchFamily="18" charset="0"/>
              </a:rPr>
              <a:t>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64294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64305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 ходе УТС проводились различные упражнения для судьи и ассистентов судьи. Особое внимание было уделено методике работы с флагом и свистком.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098" name="Picture 2" descr="C:\Users\Андрей\Desktop\IMG_15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643182"/>
            <a:ext cx="3786214" cy="1928826"/>
          </a:xfrm>
          <a:prstGeom prst="rect">
            <a:avLst/>
          </a:prstGeom>
          <a:noFill/>
        </p:spPr>
      </p:pic>
      <p:pic>
        <p:nvPicPr>
          <p:cNvPr id="4099" name="Picture 3" descr="C:\Users\Андрей\Desktop\IMG_15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714884"/>
            <a:ext cx="3786214" cy="2022588"/>
          </a:xfrm>
          <a:prstGeom prst="rect">
            <a:avLst/>
          </a:prstGeom>
          <a:noFill/>
        </p:spPr>
      </p:pic>
      <p:pic>
        <p:nvPicPr>
          <p:cNvPr id="4100" name="Picture 4" descr="C:\Users\Андрей\Desktop\IMG_166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714884"/>
            <a:ext cx="3857652" cy="2000264"/>
          </a:xfrm>
          <a:prstGeom prst="rect">
            <a:avLst/>
          </a:prstGeom>
          <a:noFill/>
        </p:spPr>
      </p:pic>
      <p:pic>
        <p:nvPicPr>
          <p:cNvPr id="4101" name="Picture 5" descr="C:\Users\Андрей\Desktop\IMG_16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2643182"/>
            <a:ext cx="3857652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572396" cy="107157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Book Antiqua" pitchFamily="18" charset="0"/>
              </a:rPr>
              <a:t>    </a:t>
            </a: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КРАСНОДАРСКАЯ КРАЕВАЯ</a:t>
            </a:r>
            <a:b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ФЕДЕРАЦИЯ ФУТБОЛА</a:t>
            </a:r>
            <a:endParaRPr lang="ru-RU" sz="28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643998" cy="1928826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latin typeface="Book Antiqua" pitchFamily="18" charset="0"/>
            </a:endParaRPr>
          </a:p>
          <a:p>
            <a:pPr algn="l"/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1015883" cy="11430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571612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У каждого участника сбора был очевиден прогресс между первым и последним днём. А это значит, что работа на УТС велась в правильном направлении.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Есть хорошие перспективы того, что кто-то из ребят и девушек, окончивших ШМА в 2014 г., станет судьей высокого уровня.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122" name="Picture 2" descr="C:\Users\Андрей\Desktop\IMG_16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214686"/>
            <a:ext cx="4000528" cy="3500462"/>
          </a:xfrm>
          <a:prstGeom prst="rect">
            <a:avLst/>
          </a:prstGeom>
          <a:noFill/>
        </p:spPr>
      </p:pic>
      <p:pic>
        <p:nvPicPr>
          <p:cNvPr id="5123" name="Picture 3" descr="C:\Users\Андрей\Desktop\IMG_16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4572064" cy="28456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435</TotalTime>
  <Words>392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  <vt:lpstr>       КРАСНОДАРСКАЯ КРАЕВАЯ                              ФЕДЕРАЦИЯ ФУТБОЛА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Краснодарская краевая                                   федерация футбола</dc:title>
  <dc:creator>Андрей</dc:creator>
  <cp:lastModifiedBy>Андрей</cp:lastModifiedBy>
  <cp:revision>49</cp:revision>
  <dcterms:created xsi:type="dcterms:W3CDTF">2013-04-05T19:05:45Z</dcterms:created>
  <dcterms:modified xsi:type="dcterms:W3CDTF">2014-04-05T16:53:19Z</dcterms:modified>
</cp:coreProperties>
</file>