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1" r:id="rId7"/>
    <p:sldId id="262" r:id="rId8"/>
    <p:sldId id="260" r:id="rId9"/>
    <p:sldId id="274" r:id="rId10"/>
    <p:sldId id="275" r:id="rId11"/>
    <p:sldId id="263" r:id="rId12"/>
    <p:sldId id="273" r:id="rId13"/>
    <p:sldId id="264" r:id="rId14"/>
    <p:sldId id="266" r:id="rId15"/>
    <p:sldId id="267" r:id="rId16"/>
    <p:sldId id="276" r:id="rId17"/>
    <p:sldId id="277" r:id="rId18"/>
    <p:sldId id="278" r:id="rId19"/>
    <p:sldId id="268" r:id="rId20"/>
    <p:sldId id="269" r:id="rId21"/>
    <p:sldId id="270" r:id="rId22"/>
    <p:sldId id="271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FA22"/>
    <a:srgbClr val="FF00FF"/>
    <a:srgbClr val="9900CC"/>
    <a:srgbClr val="FF3399"/>
    <a:srgbClr val="FF33CC"/>
    <a:srgbClr val="00FFFF"/>
    <a:srgbClr val="66FF66"/>
    <a:srgbClr val="FAFD91"/>
    <a:srgbClr val="0000CC"/>
    <a:srgbClr val="00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90042-D764-4B1B-B4C3-C1DEEC788606}" type="datetimeFigureOut">
              <a:rPr lang="ru-RU" smtClean="0"/>
              <a:pPr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815E5-B24F-4B8A-831A-03A7A6883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64;&#1082;&#1086;&#1083;&#1072;\&#1052;&#1086;&#1080;%20&#1087;&#1088;&#1077;&#1079;&#1077;&#1085;&#1090;&#1072;&#1094;&#1080;&#1080;\&#1055;&#1088;&#1077;&#1079;&#1077;&#1085;&#1090;&#1072;&#1094;&#1080;&#1103;%20&#1044;.%20&#1056;.%20&#1069;&#1085;&#1076;&#1080;\neizvestno%20-%20Happy%20Birthday%20To%20You%20(minus).mp3" TargetMode="Externa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im5-tub-ru.yandex.net/i?id=413902366-45-72&amp;n=21-" TargetMode="External"/><Relationship Id="rId13" Type="http://schemas.openxmlformats.org/officeDocument/2006/relationships/hyperlink" Target="http://im0-tub-ru.yandex.net/i?id=628604669-13-72&amp;n=21" TargetMode="External"/><Relationship Id="rId18" Type="http://schemas.openxmlformats.org/officeDocument/2006/relationships/hyperlink" Target="http://im7-tub-ru.yandex.net/i?id=605053340-10-72&amp;n=21" TargetMode="External"/><Relationship Id="rId3" Type="http://schemas.openxmlformats.org/officeDocument/2006/relationships/hyperlink" Target="http://im7-tub-ru.yandex.net/i?id=212372847-47-72&amp;n=21" TargetMode="External"/><Relationship Id="rId7" Type="http://schemas.openxmlformats.org/officeDocument/2006/relationships/hyperlink" Target="http://im2-tub-ru.yandex.net/i?id=591581780-32-72&amp;n=21" TargetMode="External"/><Relationship Id="rId12" Type="http://schemas.openxmlformats.org/officeDocument/2006/relationships/hyperlink" Target="http://im2-tub-ru.yandex.net/i?id=449767010-37-72&amp;n=21" TargetMode="External"/><Relationship Id="rId17" Type="http://schemas.openxmlformats.org/officeDocument/2006/relationships/hyperlink" Target="http://im0-tub-ru.yandex.net/i?id=83670469-39-72&amp;n=21" TargetMode="External"/><Relationship Id="rId2" Type="http://schemas.openxmlformats.org/officeDocument/2006/relationships/hyperlink" Target="http://im4-tub-ru.yandex.net/i?id=465844432-39-72&amp;n=21" TargetMode="External"/><Relationship Id="rId16" Type="http://schemas.openxmlformats.org/officeDocument/2006/relationships/hyperlink" Target="http://im4-tub-ru.yandex.net/i?id=351644755-38-72&amp;n=2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1-tub-ru.yandex.net/i?id=290683769-32-72&amp;n=21" TargetMode="External"/><Relationship Id="rId11" Type="http://schemas.openxmlformats.org/officeDocument/2006/relationships/hyperlink" Target="http://im3-tub-ru.yandex.net/i?id=484229740-38-72&amp;n=21" TargetMode="External"/><Relationship Id="rId5" Type="http://schemas.openxmlformats.org/officeDocument/2006/relationships/hyperlink" Target="http://im5-tub-ru.yandex.net/i?id=518053740-14-72&amp;n=21" TargetMode="External"/><Relationship Id="rId15" Type="http://schemas.openxmlformats.org/officeDocument/2006/relationships/hyperlink" Target="http://im7-tub-ru.yandex.net/i?id=276804833-07-72&amp;n=21" TargetMode="External"/><Relationship Id="rId10" Type="http://schemas.openxmlformats.org/officeDocument/2006/relationships/hyperlink" Target="http://im5-tub-ru.yandex.net/i?id=124311348-30-72&amp;n=21-" TargetMode="External"/><Relationship Id="rId19" Type="http://schemas.openxmlformats.org/officeDocument/2006/relationships/hyperlink" Target="http://im3-tub-ru.yandex.net/i?id=31131551-32-72&amp;n=21" TargetMode="External"/><Relationship Id="rId4" Type="http://schemas.openxmlformats.org/officeDocument/2006/relationships/hyperlink" Target="http://im0-tub-ru.yandex.net/i?id=185139037-16-72&amp;n=21" TargetMode="External"/><Relationship Id="rId9" Type="http://schemas.openxmlformats.org/officeDocument/2006/relationships/hyperlink" Target="http://im1-tub-ru.yandex.net/i?id=323712020-56-72&amp;n=21" TargetMode="External"/><Relationship Id="rId14" Type="http://schemas.openxmlformats.org/officeDocument/2006/relationships/hyperlink" Target="http://im0-tub-ru.yandex.net/i?id=91595413-05-72&amp;n=21-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im4-tub-ru.yandex.net/i?id=322119246-70-72&amp;n=21" TargetMode="External"/><Relationship Id="rId3" Type="http://schemas.openxmlformats.org/officeDocument/2006/relationships/hyperlink" Target="http://im5-tub-ru.yandex.net/i?id=354650215-25-72&amp;n=21" TargetMode="External"/><Relationship Id="rId7" Type="http://schemas.openxmlformats.org/officeDocument/2006/relationships/hyperlink" Target="http://im4-tub-ru.yandex.net/i?id=379111297-18-72&amp;n=21" TargetMode="External"/><Relationship Id="rId2" Type="http://schemas.openxmlformats.org/officeDocument/2006/relationships/hyperlink" Target="http://im1-tub-ru.yandex.net/i?id=109426567-63-72&amp;n=2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4-tub-ru.yandex.net/i?id=174963976-62-72&amp;n=21" TargetMode="External"/><Relationship Id="rId5" Type="http://schemas.openxmlformats.org/officeDocument/2006/relationships/hyperlink" Target="http://im7-tub-ru.yandex.net/i?id=468840061-30-72&amp;n=21" TargetMode="External"/><Relationship Id="rId4" Type="http://schemas.openxmlformats.org/officeDocument/2006/relationships/hyperlink" Target="http://im3-tub-ru.yandex.net/i?id=169560521-00-72&amp;n=21" TargetMode="External"/><Relationship Id="rId9" Type="http://schemas.openxmlformats.org/officeDocument/2006/relationships/hyperlink" Target="http://im4-tub-ru.yandex.net/i?id=209474988-35-72&amp;n=2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64;&#1082;&#1086;&#1083;&#1072;\&#1052;&#1086;&#1080;%20&#1087;&#1088;&#1077;&#1079;&#1077;&#1085;&#1090;&#1072;&#1094;&#1080;&#1080;\&#1055;&#1088;&#1077;&#1079;&#1077;&#1085;&#1090;&#1072;&#1094;&#1080;&#1103;%20&#1044;.%20&#1056;.%20&#1069;&#1085;&#1076;&#1080;\21_-_Urok_1-5_-_Upr._2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142852"/>
            <a:ext cx="7429552" cy="52864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/>
            </a:prstTxWarp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C0066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Andy</a:t>
            </a:r>
          </a:p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Hat</a:t>
            </a:r>
            <a:endParaRPr lang="en-US" sz="5400" b="1" cap="all" dirty="0" smtClean="0">
              <a:ln w="762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DFKai-SB" pitchFamily="65" charset="-120"/>
              <a:cs typeface="Times New Roman" pitchFamily="18" charset="0"/>
            </a:endParaRPr>
          </a:p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00CC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3399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FFFF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CC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66FF66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g</a:t>
            </a:r>
            <a:endParaRPr lang="en-US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2.jpe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714356"/>
            <a:ext cx="1857388" cy="24288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57422" y="5500702"/>
            <a:ext cx="6500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немецкого языка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МОУ СОШ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 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г. Камешково Владимирской области</a:t>
            </a:r>
          </a:p>
          <a:p>
            <a:pPr algn="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Шахторина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О. 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000108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wünschen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Gäste</a:t>
            </a:r>
            <a:r>
              <a:rPr lang="ru-RU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786058"/>
            <a:ext cx="4786346" cy="2857520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85728"/>
            <a:ext cx="3071834" cy="3500462"/>
          </a:xfrm>
          <a:prstGeom prst="rect">
            <a:avLst/>
          </a:prstGeom>
        </p:spPr>
      </p:pic>
      <p:sp>
        <p:nvSpPr>
          <p:cNvPr id="3" name="Овальная выноска 2"/>
          <p:cNvSpPr/>
          <p:nvPr/>
        </p:nvSpPr>
        <p:spPr>
          <a:xfrm>
            <a:off x="3428992" y="214290"/>
            <a:ext cx="5429288" cy="1785950"/>
          </a:xfrm>
          <a:prstGeom prst="wedgeEllipseCallout">
            <a:avLst>
              <a:gd name="adj1" fmla="val -61554"/>
              <a:gd name="adj2" fmla="val -44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ьная выноска 4"/>
          <p:cNvSpPr/>
          <p:nvPr/>
        </p:nvSpPr>
        <p:spPr>
          <a:xfrm>
            <a:off x="1071538" y="4286256"/>
            <a:ext cx="5643602" cy="2286016"/>
          </a:xfrm>
          <a:prstGeom prst="wedgeEllipseCallout">
            <a:avLst>
              <a:gd name="adj1" fmla="val -57373"/>
              <a:gd name="adj2" fmla="val -119856"/>
            </a:avLst>
          </a:prstGeom>
          <a:solidFill>
            <a:srgbClr val="97FE0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ьная выноска 5"/>
          <p:cNvSpPr/>
          <p:nvPr/>
        </p:nvSpPr>
        <p:spPr>
          <a:xfrm>
            <a:off x="4071934" y="2143116"/>
            <a:ext cx="4572032" cy="2286016"/>
          </a:xfrm>
          <a:prstGeom prst="wedgeEllipseCallout">
            <a:avLst>
              <a:gd name="adj1" fmla="val -76756"/>
              <a:gd name="adj2" fmla="val -26341"/>
            </a:avLst>
          </a:prstGeom>
          <a:solidFill>
            <a:srgbClr val="00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929058" y="571480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Alles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Gute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2285992"/>
            <a:ext cx="29289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Viel</a:t>
            </a:r>
            <a:r>
              <a:rPr lang="en-US" sz="54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Glück</a:t>
            </a:r>
            <a:r>
              <a:rPr lang="en-US" sz="5400" b="1" dirty="0" smtClean="0"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dirty="0"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75656" y="4857760"/>
            <a:ext cx="5184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Viel</a:t>
            </a:r>
            <a:r>
              <a:rPr lang="en-US" sz="60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Freude</a:t>
            </a:r>
            <a:r>
              <a:rPr lang="en-US" sz="60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357298"/>
            <a:ext cx="85725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 err="1" smtClean="0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Richtig</a:t>
            </a:r>
            <a:endParaRPr lang="ru-RU" sz="6600" b="1" dirty="0" smtClean="0">
              <a:solidFill>
                <a:srgbClr val="CC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latin typeface="Times New Roman" pitchFamily="18" charset="0"/>
                <a:cs typeface="Times New Roman" pitchFamily="18" charset="0"/>
              </a:rPr>
              <a:t>oder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6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Falsch</a:t>
            </a:r>
            <a:r>
              <a:rPr lang="ru-RU" sz="6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2286016" cy="2220701"/>
          </a:xfrm>
          <a:prstGeom prst="ellipse">
            <a:avLst/>
          </a:prstGeom>
          <a:ln w="76200">
            <a:solidFill>
              <a:srgbClr val="00FFFF"/>
            </a:solidFill>
          </a:ln>
        </p:spPr>
      </p:pic>
      <p:pic>
        <p:nvPicPr>
          <p:cNvPr id="4" name="Рисунок 3" descr="3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4071942"/>
            <a:ext cx="2357454" cy="2071702"/>
          </a:xfrm>
          <a:prstGeom prst="ellipse">
            <a:avLst/>
          </a:prstGeom>
          <a:ln w="76200">
            <a:solidFill>
              <a:srgbClr val="00FF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214290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Gäste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schenken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857628"/>
            <a:ext cx="1905000" cy="1428750"/>
          </a:xfrm>
          <a:prstGeom prst="rect">
            <a:avLst/>
          </a:prstGeom>
          <a:ln w="76200">
            <a:solidFill>
              <a:srgbClr val="FFFF00"/>
            </a:solidFill>
            <a:prstDash val="sysDot"/>
          </a:ln>
        </p:spPr>
      </p:pic>
      <p:pic>
        <p:nvPicPr>
          <p:cNvPr id="5" name="Рисунок 4" descr="4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1214422"/>
            <a:ext cx="1790700" cy="1428750"/>
          </a:xfrm>
          <a:prstGeom prst="rect">
            <a:avLst/>
          </a:prstGeom>
          <a:ln w="76200">
            <a:solidFill>
              <a:srgbClr val="0000CC"/>
            </a:solidFill>
            <a:prstDash val="lgDashDot"/>
          </a:ln>
        </p:spPr>
      </p:pic>
      <p:pic>
        <p:nvPicPr>
          <p:cNvPr id="7" name="Рисунок 6" descr="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1428736"/>
            <a:ext cx="2357454" cy="1355528"/>
          </a:xfrm>
          <a:prstGeom prst="ellipse">
            <a:avLst/>
          </a:prstGeom>
          <a:ln w="76200">
            <a:solidFill>
              <a:srgbClr val="FF3399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 descr="9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1214422"/>
            <a:ext cx="2071702" cy="1428750"/>
          </a:xfrm>
          <a:prstGeom prst="rect">
            <a:avLst/>
          </a:prstGeom>
          <a:ln w="76200">
            <a:solidFill>
              <a:srgbClr val="FF0000"/>
            </a:solidFill>
            <a:prstDash val="sysDash"/>
          </a:ln>
        </p:spPr>
      </p:pic>
      <p:pic>
        <p:nvPicPr>
          <p:cNvPr id="9" name="Рисунок 8" descr="95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71934" y="3857628"/>
            <a:ext cx="1428750" cy="1428750"/>
          </a:xfrm>
          <a:prstGeom prst="hexagon">
            <a:avLst/>
          </a:prstGeom>
          <a:ln w="76200">
            <a:solidFill>
              <a:srgbClr val="00FFFF"/>
            </a:solidFill>
            <a:prstDash val="lgDash"/>
          </a:ln>
        </p:spPr>
      </p:pic>
      <p:sp>
        <p:nvSpPr>
          <p:cNvPr id="11" name="TextBox 10"/>
          <p:cNvSpPr txBox="1"/>
          <p:nvPr/>
        </p:nvSpPr>
        <p:spPr>
          <a:xfrm>
            <a:off x="2714612" y="5286388"/>
            <a:ext cx="46434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400" b="1" dirty="0" err="1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sz="4400" b="1" dirty="0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Computerspiel</a:t>
            </a:r>
            <a:endParaRPr lang="ru-RU" sz="4400" b="1" dirty="0"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28926" y="2786058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Luftballons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00728" y="2786058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as </a:t>
            </a:r>
            <a:r>
              <a:rPr lang="en-US" sz="36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Automodell</a:t>
            </a:r>
            <a:endParaRPr lang="ru-RU" sz="3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2786058"/>
            <a:ext cx="2857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ein</a:t>
            </a:r>
            <a:r>
              <a:rPr lang="en-US" sz="5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Buch</a:t>
            </a:r>
            <a:endParaRPr lang="ru-RU" sz="54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8596" y="5643578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Blumen</a:t>
            </a:r>
            <a:endParaRPr lang="ru-RU" sz="4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49.jpe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86644" y="4000504"/>
            <a:ext cx="1643074" cy="2000264"/>
          </a:xfrm>
          <a:prstGeom prst="plaque">
            <a:avLst/>
          </a:prstGeom>
          <a:ln w="57150">
            <a:solidFill>
              <a:srgbClr val="FF00FF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5429224" y="5934670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800" b="1" dirty="0" err="1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eine</a:t>
            </a:r>
            <a:r>
              <a:rPr lang="en-US" sz="4800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Puppe</a:t>
            </a:r>
            <a:endParaRPr lang="ru-RU" sz="4800" b="1" dirty="0"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78581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ln w="19050">
                  <a:solidFill>
                    <a:srgbClr val="00FFFF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en-US" sz="6000" b="1" dirty="0" err="1" smtClean="0">
                <a:ln w="19050">
                  <a:solidFill>
                    <a:srgbClr val="00FFFF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singen</a:t>
            </a:r>
            <a:endParaRPr lang="en-US" sz="6000" b="1" dirty="0" smtClean="0">
              <a:ln w="19050">
                <a:solidFill>
                  <a:srgbClr val="00FFFF"/>
                </a:solidFill>
              </a:ln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000" b="1" dirty="0" smtClean="0">
                <a:ln w="19050">
                  <a:solidFill>
                    <a:srgbClr val="00FFFF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err="1" smtClean="0">
                <a:ln w="19050">
                  <a:solidFill>
                    <a:srgbClr val="00FFFF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für</a:t>
            </a:r>
            <a:r>
              <a:rPr lang="en-US" sz="6000" b="1" dirty="0" smtClean="0">
                <a:ln w="19050">
                  <a:solidFill>
                    <a:srgbClr val="00FFFF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Andy</a:t>
            </a:r>
          </a:p>
          <a:p>
            <a:pPr algn="ctr"/>
            <a:r>
              <a:rPr lang="en-US" sz="6000" b="1" dirty="0" smtClean="0">
                <a:ln w="19050">
                  <a:solidFill>
                    <a:srgbClr val="00FFFF"/>
                  </a:solidFill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das Lied</a:t>
            </a:r>
            <a:endParaRPr lang="ru-RU" sz="6000" b="1" dirty="0">
              <a:ln w="19050">
                <a:solidFill>
                  <a:srgbClr val="00FFFF"/>
                </a:solidFill>
              </a:ln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4000504"/>
            <a:ext cx="5000660" cy="2286006"/>
          </a:xfrm>
          <a:prstGeom prst="rect">
            <a:avLst/>
          </a:prstGeom>
          <a:ln w="76200">
            <a:solidFill>
              <a:srgbClr val="00FF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60648"/>
            <a:ext cx="8928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Zum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viel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Glück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zum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viel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Glück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zum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lieber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Andy,</a:t>
            </a:r>
          </a:p>
          <a:p>
            <a:pPr algn="ctr"/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zum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viel</a:t>
            </a:r>
            <a:r>
              <a:rPr lang="en-US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Glück</a:t>
            </a:r>
            <a:r>
              <a:rPr lang="ru-RU" sz="5400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dirty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4357694"/>
            <a:ext cx="4572032" cy="22860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neizvestno - Happy Birthday To You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29124" y="385762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29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8001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Was </a:t>
            </a:r>
            <a:r>
              <a:rPr lang="en-US" sz="6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machen</a:t>
            </a:r>
            <a:r>
              <a:rPr lang="en-US" sz="6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Andy</a:t>
            </a:r>
          </a:p>
          <a:p>
            <a:pPr algn="ctr"/>
            <a:r>
              <a:rPr lang="en-US" sz="6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und</a:t>
            </a:r>
          </a:p>
          <a:p>
            <a:pPr algn="ctr"/>
            <a:r>
              <a:rPr lang="en-US" sz="6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seine </a:t>
            </a:r>
            <a:r>
              <a:rPr lang="en-US" sz="6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Gäste</a:t>
            </a:r>
            <a:r>
              <a:rPr lang="en-US" sz="6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4429132"/>
            <a:ext cx="4500594" cy="1857388"/>
          </a:xfrm>
          <a:prstGeom prst="ellipse">
            <a:avLst/>
          </a:prstGeom>
          <a:ln w="76200">
            <a:solidFill>
              <a:srgbClr val="00FFFF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ln w="38100">
                  <a:solidFill>
                    <a:srgbClr val="9900CC"/>
                  </a:solidFill>
                </a:ln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Sie</a:t>
            </a:r>
            <a:r>
              <a:rPr lang="en-US" sz="6000" b="1" dirty="0" smtClean="0">
                <a:ln w="38100">
                  <a:solidFill>
                    <a:srgbClr val="9900CC"/>
                  </a:solidFill>
                </a:ln>
                <a:solidFill>
                  <a:srgbClr val="FF3399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6000" b="1" dirty="0">
              <a:ln w="38100">
                <a:solidFill>
                  <a:srgbClr val="9900CC"/>
                </a:solidFill>
              </a:ln>
              <a:solidFill>
                <a:srgbClr val="FF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4071942"/>
            <a:ext cx="4343414" cy="2571768"/>
          </a:xfrm>
          <a:prstGeom prst="ellipse">
            <a:avLst/>
          </a:prstGeom>
          <a:ln w="76200">
            <a:solidFill>
              <a:srgbClr val="FFFF00"/>
            </a:solidFill>
          </a:ln>
        </p:spPr>
      </p:pic>
      <p:pic>
        <p:nvPicPr>
          <p:cNvPr id="4" name="Рисунок 3" descr="10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357166"/>
            <a:ext cx="3861514" cy="2857520"/>
          </a:xfrm>
          <a:prstGeom prst="ellipse">
            <a:avLst/>
          </a:prstGeom>
          <a:ln w="76200">
            <a:solidFill>
              <a:srgbClr val="FF3399"/>
            </a:solidFill>
          </a:ln>
        </p:spPr>
      </p:pic>
      <p:pic>
        <p:nvPicPr>
          <p:cNvPr id="6" name="Рисунок 5" descr="102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571876"/>
            <a:ext cx="3857652" cy="2786082"/>
          </a:xfrm>
          <a:prstGeom prst="ellipse">
            <a:avLst/>
          </a:prstGeom>
          <a:ln w="76200">
            <a:solidFill>
              <a:srgbClr val="9900CC"/>
            </a:solidFill>
          </a:ln>
        </p:spPr>
      </p:pic>
      <p:pic>
        <p:nvPicPr>
          <p:cNvPr id="7" name="Рисунок 6" descr="104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1538" y="928670"/>
            <a:ext cx="3857652" cy="2857520"/>
          </a:xfrm>
          <a:prstGeom prst="ellipse">
            <a:avLst/>
          </a:prstGeom>
          <a:ln w="76200">
            <a:solidFill>
              <a:srgbClr val="00FF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9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0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714356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en-US" sz="60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essen</a:t>
            </a:r>
            <a:endParaRPr lang="ru-RU" sz="6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42910" y="5357826"/>
            <a:ext cx="78581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trinken</a:t>
            </a:r>
            <a:endParaRPr lang="ru-RU" sz="6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2714624"/>
            <a:ext cx="2571768" cy="1785945"/>
          </a:xfrm>
          <a:prstGeom prst="teardrop">
            <a:avLst/>
          </a:prstGeom>
          <a:ln w="76200">
            <a:solidFill>
              <a:srgbClr val="FAFD91"/>
            </a:solidFill>
          </a:ln>
        </p:spPr>
      </p:pic>
      <p:pic>
        <p:nvPicPr>
          <p:cNvPr id="5" name="Рисунок 4" descr="10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785794"/>
            <a:ext cx="2362205" cy="1785940"/>
          </a:xfrm>
          <a:prstGeom prst="teardrop">
            <a:avLst/>
          </a:prstGeom>
          <a:ln w="76200">
            <a:solidFill>
              <a:srgbClr val="66FF66"/>
            </a:solidFill>
          </a:ln>
        </p:spPr>
      </p:pic>
      <p:pic>
        <p:nvPicPr>
          <p:cNvPr id="7" name="Рисунок 6" descr="105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1928802"/>
            <a:ext cx="2571768" cy="1785940"/>
          </a:xfrm>
          <a:prstGeom prst="teardrop">
            <a:avLst/>
          </a:prstGeom>
          <a:ln w="76200">
            <a:solidFill>
              <a:srgbClr val="FF00FF"/>
            </a:solidFill>
          </a:ln>
        </p:spPr>
      </p:pic>
      <p:pic>
        <p:nvPicPr>
          <p:cNvPr id="8" name="Рисунок 7" descr="98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5008" y="4643446"/>
            <a:ext cx="2786082" cy="1960189"/>
          </a:xfrm>
          <a:prstGeom prst="ellipse">
            <a:avLst/>
          </a:prstGeom>
          <a:ln w="76200">
            <a:solidFill>
              <a:srgbClr val="00FF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571480"/>
            <a:ext cx="871543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wie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steht’s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bei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euch</a:t>
            </a:r>
            <a:endParaRPr lang="en-US" sz="5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mit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dem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ru-RU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5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5400" b="1" dirty="0" smtClean="0">
              <a:solidFill>
                <a:srgbClr val="0000CC"/>
              </a:solidFill>
              <a:cs typeface="Times New Roman"/>
            </a:endParaRPr>
          </a:p>
          <a:p>
            <a:pPr algn="r"/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Wollt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ihr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auch</a:t>
            </a:r>
            <a:endParaRPr lang="en-US" sz="5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Einladungen</a:t>
            </a:r>
            <a:endParaRPr lang="en-US" sz="5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zum</a:t>
            </a:r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endParaRPr lang="en-US" sz="54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5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schreiben</a:t>
            </a:r>
            <a:r>
              <a:rPr lang="ru-RU" sz="5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pic>
        <p:nvPicPr>
          <p:cNvPr id="3" name="Рисунок 2" descr="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643182"/>
            <a:ext cx="3571900" cy="2928958"/>
          </a:xfrm>
          <a:prstGeom prst="rect">
            <a:avLst/>
          </a:prstGeom>
          <a:ln w="76200">
            <a:solidFill>
              <a:srgbClr val="FF3399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perspectiveHeroicExtremeRigh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000108"/>
            <a:ext cx="80010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,…    </a:t>
            </a:r>
            <a:r>
              <a:rPr lang="ru-RU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4800" b="1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ein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schöner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4800" b="1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feiern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und... .</a:t>
            </a:r>
          </a:p>
          <a:p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tanzen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und... .</a:t>
            </a:r>
          </a:p>
          <a:p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spielen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 und…</a:t>
            </a:r>
          </a:p>
          <a:p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en-US" sz="4800" b="1" dirty="0" err="1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essen</a:t>
            </a:r>
            <a:r>
              <a:rPr lang="en-US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… </a:t>
            </a:r>
            <a:r>
              <a:rPr lang="ru-RU" sz="4800" b="1" dirty="0" smtClean="0">
                <a:solidFill>
                  <a:srgbClr val="006666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4800" b="1" dirty="0" smtClean="0">
              <a:solidFill>
                <a:srgbClr val="0066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4714884"/>
            <a:ext cx="2357439" cy="1785940"/>
          </a:xfrm>
          <a:prstGeom prst="flowChartPunchedTape">
            <a:avLst/>
          </a:prstGeom>
          <a:ln w="76200">
            <a:solidFill>
              <a:srgbClr val="FF3399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8596" y="714356"/>
            <a:ext cx="85725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Lieber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…  / 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Liebe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…  !</a:t>
            </a:r>
          </a:p>
          <a:p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Ich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habe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am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Freitag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G…  und lade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dich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ein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. </a:t>
            </a:r>
          </a:p>
          <a:p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Wir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sp…  ,s…  und t…  .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Dann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essen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wir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eine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            und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trinken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           .           .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Komm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bitte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um 12 </a:t>
            </a:r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Uhr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.</a:t>
            </a:r>
          </a:p>
          <a:p>
            <a:r>
              <a:rPr lang="en-US" sz="4800" b="1" i="1" dirty="0" err="1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Dein</a:t>
            </a:r>
            <a:r>
              <a:rPr lang="en-US" sz="4800" b="1" i="1" dirty="0" smtClean="0">
                <a:solidFill>
                  <a:srgbClr val="660066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/e…</a:t>
            </a:r>
            <a:endParaRPr lang="ru-RU" sz="4800" b="1" i="1" dirty="0">
              <a:solidFill>
                <a:srgbClr val="660066"/>
              </a:solidFill>
              <a:latin typeface="Times New Roman" pitchFamily="18" charset="0"/>
              <a:ea typeface="DFKai-SB" pitchFamily="65" charset="-120"/>
              <a:cs typeface="Times New Roman" pitchFamily="18" charset="0"/>
            </a:endParaRPr>
          </a:p>
        </p:txBody>
      </p:sp>
      <p:pic>
        <p:nvPicPr>
          <p:cNvPr id="3" name="Рисунок 2" descr="96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124" y="3786190"/>
            <a:ext cx="1214446" cy="838190"/>
          </a:xfrm>
          <a:prstGeom prst="rect">
            <a:avLst/>
          </a:prstGeom>
        </p:spPr>
      </p:pic>
      <p:pic>
        <p:nvPicPr>
          <p:cNvPr id="6" name="Рисунок 5" descr="98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4357694"/>
            <a:ext cx="1285884" cy="849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71546"/>
            <a:ext cx="857256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Итоги урока: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Повторили</a:t>
            </a: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слова по теме «День рождения»</a:t>
            </a: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песни о дне рождения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Читали: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диалог по ролям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Научились: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писать приглашение</a:t>
            </a:r>
          </a:p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72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en-US" sz="4800" b="1" dirty="0" err="1" smtClean="0">
                <a:latin typeface="Times New Roman" pitchFamily="18" charset="0"/>
                <a:cs typeface="Times New Roman" pitchFamily="18" charset="0"/>
              </a:rPr>
              <a:t>jetzt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latin typeface="Times New Roman" pitchFamily="18" charset="0"/>
                <a:cs typeface="Times New Roman" pitchFamily="18" charset="0"/>
              </a:rPr>
              <a:t>sagt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6000" b="1" dirty="0" err="1" smtClean="0">
                <a:ln w="38100">
                  <a:solidFill>
                    <a:srgbClr val="0033CC"/>
                  </a:solidFill>
                </a:ln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Wie</a:t>
            </a:r>
            <a:r>
              <a:rPr lang="en-US" sz="6000" b="1" dirty="0" smtClean="0">
                <a:ln w="38100">
                  <a:solidFill>
                    <a:srgbClr val="0033CC"/>
                  </a:solidFill>
                </a:ln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err="1" smtClean="0">
                <a:ln w="38100">
                  <a:solidFill>
                    <a:srgbClr val="0033CC"/>
                  </a:solidFill>
                </a:ln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geht’s</a:t>
            </a:r>
            <a:r>
              <a:rPr lang="en-US" sz="6000" b="1" dirty="0" smtClean="0">
                <a:ln w="38100">
                  <a:solidFill>
                    <a:srgbClr val="0033CC"/>
                  </a:solidFill>
                </a:ln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n w="38100">
                  <a:solidFill>
                    <a:srgbClr val="0033CC"/>
                  </a:solidFill>
                </a:ln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000" b="1" dirty="0">
              <a:ln w="38100">
                <a:solidFill>
                  <a:srgbClr val="0033CC"/>
                </a:solidFill>
              </a:ln>
              <a:solidFill>
                <a:srgbClr val="99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5.jpe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5214950"/>
            <a:ext cx="1819273" cy="1214436"/>
          </a:xfrm>
          <a:prstGeom prst="rect">
            <a:avLst/>
          </a:prstGeom>
        </p:spPr>
      </p:pic>
      <p:pic>
        <p:nvPicPr>
          <p:cNvPr id="8" name="Рисунок 7" descr="30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E6EDF7"/>
              </a:clrFrom>
              <a:clrTo>
                <a:srgbClr val="E6ED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500098" y="1643050"/>
            <a:ext cx="3071802" cy="1857378"/>
          </a:xfrm>
          <a:prstGeom prst="rect">
            <a:avLst/>
          </a:prstGeom>
        </p:spPr>
      </p:pic>
      <p:pic>
        <p:nvPicPr>
          <p:cNvPr id="9" name="Рисунок 8" descr="29.jpe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3643314"/>
            <a:ext cx="2143140" cy="1428750"/>
          </a:xfrm>
          <a:prstGeom prst="rect">
            <a:avLst/>
          </a:prstGeom>
        </p:spPr>
      </p:pic>
      <p:sp>
        <p:nvSpPr>
          <p:cNvPr id="12" name="Овальная выноска 11"/>
          <p:cNvSpPr/>
          <p:nvPr/>
        </p:nvSpPr>
        <p:spPr>
          <a:xfrm>
            <a:off x="2928926" y="2071678"/>
            <a:ext cx="5572164" cy="1285884"/>
          </a:xfrm>
          <a:prstGeom prst="wedgeEllipseCallout">
            <a:avLst>
              <a:gd name="adj1" fmla="val -72516"/>
              <a:gd name="adj2" fmla="val 9705"/>
            </a:avLst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ьная выноска 12"/>
          <p:cNvSpPr/>
          <p:nvPr/>
        </p:nvSpPr>
        <p:spPr>
          <a:xfrm>
            <a:off x="2714612" y="3643314"/>
            <a:ext cx="5715040" cy="1285884"/>
          </a:xfrm>
          <a:prstGeom prst="wedgeEllipseCallout">
            <a:avLst>
              <a:gd name="adj1" fmla="val -67864"/>
              <a:gd name="adj2" fmla="val 971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ьная выноска 13"/>
          <p:cNvSpPr/>
          <p:nvPr/>
        </p:nvSpPr>
        <p:spPr>
          <a:xfrm>
            <a:off x="2357422" y="5214950"/>
            <a:ext cx="6072230" cy="1428760"/>
          </a:xfrm>
          <a:prstGeom prst="wedgeEllipseCallout">
            <a:avLst>
              <a:gd name="adj1" fmla="val -61876"/>
              <a:gd name="adj2" fmla="val 8886"/>
            </a:avLst>
          </a:prstGeom>
          <a:solidFill>
            <a:srgbClr val="2CFA2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071934" y="2143116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Prima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28992" y="3857628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Es </a:t>
            </a:r>
            <a:r>
              <a:rPr lang="en-US" sz="54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geht</a:t>
            </a:r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71800" y="5500702"/>
            <a:ext cx="5544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Nicht</a:t>
            </a:r>
            <a:r>
              <a:rPr lang="en-US" sz="4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8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besonders</a:t>
            </a:r>
            <a:r>
              <a:rPr lang="en-US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gut.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000"/>
                            </p:stCondLst>
                            <p:childTnLst>
                              <p:par>
                                <p:cTn id="38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0"/>
                            </p:stCondLst>
                            <p:childTnLst>
                              <p:par>
                                <p:cTn id="4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000"/>
                            </p:stCondLst>
                            <p:childTnLst>
                              <p:par>
                                <p:cTn id="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4"/>
            <a:ext cx="720080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ContrastingRightFacing"/>
              <a:lightRig rig="threePt" dir="t"/>
            </a:scene3d>
          </a:bodyPr>
          <a:lstStyle/>
          <a:p>
            <a:pPr algn="ctr"/>
            <a:r>
              <a:rPr lang="en-US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Danke</a:t>
            </a:r>
            <a:r>
              <a:rPr 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schön</a:t>
            </a:r>
            <a:r>
              <a:rPr lang="en-US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!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3571876"/>
            <a:ext cx="3714776" cy="2857520"/>
          </a:xfrm>
          <a:prstGeom prst="star24">
            <a:avLst/>
          </a:prstGeom>
          <a:ln w="76200">
            <a:solidFill>
              <a:srgbClr val="FF00FF"/>
            </a:solidFill>
            <a:prstDash val="sysDot"/>
          </a:ln>
        </p:spPr>
      </p:pic>
      <p:pic>
        <p:nvPicPr>
          <p:cNvPr id="8" name="Рисунок 7" descr="106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214290"/>
            <a:ext cx="1857388" cy="5000660"/>
          </a:xfrm>
          <a:prstGeom prst="rect">
            <a:avLst/>
          </a:prstGeom>
        </p:spPr>
      </p:pic>
      <p:pic>
        <p:nvPicPr>
          <p:cNvPr id="10" name="Рисунок 9" descr="106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1643050"/>
            <a:ext cx="1785950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64" y="714356"/>
            <a:ext cx="871543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Ссылки на использованные изображения</a:t>
            </a:r>
          </a:p>
          <a:p>
            <a:r>
              <a:rPr lang="ru-RU" dirty="0" smtClean="0"/>
              <a:t>Дети играют            </a:t>
            </a:r>
            <a:r>
              <a:rPr lang="en-US" dirty="0" smtClean="0">
                <a:hlinkClick r:id="rId2"/>
              </a:rPr>
              <a:t>http://im4-tub-ru.yandex.net/i?id=465844432-39-72&amp;n=21</a:t>
            </a:r>
            <a:endParaRPr lang="ru-RU" dirty="0" smtClean="0"/>
          </a:p>
          <a:p>
            <a:r>
              <a:rPr lang="ru-RU" dirty="0" smtClean="0"/>
              <a:t>Дети поют    </a:t>
            </a:r>
            <a:r>
              <a:rPr lang="en-US" dirty="0" smtClean="0">
                <a:hlinkClick r:id="rId3"/>
              </a:rPr>
              <a:t>http://im7-tub-ru.yandex.net/i?id=212372847-47-72&amp;n=21</a:t>
            </a:r>
            <a:endParaRPr lang="ru-RU" dirty="0" smtClean="0"/>
          </a:p>
          <a:p>
            <a:r>
              <a:rPr lang="ru-RU" dirty="0" smtClean="0"/>
              <a:t>Дети танцуют  </a:t>
            </a:r>
            <a:r>
              <a:rPr lang="en-US" dirty="0" smtClean="0">
                <a:hlinkClick r:id="rId4"/>
              </a:rPr>
              <a:t>http://im0-tub-ru.yandex.net/i?id=185139037-16-72&amp;n=21</a:t>
            </a:r>
            <a:endParaRPr lang="ru-RU" dirty="0" smtClean="0"/>
          </a:p>
          <a:p>
            <a:r>
              <a:rPr lang="ru-RU" dirty="0" smtClean="0"/>
              <a:t>Прыгают </a:t>
            </a:r>
            <a:r>
              <a:rPr lang="en-US" dirty="0" smtClean="0">
                <a:hlinkClick r:id="rId5"/>
              </a:rPr>
              <a:t>http://im5-tub-ru.yandex.net/i?id=518053740-14-72&amp;n=21</a:t>
            </a:r>
            <a:endParaRPr lang="ru-RU" dirty="0" smtClean="0"/>
          </a:p>
          <a:p>
            <a:r>
              <a:rPr lang="ru-RU" dirty="0" smtClean="0"/>
              <a:t>Дети  </a:t>
            </a:r>
            <a:r>
              <a:rPr lang="en-US" dirty="0" smtClean="0">
                <a:hlinkClick r:id="rId6"/>
              </a:rPr>
              <a:t>http://im1-tub-ru.yandex.net/i?id=290683769-32-72&amp;n=21</a:t>
            </a:r>
            <a:endParaRPr lang="ru-RU" dirty="0" smtClean="0"/>
          </a:p>
          <a:p>
            <a:r>
              <a:rPr lang="ru-RU" dirty="0" smtClean="0"/>
              <a:t>Дети с шарами </a:t>
            </a:r>
            <a:r>
              <a:rPr lang="en-US" dirty="0" smtClean="0">
                <a:hlinkClick r:id="rId7"/>
              </a:rPr>
              <a:t>http://im2-tub-ru.yandex.net/i?id=591581780-32-72&amp;n=21</a:t>
            </a:r>
            <a:endParaRPr lang="ru-RU" dirty="0" smtClean="0"/>
          </a:p>
          <a:p>
            <a:r>
              <a:rPr lang="ru-RU" dirty="0" smtClean="0"/>
              <a:t>Мальчик </a:t>
            </a:r>
            <a:r>
              <a:rPr lang="en-US" dirty="0" smtClean="0"/>
              <a:t>http://im7-tub-ru.yandex.net/i?id=78222607-06-72&amp;n=21</a:t>
            </a:r>
            <a:endParaRPr lang="ru-RU" dirty="0" smtClean="0"/>
          </a:p>
          <a:p>
            <a:r>
              <a:rPr lang="ru-RU" dirty="0" smtClean="0"/>
              <a:t>Шары </a:t>
            </a:r>
            <a:r>
              <a:rPr lang="en-US" dirty="0" smtClean="0">
                <a:hlinkClick r:id="rId8"/>
              </a:rPr>
              <a:t>http://im5-tub-ru.yandex.net/i?id=413902366-45-72&amp;n=21</a:t>
            </a:r>
            <a:r>
              <a:rPr lang="ru-RU" dirty="0" smtClean="0">
                <a:hlinkClick r:id="rId8"/>
              </a:rPr>
              <a:t>-</a:t>
            </a:r>
            <a:r>
              <a:rPr lang="ru-RU" dirty="0" smtClean="0"/>
              <a:t>  13</a:t>
            </a:r>
          </a:p>
          <a:p>
            <a:r>
              <a:rPr lang="ru-RU" dirty="0" smtClean="0"/>
              <a:t>Свечи </a:t>
            </a:r>
            <a:r>
              <a:rPr lang="en-US" dirty="0" smtClean="0">
                <a:hlinkClick r:id="rId9"/>
              </a:rPr>
              <a:t>http://im1-tub-ru.yandex.net/i?id=323712020-56-72&amp;n=21</a:t>
            </a:r>
            <a:endParaRPr lang="ru-RU" dirty="0" smtClean="0"/>
          </a:p>
          <a:p>
            <a:r>
              <a:rPr lang="ru-RU" dirty="0" smtClean="0"/>
              <a:t>Шары </a:t>
            </a:r>
            <a:r>
              <a:rPr lang="en-US" dirty="0" smtClean="0">
                <a:hlinkClick r:id="rId10"/>
              </a:rPr>
              <a:t>http://im5-tub-ru.yandex.net/i?id=124311348-30-72&amp;n=21</a:t>
            </a:r>
            <a:r>
              <a:rPr lang="ru-RU" dirty="0" smtClean="0">
                <a:hlinkClick r:id="rId10"/>
              </a:rPr>
              <a:t>-</a:t>
            </a:r>
            <a:r>
              <a:rPr lang="ru-RU" dirty="0" smtClean="0"/>
              <a:t>   23</a:t>
            </a:r>
          </a:p>
          <a:p>
            <a:r>
              <a:rPr lang="ru-RU" dirty="0" smtClean="0"/>
              <a:t>Торт </a:t>
            </a:r>
            <a:r>
              <a:rPr lang="en-US" dirty="0" smtClean="0">
                <a:hlinkClick r:id="rId11"/>
              </a:rPr>
              <a:t>http://im3-tub-ru.yandex.net/i?id=484229740-38-72&amp;n=21</a:t>
            </a:r>
            <a:endParaRPr lang="ru-RU" dirty="0" smtClean="0"/>
          </a:p>
          <a:p>
            <a:r>
              <a:rPr lang="ru-RU" dirty="0" smtClean="0"/>
              <a:t>Кока-кола </a:t>
            </a:r>
            <a:r>
              <a:rPr lang="en-US" dirty="0" smtClean="0">
                <a:hlinkClick r:id="rId12"/>
              </a:rPr>
              <a:t>http://im2-tub-ru.yandex.net/i?id=449767010-37-72&amp;n=21</a:t>
            </a:r>
            <a:endParaRPr lang="ru-RU" dirty="0" smtClean="0"/>
          </a:p>
          <a:p>
            <a:r>
              <a:rPr lang="ru-RU" dirty="0" smtClean="0"/>
              <a:t>Ноты </a:t>
            </a:r>
            <a:r>
              <a:rPr lang="en-US" dirty="0" smtClean="0">
                <a:hlinkClick r:id="rId13"/>
              </a:rPr>
              <a:t>http://im0-tub-ru.yandex.net/i?id=628604669-13-72&amp;n=21</a:t>
            </a:r>
            <a:r>
              <a:rPr lang="ru-RU" dirty="0" smtClean="0"/>
              <a:t> -   4</a:t>
            </a:r>
          </a:p>
          <a:p>
            <a:r>
              <a:rPr lang="ru-RU" dirty="0" smtClean="0"/>
              <a:t>Ноты</a:t>
            </a:r>
            <a:r>
              <a:rPr lang="en-US" dirty="0" smtClean="0"/>
              <a:t> </a:t>
            </a:r>
            <a:r>
              <a:rPr lang="en-US" dirty="0" smtClean="0">
                <a:hlinkClick r:id="rId14"/>
              </a:rPr>
              <a:t>http://im0-tub-ru.yandex.net/i?id=91595413-05-72&amp;n=21</a:t>
            </a:r>
            <a:r>
              <a:rPr lang="ru-RU" dirty="0" smtClean="0">
                <a:hlinkClick r:id="rId14"/>
              </a:rPr>
              <a:t>-</a:t>
            </a:r>
            <a:r>
              <a:rPr lang="ru-RU" dirty="0" smtClean="0"/>
              <a:t>      14</a:t>
            </a:r>
          </a:p>
          <a:p>
            <a:r>
              <a:rPr lang="ru-RU" dirty="0" smtClean="0"/>
              <a:t>Мороженое </a:t>
            </a:r>
            <a:r>
              <a:rPr lang="en-US" dirty="0" smtClean="0">
                <a:hlinkClick r:id="rId15"/>
              </a:rPr>
              <a:t>http://im7-tub-ru.yandex.net/i?id=276804833-07-72&amp;n=21</a:t>
            </a:r>
            <a:endParaRPr lang="ru-RU" dirty="0" smtClean="0"/>
          </a:p>
          <a:p>
            <a:r>
              <a:rPr lang="ru-RU" dirty="0" smtClean="0"/>
              <a:t>Фрукты </a:t>
            </a:r>
            <a:r>
              <a:rPr lang="en-US" dirty="0" smtClean="0">
                <a:hlinkClick r:id="rId16"/>
              </a:rPr>
              <a:t>http://im4-tub-ru.yandex.net/i?id=351644755-38-72&amp;n=21</a:t>
            </a:r>
            <a:endParaRPr lang="ru-RU" dirty="0" smtClean="0"/>
          </a:p>
          <a:p>
            <a:r>
              <a:rPr lang="ru-RU" dirty="0" smtClean="0"/>
              <a:t>Машинки </a:t>
            </a:r>
            <a:r>
              <a:rPr lang="en-US" dirty="0" smtClean="0">
                <a:hlinkClick r:id="rId17"/>
              </a:rPr>
              <a:t>http://im0-tub-ru.yandex.net/i?id=83670469-39-72&amp;n=21</a:t>
            </a:r>
            <a:endParaRPr lang="ru-RU" dirty="0" smtClean="0"/>
          </a:p>
          <a:p>
            <a:r>
              <a:rPr lang="ru-RU" dirty="0" smtClean="0"/>
              <a:t>Кукла </a:t>
            </a:r>
            <a:r>
              <a:rPr lang="en-US" dirty="0" smtClean="0">
                <a:hlinkClick r:id="rId18"/>
              </a:rPr>
              <a:t>http://im7-tub-ru.yandex.net/i?id=605053340-10-72&amp;n=21</a:t>
            </a:r>
            <a:endParaRPr lang="ru-RU" dirty="0" smtClean="0"/>
          </a:p>
          <a:p>
            <a:r>
              <a:rPr lang="ru-RU" dirty="0" smtClean="0"/>
              <a:t>Цветы </a:t>
            </a:r>
            <a:r>
              <a:rPr lang="en-US" dirty="0" smtClean="0">
                <a:hlinkClick r:id="rId19"/>
              </a:rPr>
              <a:t>http://im3-tub-ru.yandex.net/i?id=31131551-32-72&amp;n=21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hlinkClick r:id="rId2"/>
            </a:endParaRPr>
          </a:p>
          <a:p>
            <a:r>
              <a:rPr lang="ru-RU" dirty="0" smtClean="0"/>
              <a:t>Книга </a:t>
            </a:r>
            <a:r>
              <a:rPr lang="en-US" dirty="0" smtClean="0">
                <a:hlinkClick r:id="rId3"/>
              </a:rPr>
              <a:t>http://im5-tub-ru.yandex.net/i?id=354650215-25-72&amp;n=21</a:t>
            </a:r>
            <a:endParaRPr lang="ru-RU" dirty="0" smtClean="0"/>
          </a:p>
          <a:p>
            <a:r>
              <a:rPr lang="ru-RU" dirty="0" err="1" smtClean="0"/>
              <a:t>Комп</a:t>
            </a:r>
            <a:r>
              <a:rPr lang="ru-RU" dirty="0" smtClean="0"/>
              <a:t>. Игра </a:t>
            </a:r>
            <a:r>
              <a:rPr lang="en-US" dirty="0" smtClean="0">
                <a:hlinkClick r:id="rId4"/>
              </a:rPr>
              <a:t>http://im3-tub-ru.yandex.net/i?id=169560521-00-72&amp;n=21</a:t>
            </a:r>
            <a:endParaRPr lang="ru-RU" dirty="0" smtClean="0"/>
          </a:p>
          <a:p>
            <a:r>
              <a:rPr lang="ru-RU" dirty="0" smtClean="0"/>
              <a:t>Приглашение </a:t>
            </a:r>
            <a:r>
              <a:rPr lang="en-US" dirty="0" smtClean="0">
                <a:hlinkClick r:id="rId5"/>
              </a:rPr>
              <a:t>http://im7-tub-ru.yandex.net/i?id=468840061-30-72&amp;n=21</a:t>
            </a:r>
            <a:endParaRPr lang="ru-RU" dirty="0" smtClean="0"/>
          </a:p>
          <a:p>
            <a:r>
              <a:rPr lang="ru-RU" dirty="0" smtClean="0"/>
              <a:t>Смайлики </a:t>
            </a:r>
            <a:r>
              <a:rPr lang="en-US" dirty="0" smtClean="0">
                <a:hlinkClick r:id="rId6"/>
              </a:rPr>
              <a:t>http://im4-tub-ru.yandex.net/i?id=174963976-62-72&amp;n=21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http://im1-tub-ru.yandex.net/i?id=109426567-63-72&amp;n=21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http://im4-tub-ru.yandex.net/i?id=379111297-18-72&amp;n=21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http://im4-tub-ru.yandex.net/i?id=322119246-70-72&amp;n=21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http://im4-tub-ru.yandex.net/i?id=209474988-35-72&amp;n=21</a:t>
            </a:r>
            <a:endParaRPr lang="ru-RU" dirty="0" smtClean="0"/>
          </a:p>
          <a:p>
            <a:r>
              <a:rPr lang="ru-RU" dirty="0" smtClean="0"/>
              <a:t>Учебник </a:t>
            </a:r>
            <a:r>
              <a:rPr lang="en-US" dirty="0" smtClean="0"/>
              <a:t>http://im5-tub-ru.yandex.net/i?id=580579972-35-72&amp;n=21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142984"/>
            <a:ext cx="8001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28575">
                  <a:solidFill>
                    <a:srgbClr val="0033CC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en-US" sz="6000" b="1" dirty="0" err="1" smtClean="0">
                <a:ln w="28575">
                  <a:solidFill>
                    <a:srgbClr val="0033CC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jetzt</a:t>
            </a:r>
            <a:endParaRPr lang="ru-RU" sz="6000" b="1" dirty="0" smtClean="0">
              <a:ln w="28575">
                <a:solidFill>
                  <a:srgbClr val="0033CC"/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6000" b="1" dirty="0" smtClean="0">
                <a:ln w="28575">
                  <a:solidFill>
                    <a:srgbClr val="0033CC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err="1" smtClean="0">
                <a:ln w="28575">
                  <a:solidFill>
                    <a:srgbClr val="0033CC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singen</a:t>
            </a:r>
            <a:r>
              <a:rPr lang="en-US" sz="6000" b="1" dirty="0" smtClean="0">
                <a:ln w="28575">
                  <a:solidFill>
                    <a:srgbClr val="0033CC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err="1" smtClean="0">
                <a:ln w="28575">
                  <a:solidFill>
                    <a:srgbClr val="0033CC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endParaRPr lang="ru-RU" sz="6000" b="1" dirty="0" smtClean="0">
              <a:ln w="28575">
                <a:solidFill>
                  <a:srgbClr val="0033CC"/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6000" b="1" dirty="0" smtClean="0">
                <a:ln w="28575">
                  <a:solidFill>
                    <a:srgbClr val="0033CC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err="1" smtClean="0">
                <a:ln w="28575">
                  <a:solidFill>
                    <a:srgbClr val="0033CC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zusammen</a:t>
            </a:r>
            <a:r>
              <a:rPr lang="ru-RU" sz="6000" b="1" dirty="0" smtClean="0">
                <a:ln w="28575">
                  <a:solidFill>
                    <a:srgbClr val="0033CC"/>
                  </a:solidFill>
                </a:ln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6000" b="1" dirty="0">
              <a:ln w="28575">
                <a:solidFill>
                  <a:srgbClr val="0033CC"/>
                </a:solidFill>
              </a:ln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00496" y="4181652"/>
            <a:ext cx="4714908" cy="2104858"/>
          </a:xfrm>
          <a:prstGeom prst="rect">
            <a:avLst/>
          </a:prstGeom>
          <a:ln w="57150">
            <a:solidFill>
              <a:srgbClr val="0000CC"/>
            </a:solidFill>
            <a:prstDash val="sysDot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Andy hat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heute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Andy hat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heute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Andy hat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heute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gratulieren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ihm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sehr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gratulieren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sehr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wenn’s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Kuchen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gibt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noch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mehr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Denn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Andy hat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heute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Andy hat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heute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Andy hat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heute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Und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wir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gratulieren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ihm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sehr</a:t>
            </a:r>
            <a:r>
              <a:rPr lang="en-US" sz="3600" b="1" dirty="0" smtClean="0">
                <a:solidFill>
                  <a:srgbClr val="66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</p:txBody>
      </p:sp>
      <p:pic>
        <p:nvPicPr>
          <p:cNvPr id="4" name="Рисунок 3" descr="92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00958" y="3643314"/>
            <a:ext cx="1428760" cy="3000396"/>
          </a:xfrm>
          <a:prstGeom prst="rect">
            <a:avLst/>
          </a:prstGeom>
        </p:spPr>
      </p:pic>
      <p:pic>
        <p:nvPicPr>
          <p:cNvPr id="5" name="Рисунок 4" descr="89.jpe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571480"/>
            <a:ext cx="1685925" cy="1428750"/>
          </a:xfrm>
          <a:prstGeom prst="rect">
            <a:avLst/>
          </a:prstGeom>
        </p:spPr>
      </p:pic>
      <p:pic>
        <p:nvPicPr>
          <p:cNvPr id="7" name="21_-_Urok_1-5_-_Upr._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27984" y="29969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3269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71546"/>
            <a:ext cx="91883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Andy </a:t>
            </a:r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möchte</a:t>
            </a:r>
            <a:endParaRPr lang="en-US" sz="6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seine </a:t>
            </a:r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Freunde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6000" b="1" dirty="0" smtClean="0">
                <a:solidFill>
                  <a:srgbClr val="CC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zum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err="1" smtClean="0">
                <a:latin typeface="Times New Roman" pitchFamily="18" charset="0"/>
                <a:cs typeface="Times New Roman" pitchFamily="18" charset="0"/>
              </a:rPr>
              <a:t>einladen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2.jpe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57950" y="500042"/>
            <a:ext cx="1928826" cy="2571768"/>
          </a:xfrm>
          <a:prstGeom prst="rect">
            <a:avLst/>
          </a:prstGeom>
        </p:spPr>
      </p:pic>
      <p:pic>
        <p:nvPicPr>
          <p:cNvPr id="4" name="Рисунок 3" descr="9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4286256"/>
            <a:ext cx="3929090" cy="2071692"/>
          </a:xfrm>
          <a:prstGeom prst="rect">
            <a:avLst/>
          </a:prstGeom>
          <a:noFill/>
          <a:ln w="76200">
            <a:solidFill>
              <a:srgbClr val="66FF66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71480"/>
            <a:ext cx="75009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6600" b="1" dirty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6600" b="1" dirty="0" smtClean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ndy </a:t>
            </a:r>
            <a:r>
              <a:rPr lang="en-US" sz="6600" b="1" dirty="0" err="1" smtClean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schreibt</a:t>
            </a:r>
            <a:r>
              <a:rPr lang="en-US" sz="6600" b="1" dirty="0" smtClean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algn="just"/>
            <a:r>
              <a:rPr lang="en-US" sz="6600" b="1" dirty="0" err="1" smtClean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Einladungen</a:t>
            </a:r>
            <a:endParaRPr lang="en-US" sz="6600" b="1" dirty="0" smtClean="0">
              <a:ln w="28575">
                <a:solidFill>
                  <a:srgbClr val="006666"/>
                </a:solidFill>
              </a:ln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6600" b="1" dirty="0" smtClean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zum</a:t>
            </a:r>
            <a:r>
              <a:rPr lang="en-US" sz="6600" b="1" dirty="0" smtClean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Geburtstag</a:t>
            </a:r>
            <a:r>
              <a:rPr lang="en-US" sz="6600" b="1" dirty="0" smtClean="0">
                <a:ln w="28575">
                  <a:solidFill>
                    <a:srgbClr val="006666"/>
                  </a:solidFill>
                </a:ln>
                <a:solidFill>
                  <a:srgbClr val="00FF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6600" dirty="0">
              <a:ln w="28575">
                <a:solidFill>
                  <a:srgbClr val="006666"/>
                </a:solidFill>
              </a:ln>
              <a:solidFill>
                <a:srgbClr val="00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4071942"/>
            <a:ext cx="5357850" cy="2428892"/>
          </a:xfrm>
          <a:prstGeom prst="rect">
            <a:avLst/>
          </a:prstGeom>
          <a:ln w="76200">
            <a:solidFill>
              <a:srgbClr val="00FFFF"/>
            </a:solidFill>
            <a:prstDash val="sysDot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548680"/>
            <a:ext cx="70567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Liebe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Sabine!</a:t>
            </a:r>
          </a:p>
          <a:p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Ich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habe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am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Freitag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Geburtstag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und lade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dich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herzlich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ein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. </a:t>
            </a:r>
          </a:p>
          <a:p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Wir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spielen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,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singen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,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tanzen.Dann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essen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wir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.</a:t>
            </a:r>
          </a:p>
          <a:p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Komm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bitte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um 12 </a:t>
            </a:r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Uhr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.</a:t>
            </a:r>
          </a:p>
          <a:p>
            <a:r>
              <a:rPr lang="en-US" sz="4400" b="1" i="1" dirty="0" err="1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Dein</a:t>
            </a:r>
            <a:r>
              <a:rPr lang="en-US" sz="4400" b="1" i="1" dirty="0" smtClean="0">
                <a:solidFill>
                  <a:srgbClr val="6600CC"/>
                </a:solidFill>
                <a:latin typeface="Times New Roman" pitchFamily="18" charset="0"/>
                <a:ea typeface="DFKai-SB" pitchFamily="65" charset="-120"/>
                <a:cs typeface="Times New Roman" pitchFamily="18" charset="0"/>
              </a:rPr>
              <a:t> Andy</a:t>
            </a:r>
            <a:endParaRPr lang="ru-RU" sz="4400" b="1" i="1" dirty="0">
              <a:solidFill>
                <a:srgbClr val="6600CC"/>
              </a:solidFill>
              <a:latin typeface="Times New Roman" pitchFamily="18" charset="0"/>
              <a:ea typeface="DFKai-SB" pitchFamily="65" charset="-12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80010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Und nun </a:t>
            </a:r>
            <a:r>
              <a:rPr lang="en-US" sz="66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kommen</a:t>
            </a:r>
            <a:r>
              <a:rPr lang="en-US" sz="6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sz="6600" b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Gäste</a:t>
            </a:r>
            <a:r>
              <a:rPr lang="en-US" sz="6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66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3143248"/>
            <a:ext cx="5072098" cy="2643206"/>
          </a:xfrm>
          <a:prstGeom prst="rect">
            <a:avLst/>
          </a:prstGeom>
          <a:ln w="57150">
            <a:solidFill>
              <a:srgbClr val="0000CC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35824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Worüber</a:t>
            </a:r>
            <a:r>
              <a:rPr lang="en-US" sz="6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sprechen</a:t>
            </a:r>
            <a:r>
              <a:rPr lang="en-US" sz="6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sz="6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Gäste</a:t>
            </a:r>
            <a:r>
              <a:rPr lang="ru-RU" sz="6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sz="6000" b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de-DE" sz="4400" b="1" dirty="0" smtClean="0">
                <a:solidFill>
                  <a:srgbClr val="008080"/>
                </a:solidFill>
                <a:latin typeface="Times New Roman" pitchFamily="18" charset="0"/>
                <a:cs typeface="Times New Roman" pitchFamily="18" charset="0"/>
              </a:rPr>
              <a:t>Wir lesen den Dialog mit verteilten Rollen</a:t>
            </a:r>
          </a:p>
          <a:p>
            <a:pPr algn="ctr"/>
            <a:endParaRPr lang="de-DE" sz="4400" b="1" dirty="0" smtClean="0">
              <a:solidFill>
                <a:srgbClr val="00808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de-DE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Seite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44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Übung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4 c)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48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4500570"/>
            <a:ext cx="1357322" cy="1785950"/>
          </a:xfrm>
          <a:prstGeom prst="rect">
            <a:avLst/>
          </a:prstGeom>
          <a:ln w="76200">
            <a:solidFill>
              <a:srgbClr val="FF33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505</Words>
  <Application>Microsoft Office PowerPoint</Application>
  <PresentationFormat>Экран (4:3)</PresentationFormat>
  <Paragraphs>126</Paragraphs>
  <Slides>25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137</cp:revision>
  <dcterms:created xsi:type="dcterms:W3CDTF">2013-11-08T13:56:57Z</dcterms:created>
  <dcterms:modified xsi:type="dcterms:W3CDTF">2013-12-12T05:54:18Z</dcterms:modified>
</cp:coreProperties>
</file>