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7"/>
  </p:notesMasterIdLst>
  <p:sldIdLst>
    <p:sldId id="256" r:id="rId2"/>
    <p:sldId id="257" r:id="rId3"/>
    <p:sldId id="264" r:id="rId4"/>
    <p:sldId id="259" r:id="rId5"/>
    <p:sldId id="258" r:id="rId6"/>
    <p:sldId id="260" r:id="rId7"/>
    <p:sldId id="261" r:id="rId8"/>
    <p:sldId id="262" r:id="rId9"/>
    <p:sldId id="265" r:id="rId10"/>
    <p:sldId id="266" r:id="rId11"/>
    <p:sldId id="267" r:id="rId12"/>
    <p:sldId id="288" r:id="rId13"/>
    <p:sldId id="289" r:id="rId14"/>
    <p:sldId id="278" r:id="rId15"/>
    <p:sldId id="283" r:id="rId16"/>
    <p:sldId id="282" r:id="rId17"/>
    <p:sldId id="284" r:id="rId18"/>
    <p:sldId id="286" r:id="rId19"/>
    <p:sldId id="285" r:id="rId20"/>
    <p:sldId id="287" r:id="rId21"/>
    <p:sldId id="281" r:id="rId22"/>
    <p:sldId id="280" r:id="rId23"/>
    <p:sldId id="279" r:id="rId24"/>
    <p:sldId id="268" r:id="rId25"/>
    <p:sldId id="274" r:id="rId26"/>
    <p:sldId id="275" r:id="rId27"/>
    <p:sldId id="276" r:id="rId28"/>
    <p:sldId id="277" r:id="rId29"/>
    <p:sldId id="269" r:id="rId30"/>
    <p:sldId id="270" r:id="rId31"/>
    <p:sldId id="273" r:id="rId32"/>
    <p:sldId id="271" r:id="rId33"/>
    <p:sldId id="272" r:id="rId34"/>
    <p:sldId id="263" r:id="rId35"/>
    <p:sldId id="290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56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200"/>
    </p:cViewPr>
  </p:sorterViewPr>
  <p:notesViewPr>
    <p:cSldViewPr>
      <p:cViewPr varScale="1">
        <p:scale>
          <a:sx n="84" d="100"/>
          <a:sy n="84" d="100"/>
        </p:scale>
        <p:origin x="-1968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08C126-4CA7-4DDD-8C1A-90D807E8367B}" type="datetimeFigureOut">
              <a:rPr lang="ru-RU" smtClean="0"/>
              <a:t>03.07.2013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C41E2F-2303-4AEF-9207-236EBC8566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80233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C41E2F-2303-4AEF-9207-236EBC85664D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849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03.07.2013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03.07.2013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03.07.2013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03.07.2013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03.07.2013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03.07.2013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03.07.2013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03.07.2013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03.07.2013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03.07.2013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03.07.2013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03.07.2013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yandsearch?source=wiz&amp;img_url=http://isi.maxosite.ru/blog/files/newspaper.jpg&amp;p=6&amp;text=%D1%83%D1%87%D0%B8%D1%82%D0%B5%D0%BB%D1%8C%D1%81%D0%BA%D0%B0%D1%8F%20%D0%B3%D0%B0%D0%B7%D0%B5%D1%82%D0%B0%20%D1%84%D0%BE%D1%82%D0%BE&amp;noreask=1&amp;pos=183&amp;lr=191&amp;rpt=simage&amp;nojs=1" TargetMode="Externa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pdf.kp.ru/data/1/32/2013-04-30/32-2013-04-30-cover.jpg" TargetMode="External"/><Relationship Id="rId3" Type="http://schemas.openxmlformats.org/officeDocument/2006/relationships/image" Target="../media/image12.jpeg"/><Relationship Id="rId7" Type="http://schemas.openxmlformats.org/officeDocument/2006/relationships/image" Target="../media/image14.jpeg"/><Relationship Id="rId2" Type="http://schemas.openxmlformats.org/officeDocument/2006/relationships/hyperlink" Target="http://exp-edition.ru/uploads/6_3463_80.jpg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image.park.ru/getimager.php?s=2b&amp;num=1&amp;issue=87010394-AFB4-40F0-8120-3BB92B485313" TargetMode="External"/><Relationship Id="rId5" Type="http://schemas.openxmlformats.org/officeDocument/2006/relationships/image" Target="../media/image13.jpeg"/><Relationship Id="rId4" Type="http://schemas.openxmlformats.org/officeDocument/2006/relationships/hyperlink" Target="http://vbryanske.com/pic15236433x250.jpg" TargetMode="External"/><Relationship Id="rId9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gif"/><Relationship Id="rId3" Type="http://schemas.openxmlformats.org/officeDocument/2006/relationships/hyperlink" Target="http://vostokoved2006.narod.ru/r1.jpg" TargetMode="External"/><Relationship Id="rId7" Type="http://schemas.openxmlformats.org/officeDocument/2006/relationships/hyperlink" Target="http://selnov.ru/images/katalog/sn/sn10/sn01_2010.gif" TargetMode="Externa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9.jpeg"/><Relationship Id="rId5" Type="http://schemas.openxmlformats.org/officeDocument/2006/relationships/hyperlink" Target="http://pics.livejournal.com/svedread/pic/000b39y0" TargetMode="External"/><Relationship Id="rId4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hyperlink" Target="http://regionlib.ru/ingavino/files/2011/06/d098d0b7d0bed0b1d180d0b0d0b6d0b5d0bdd0b8d0b5-2231.jpg" TargetMode="Externa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2.jpeg"/><Relationship Id="rId4" Type="http://schemas.openxmlformats.org/officeDocument/2006/relationships/hyperlink" Target="http://www.zapostim.ru/uploads/posts/2012-03/1333074617_100otvetovur01_2012.jpg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hyperlink" Target="http://www.cbs-vib.ru/userfiles/image/0naikaireligia.jpg" TargetMode="Externa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4.jpeg"/><Relationship Id="rId4" Type="http://schemas.openxmlformats.org/officeDocument/2006/relationships/hyperlink" Target="http://lib.uni-dubna.ru/biblweb/images/journal1184.jpg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hyperlink" Target="http://www.librus.ru/coverbig/03/03027.jpg" TargetMode="Externa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6.jpeg"/><Relationship Id="rId4" Type="http://schemas.openxmlformats.org/officeDocument/2006/relationships/hyperlink" Target="http://www.indostan.ru/forum/foto-video/3573/49924_1_o.jpg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hyperlink" Target="http://detlib.tomsk.ru/userfiles/image/fis_b.jpg" TargetMode="Externa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8.jpeg"/><Relationship Id="rId4" Type="http://schemas.openxmlformats.org/officeDocument/2006/relationships/hyperlink" Target="http://www.oxota-ru.ru/load/Image/cover_5-450(1).jpg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hyperlink" Target="http://twilight.vsibiri.net/uploads/posts/2011-03/1300791086_169186-42359718-m750x740-u36d6b.jpg" TargetMode="Externa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0.jpeg"/><Relationship Id="rId4" Type="http://schemas.openxmlformats.org/officeDocument/2006/relationships/hyperlink" Target="http://tainuzvezd.advrba.ru/index_clip_image001.jpg" TargetMode="Externa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kommok.ru/uploads/posts/2012-04/1333877403_osnbuthbdhxzt1i.jpeg" TargetMode="External"/><Relationship Id="rId3" Type="http://schemas.openxmlformats.org/officeDocument/2006/relationships/image" Target="../media/image31.gif"/><Relationship Id="rId7" Type="http://schemas.openxmlformats.org/officeDocument/2006/relationships/image" Target="../media/image33.jpeg"/><Relationship Id="rId2" Type="http://schemas.openxmlformats.org/officeDocument/2006/relationships/hyperlink" Target="http://s43.radikal.ru/i102/1002/c7/ada8ec58e6d6.gif" TargetMode="External"/><Relationship Id="rId1" Type="http://schemas.openxmlformats.org/officeDocument/2006/relationships/slideLayout" Target="../slideLayouts/slideLayout5.xml"/><Relationship Id="rId6" Type="http://schemas.openxmlformats.org/officeDocument/2006/relationships/hyperlink" Target="http://thumbnails80.imagebam.com/20755/203619207546686.jpg" TargetMode="External"/><Relationship Id="rId5" Type="http://schemas.openxmlformats.org/officeDocument/2006/relationships/image" Target="../media/image32.jpeg"/><Relationship Id="rId4" Type="http://schemas.openxmlformats.org/officeDocument/2006/relationships/hyperlink" Target="http://www.media-atlas.ru/uploads/6_2870_80.jpg" TargetMode="External"/><Relationship Id="rId9" Type="http://schemas.openxmlformats.org/officeDocument/2006/relationships/image" Target="../media/image3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7" Type="http://schemas.openxmlformats.org/officeDocument/2006/relationships/image" Target="../media/image37.jpeg"/><Relationship Id="rId2" Type="http://schemas.openxmlformats.org/officeDocument/2006/relationships/hyperlink" Target="http://tortila.net/uploads/posts/2009-09/1252528094_tsvetok_16_2009_350.gif" TargetMode="External"/><Relationship Id="rId1" Type="http://schemas.openxmlformats.org/officeDocument/2006/relationships/slideLayout" Target="../slideLayouts/slideLayout5.xml"/><Relationship Id="rId6" Type="http://schemas.openxmlformats.org/officeDocument/2006/relationships/hyperlink" Target="http://map-smi.ru/common/img/uploaded/magazines/mag_cvet_mir.jpg" TargetMode="External"/><Relationship Id="rId5" Type="http://schemas.openxmlformats.org/officeDocument/2006/relationships/image" Target="../media/image36.jpeg"/><Relationship Id="rId4" Type="http://schemas.openxmlformats.org/officeDocument/2006/relationships/hyperlink" Target="http://www.greeninfo.ru/img/logo_inform/anons/flowerclub_12_08_250.jpg" TargetMode="Externa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fbtv.ru/uploads/posts/2008-12/friske/001/4-zhanna-friske-foto-1.jpg" TargetMode="External"/><Relationship Id="rId3" Type="http://schemas.openxmlformats.org/officeDocument/2006/relationships/image" Target="../media/image38.jpeg"/><Relationship Id="rId7" Type="http://schemas.openxmlformats.org/officeDocument/2006/relationships/image" Target="../media/image40.jpeg"/><Relationship Id="rId2" Type="http://schemas.openxmlformats.org/officeDocument/2006/relationships/hyperlink" Target="http://knigkindom.ru/uploads/posts/2013-03/1362770048_1361985605_vse_dlya_zhenschiny__10__2013.jpg" TargetMode="External"/><Relationship Id="rId1" Type="http://schemas.openxmlformats.org/officeDocument/2006/relationships/slideLayout" Target="../slideLayouts/slideLayout5.xml"/><Relationship Id="rId6" Type="http://schemas.openxmlformats.org/officeDocument/2006/relationships/hyperlink" Target="http://tvprogr.narod.ru/actors/klimova/rabotnitsa0804/images/1klimova_1.jpg" TargetMode="External"/><Relationship Id="rId5" Type="http://schemas.openxmlformats.org/officeDocument/2006/relationships/image" Target="../media/image39.jpeg"/><Relationship Id="rId4" Type="http://schemas.openxmlformats.org/officeDocument/2006/relationships/hyperlink" Target="http://www.burda.ru/Repository/be8fb499-71dd-4dd2-afa9-dc0e477cd1c6/d035ad6f-4ecd-4d85-aa8b-5d97b2304298/09b807b6-4419-42b6-8a07-d4ba46eb997a/ed211ca0-22c8-4521-99c0-bcb0018a64ac/v2jvtya1.jpg" TargetMode="External"/><Relationship Id="rId9" Type="http://schemas.openxmlformats.org/officeDocument/2006/relationships/image" Target="../media/image4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img0.liveinternet.ru/images/foto/c/9/apps/2/772/2772154_img520.jpg" TargetMode="External"/><Relationship Id="rId2" Type="http://schemas.openxmlformats.org/officeDocument/2006/relationships/image" Target="../media/image42.gif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3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hyperlink" Target="http://img244.imageshack.us/img244/8859/marusya200507b.jpg" TargetMode="External"/><Relationship Id="rId7" Type="http://schemas.openxmlformats.org/officeDocument/2006/relationships/hyperlink" Target="http://hmrb.ru/uploads/posts/2011-07/1311923456_nashamolodeg.png" TargetMode="External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6.jpeg"/><Relationship Id="rId5" Type="http://schemas.openxmlformats.org/officeDocument/2006/relationships/hyperlink" Target="http://www.zbib.ru/assets/images/1/hnfhn.jpg" TargetMode="External"/><Relationship Id="rId10" Type="http://schemas.openxmlformats.org/officeDocument/2006/relationships/image" Target="../media/image48.jpeg"/><Relationship Id="rId4" Type="http://schemas.openxmlformats.org/officeDocument/2006/relationships/image" Target="../media/image45.jpeg"/><Relationship Id="rId9" Type="http://schemas.openxmlformats.org/officeDocument/2006/relationships/hyperlink" Target="http://www.rovesnik.ru/upload/images/magazines/rovesnik/2005/cover-Rovesnik-2005-03-small.jpg" TargetMode="Externa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images.yandex.ru/yandsearch?img_url=http://www.osd.ru/ftproot/users/0009075/n0004178/0000001.jpg&amp;iorient=&amp;ih=&amp;nojs=1&amp;icolor=&amp;site=&amp;text=%D0%B6%D1%83%D1%80%D0%BD%D0%B0%D0%BB%20%D0%B2%D0%B8%D0%BD%D0%B8%20%D0%B8%20%D0%B5%D0%B3%D0%BE%20%D0%B4%D1%80%D1%83%D0%B7%D1%8C%D1%8F%20%D1%84%D0%BE%D1%82%D0%BE&amp;iw=&amp;wp=&amp;pos=3&amp;recent=&amp;type=&amp;isize=&amp;rpt=simage&amp;itype=" TargetMode="External"/><Relationship Id="rId3" Type="http://schemas.openxmlformats.org/officeDocument/2006/relationships/image" Target="../media/image50.jpeg"/><Relationship Id="rId7" Type="http://schemas.openxmlformats.org/officeDocument/2006/relationships/image" Target="../media/image52.jpeg"/><Relationship Id="rId2" Type="http://schemas.openxmlformats.org/officeDocument/2006/relationships/image" Target="../media/image49.gif"/><Relationship Id="rId1" Type="http://schemas.openxmlformats.org/officeDocument/2006/relationships/slideLayout" Target="../slideLayouts/slideLayout5.xml"/><Relationship Id="rId6" Type="http://schemas.openxmlformats.org/officeDocument/2006/relationships/hyperlink" Target="http://images.yandex.ru/yandsearch?img_url=http://www.egmont.ru/upload/images/j_smeshariki.jpg&amp;iorient=&amp;ih=&amp;nojs=1&amp;icolor=&amp;site=&amp;text=%D0%B6%D1%83%D1%80%D0%BD%D0%B0%D0%BB%20%D1%81%D0%BC%D0%B5%D1%88%D0%B0%D1%80%D0%B8%D0%BA%D0%B8%20%D1%84%D0%BE%D1%82%D0%BE&amp;iw=&amp;wp=&amp;pos=1&amp;recent=&amp;type=&amp;isize=&amp;rpt=simage&amp;itype=" TargetMode="External"/><Relationship Id="rId11" Type="http://schemas.openxmlformats.org/officeDocument/2006/relationships/image" Target="../media/image54.jpeg"/><Relationship Id="rId5" Type="http://schemas.openxmlformats.org/officeDocument/2006/relationships/image" Target="../media/image51.jpeg"/><Relationship Id="rId10" Type="http://schemas.openxmlformats.org/officeDocument/2006/relationships/hyperlink" Target="http://www.osd.ru/ftproot/users/0009075/n0002443/0000001.jpg" TargetMode="External"/><Relationship Id="rId4" Type="http://schemas.openxmlformats.org/officeDocument/2006/relationships/hyperlink" Target="http://59428s009.edusite.ru/images/p31_0012.jpg" TargetMode="External"/><Relationship Id="rId9" Type="http://schemas.openxmlformats.org/officeDocument/2006/relationships/image" Target="../media/image53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://pics.kz/s3/2a/81/84/3f/2a81843f3d3cab91b2ce44ed9b322d5a.jpg" TargetMode="External"/><Relationship Id="rId3" Type="http://schemas.openxmlformats.org/officeDocument/2006/relationships/image" Target="../media/image55.jpeg"/><Relationship Id="rId7" Type="http://schemas.openxmlformats.org/officeDocument/2006/relationships/image" Target="../media/image57.jpeg"/><Relationship Id="rId2" Type="http://schemas.openxmlformats.org/officeDocument/2006/relationships/hyperlink" Target="http://www.osd.ru/ftproot/users/0009075/n0002445/0000001.jpg" TargetMode="External"/><Relationship Id="rId1" Type="http://schemas.openxmlformats.org/officeDocument/2006/relationships/slideLayout" Target="../slideLayouts/slideLayout5.xml"/><Relationship Id="rId6" Type="http://schemas.openxmlformats.org/officeDocument/2006/relationships/hyperlink" Target="http://www.vinata.ru/web/lazur2/images/cvirelka.jpg" TargetMode="External"/><Relationship Id="rId5" Type="http://schemas.openxmlformats.org/officeDocument/2006/relationships/image" Target="../media/image56.jpeg"/><Relationship Id="rId4" Type="http://schemas.openxmlformats.org/officeDocument/2006/relationships/hyperlink" Target="http://russkaia-lafka.com/data/small/w2517.jpg" TargetMode="External"/><Relationship Id="rId9" Type="http://schemas.openxmlformats.org/officeDocument/2006/relationships/image" Target="../media/image58.jpe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detmobib.ru/upload/information_system_26/2/7/3/item_273/information_items_273.jpg" TargetMode="External"/><Relationship Id="rId3" Type="http://schemas.openxmlformats.org/officeDocument/2006/relationships/image" Target="../media/image59.jpeg"/><Relationship Id="rId7" Type="http://schemas.openxmlformats.org/officeDocument/2006/relationships/image" Target="../media/image61.jpeg"/><Relationship Id="rId2" Type="http://schemas.openxmlformats.org/officeDocument/2006/relationships/hyperlink" Target="http://www.edu.cap.ru/home/8458/p/p4.jpg" TargetMode="External"/><Relationship Id="rId1" Type="http://schemas.openxmlformats.org/officeDocument/2006/relationships/slideLayout" Target="../slideLayouts/slideLayout5.xml"/><Relationship Id="rId6" Type="http://schemas.openxmlformats.org/officeDocument/2006/relationships/hyperlink" Target="http://thumbnails84.imagebam.com/20664/7a6ea1206631591.jpg" TargetMode="External"/><Relationship Id="rId5" Type="http://schemas.openxmlformats.org/officeDocument/2006/relationships/image" Target="../media/image60.jpeg"/><Relationship Id="rId4" Type="http://schemas.openxmlformats.org/officeDocument/2006/relationships/hyperlink" Target="http://www.karta-smi.ru/pub_lib/mapwt/19072006144916.jpg" TargetMode="External"/><Relationship Id="rId9" Type="http://schemas.openxmlformats.org/officeDocument/2006/relationships/image" Target="../media/image62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7" Type="http://schemas.openxmlformats.org/officeDocument/2006/relationships/image" Target="../media/image65.jpeg"/><Relationship Id="rId2" Type="http://schemas.openxmlformats.org/officeDocument/2006/relationships/hyperlink" Target="http://ini-fb.dvgu.ru/photo/ini/j3s.jpg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library.kuzstu.ru/method/elvistavki/blago/48690.jpg" TargetMode="External"/><Relationship Id="rId5" Type="http://schemas.openxmlformats.org/officeDocument/2006/relationships/image" Target="../media/image64.jpeg"/><Relationship Id="rId4" Type="http://schemas.openxmlformats.org/officeDocument/2006/relationships/hyperlink" Target="http://www.km-book.ru/km/books/286/33000089286.jpg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hyperlink" Target="http://www.liber.ru/images/books/aaf61765372e1037cec526b9111ff7d0d7a84628c025d30f7b2c52c958767e76.jpg" TargetMode="Externa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67.jpeg"/><Relationship Id="rId4" Type="http://schemas.openxmlformats.org/officeDocument/2006/relationships/hyperlink" Target="http://www.aonb.ru/virt3/2.jpg" TargetMode="Externa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ummit.ua/img/covers/48050.jpg" TargetMode="External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0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hyperlink" Target="http://fictionbook.ru/static/bookimages/04/81/22/04812225.bin.dir/04812225.cover.jpg" TargetMode="Externa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72.jpeg"/><Relationship Id="rId4" Type="http://schemas.openxmlformats.org/officeDocument/2006/relationships/hyperlink" Target="http://www.rodb-v.ru/upload/teachers_continuing_education/chitaem_2012_11.jpg" TargetMode="Externa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hyperlink" Target="http://www.big-library.info/Journals/14500/14864.jpg" TargetMode="Externa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74.jpeg"/><Relationship Id="rId4" Type="http://schemas.openxmlformats.org/officeDocument/2006/relationships/hyperlink" Target="http://www.rodb-v.ru/upload/teachers_continuing_education/poisl_2012_11.jpg" TargetMode="Externa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www.knigoboz.ru/uploads/KO22-1.jpg" TargetMode="Externa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www.yourpress.ru/upload/iblock/434/6ff1ecb2-a7af-11e0-b0dd-0025d3ad7baf_6ff1ecb4-a7af-11e0-b0dd-0025d3ad7baf.jpeg" TargetMode="Externa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980728"/>
            <a:ext cx="7772400" cy="239958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Периодические издания </a:t>
            </a:r>
            <a:br>
              <a:rPr lang="ru-RU" dirty="0" smtClean="0"/>
            </a:br>
            <a:r>
              <a:rPr lang="ru-RU" dirty="0" err="1" smtClean="0"/>
              <a:t>межпоселенческой</a:t>
            </a:r>
            <a:r>
              <a:rPr lang="ru-RU" dirty="0" smtClean="0"/>
              <a:t> библиотеки </a:t>
            </a:r>
            <a:br>
              <a:rPr lang="ru-RU" dirty="0" smtClean="0"/>
            </a:br>
            <a:r>
              <a:rPr lang="ru-RU" dirty="0" smtClean="0"/>
              <a:t>Брянского района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41356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338328"/>
            <a:ext cx="8363272" cy="1252728"/>
          </a:xfrm>
        </p:spPr>
        <p:txBody>
          <a:bodyPr>
            <a:normAutofit fontScale="90000"/>
          </a:bodyPr>
          <a:lstStyle/>
          <a:p>
            <a:pPr algn="l"/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> «</a:t>
            </a:r>
            <a:r>
              <a:rPr lang="ru-RU" sz="2800" b="1" dirty="0"/>
              <a:t>Учительская газета» </a:t>
            </a:r>
            <a:r>
              <a:rPr lang="ru-RU" sz="2800" b="1" dirty="0" smtClean="0"/>
              <a:t>                       «Совершенно секретно»</a:t>
            </a: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/>
              <a:t> </a:t>
            </a:r>
            <a:r>
              <a:rPr lang="ru-RU" sz="3200" b="1" dirty="0" smtClean="0"/>
              <a:t>                </a:t>
            </a:r>
            <a:endParaRPr lang="ru-RU" sz="3200" dirty="0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4716016" y="2492896"/>
            <a:ext cx="4427984" cy="1368152"/>
          </a:xfrm>
        </p:spPr>
        <p:txBody>
          <a:bodyPr>
            <a:normAutofit fontScale="62500" lnSpcReduction="20000"/>
          </a:bodyPr>
          <a:lstStyle/>
          <a:p>
            <a:pPr algn="l"/>
            <a:r>
              <a:rPr lang="ru-RU" dirty="0" smtClean="0"/>
              <a:t>      Российское ежемесячное </a:t>
            </a:r>
            <a:r>
              <a:rPr lang="ru-RU" dirty="0"/>
              <a:t>международное общественно-политическое издание, выходящее раз в месяц. </a:t>
            </a:r>
            <a:endParaRPr lang="ru-RU" dirty="0" smtClean="0"/>
          </a:p>
          <a:p>
            <a:pPr algn="l"/>
            <a:r>
              <a:rPr lang="ru-RU" dirty="0" smtClean="0"/>
              <a:t>       Газета </a:t>
            </a:r>
            <a:r>
              <a:rPr lang="ru-RU" dirty="0"/>
              <a:t>основана в 1989 </a:t>
            </a:r>
            <a:r>
              <a:rPr lang="ru-RU" dirty="0" smtClean="0"/>
              <a:t>году</a:t>
            </a:r>
            <a:r>
              <a:rPr lang="ru-RU" dirty="0"/>
              <a:t> </a:t>
            </a:r>
            <a:r>
              <a:rPr lang="ru-RU" dirty="0" smtClean="0"/>
              <a:t>писателем </a:t>
            </a:r>
            <a:r>
              <a:rPr lang="ru-RU" dirty="0"/>
              <a:t>Юлианом </a:t>
            </a:r>
            <a:r>
              <a:rPr lang="ru-RU" dirty="0" err="1"/>
              <a:t>Семёновым</a:t>
            </a:r>
            <a:r>
              <a:rPr lang="ru-RU" dirty="0"/>
              <a:t>, он же и придумал название.</a:t>
            </a:r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3"/>
          </p:nvPr>
        </p:nvSpPr>
        <p:spPr>
          <a:xfrm>
            <a:off x="251520" y="1988840"/>
            <a:ext cx="4172272" cy="2880320"/>
          </a:xfrm>
        </p:spPr>
        <p:txBody>
          <a:bodyPr>
            <a:normAutofit fontScale="62500" lnSpcReduction="20000"/>
          </a:bodyPr>
          <a:lstStyle/>
          <a:p>
            <a:pPr algn="l"/>
            <a:r>
              <a:rPr lang="ru-RU" dirty="0" smtClean="0"/>
              <a:t>       Выходит </a:t>
            </a:r>
            <a:r>
              <a:rPr lang="ru-RU" dirty="0"/>
              <a:t>3 раза в неделю. </a:t>
            </a:r>
            <a:endParaRPr lang="ru-RU" dirty="0" smtClean="0"/>
          </a:p>
          <a:p>
            <a:pPr algn="l"/>
            <a:r>
              <a:rPr lang="ru-RU" dirty="0" smtClean="0"/>
              <a:t>       Основана </a:t>
            </a:r>
            <a:r>
              <a:rPr lang="ru-RU" dirty="0"/>
              <a:t>3 октября 1924 (в 1930–37 называлась "За коммунистическое просвещение"). </a:t>
            </a:r>
            <a:endParaRPr lang="ru-RU" dirty="0" smtClean="0"/>
          </a:p>
          <a:p>
            <a:pPr algn="l"/>
            <a:r>
              <a:rPr lang="ru-RU" dirty="0" smtClean="0"/>
              <a:t>        На </a:t>
            </a:r>
            <a:r>
              <a:rPr lang="ru-RU" dirty="0"/>
              <a:t>современном этапе "У. г." публикует статьи, освещающие вопросы осуществления всеобщего среднего образования, проблемы качества обучения, оказывает помощь учителю в повышении его  профессионального мастерства, пропагандирует передовой опыт лучших школ, знакомит читателей с положением </a:t>
            </a:r>
            <a:r>
              <a:rPr lang="ru-RU" dirty="0" smtClean="0"/>
              <a:t> </a:t>
            </a:r>
            <a:r>
              <a:rPr lang="ru-RU" dirty="0"/>
              <a:t>образования за рубежом</a:t>
            </a:r>
            <a:r>
              <a:rPr lang="ru-RU" dirty="0" smtClean="0"/>
              <a:t>.</a:t>
            </a:r>
          </a:p>
          <a:p>
            <a:pPr algn="l"/>
            <a:endParaRPr lang="ru-RU" dirty="0"/>
          </a:p>
          <a:p>
            <a:endParaRPr lang="ru-RU" dirty="0"/>
          </a:p>
        </p:txBody>
      </p:sp>
      <p:sp>
        <p:nvSpPr>
          <p:cNvPr id="9" name="Объект 8"/>
          <p:cNvSpPr>
            <a:spLocks noGrp="1"/>
          </p:cNvSpPr>
          <p:nvPr>
            <p:ph sz="quarter" idx="4"/>
          </p:nvPr>
        </p:nvSpPr>
        <p:spPr>
          <a:xfrm>
            <a:off x="6444208" y="5229201"/>
            <a:ext cx="1368152" cy="57606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" name="Объект 9" descr="http://www.nemtsov.ru/file/0005/6048/index.jpg"/>
          <p:cNvPicPr>
            <a:picLocks noGrp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3645024"/>
            <a:ext cx="2160240" cy="3096344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11" name="Рисунок 10" descr="http://im5-tub-ru.yandex.net/i?id=293180163-13-73&amp;n=21">
            <a:hlinkClick r:id="rId3" tgtFrame="_blank"/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725144"/>
            <a:ext cx="2376264" cy="1728192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795726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690032" y="1628800"/>
            <a:ext cx="7772400" cy="1944216"/>
          </a:xfrm>
        </p:spPr>
        <p:txBody>
          <a:bodyPr/>
          <a:lstStyle/>
          <a:p>
            <a:r>
              <a:rPr lang="ru-RU" dirty="0" smtClean="0"/>
              <a:t>Региональные </a:t>
            </a:r>
            <a:br>
              <a:rPr lang="ru-RU" dirty="0" smtClean="0"/>
            </a:br>
            <a:r>
              <a:rPr lang="ru-RU" dirty="0" smtClean="0"/>
              <a:t>периодические издания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9312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>
          <a:xfrm>
            <a:off x="323528" y="332656"/>
            <a:ext cx="4968552" cy="6408712"/>
          </a:xfrm>
        </p:spPr>
        <p:txBody>
          <a:bodyPr>
            <a:normAutofit fontScale="32500" lnSpcReduction="20000"/>
          </a:bodyPr>
          <a:lstStyle/>
          <a:p>
            <a:pPr marL="0" indent="0">
              <a:buNone/>
            </a:pPr>
            <a:r>
              <a:rPr lang="ru-RU" sz="4300" b="1" dirty="0" smtClean="0"/>
              <a:t>    </a:t>
            </a:r>
            <a:r>
              <a:rPr lang="ru-RU" sz="4300" dirty="0" smtClean="0"/>
              <a:t>       </a:t>
            </a:r>
            <a:r>
              <a:rPr lang="ru-RU" sz="5500" b="1" dirty="0" smtClean="0"/>
              <a:t>«</a:t>
            </a:r>
            <a:r>
              <a:rPr lang="ru-RU" sz="5500" b="1" dirty="0"/>
              <a:t>Брянский регион» </a:t>
            </a:r>
            <a:r>
              <a:rPr lang="ru-RU" sz="4300" b="1" dirty="0"/>
              <a:t>- </a:t>
            </a:r>
            <a:r>
              <a:rPr lang="ru-RU" sz="4300" dirty="0"/>
              <a:t>областная еженедельная </a:t>
            </a:r>
            <a:r>
              <a:rPr lang="ru-RU" sz="4300" dirty="0" smtClean="0"/>
              <a:t>     газета</a:t>
            </a:r>
            <a:r>
              <a:rPr lang="ru-RU" sz="4300" dirty="0"/>
              <a:t>. Выходит с 2007 года по вторникам</a:t>
            </a:r>
            <a:r>
              <a:rPr lang="ru-RU" sz="4300" dirty="0" smtClean="0"/>
              <a:t>.</a:t>
            </a:r>
          </a:p>
          <a:p>
            <a:pPr marL="0" indent="0">
              <a:buNone/>
            </a:pPr>
            <a:r>
              <a:rPr lang="ru-RU" sz="4300" b="1" dirty="0" smtClean="0"/>
              <a:t>           </a:t>
            </a:r>
            <a:r>
              <a:rPr lang="ru-RU" sz="5500" b="1" dirty="0" smtClean="0"/>
              <a:t>«</a:t>
            </a:r>
            <a:r>
              <a:rPr lang="ru-RU" sz="5500" b="1" dirty="0"/>
              <a:t>Брянский перекресток» </a:t>
            </a:r>
            <a:r>
              <a:rPr lang="ru-RU" sz="4300" b="1" dirty="0"/>
              <a:t>- </a:t>
            </a:r>
            <a:r>
              <a:rPr lang="ru-RU" sz="4300" dirty="0"/>
              <a:t>областная еженедельная  общественно-политическая газета, основана в 2000 году. Издание информирует о событиях в политической жизни региона, о положении в социальной сфере, о развитии промышленности и АПК</a:t>
            </a:r>
            <a:r>
              <a:rPr lang="ru-RU" sz="4300" dirty="0" smtClean="0"/>
              <a:t>.</a:t>
            </a:r>
          </a:p>
          <a:p>
            <a:pPr marL="0" indent="0">
              <a:buNone/>
            </a:pPr>
            <a:endParaRPr lang="ru-RU" sz="4300" dirty="0"/>
          </a:p>
          <a:p>
            <a:pPr marL="0" indent="0">
              <a:buNone/>
            </a:pPr>
            <a:r>
              <a:rPr lang="ru-RU" sz="5500" b="1" dirty="0" smtClean="0"/>
              <a:t>       «</a:t>
            </a:r>
            <a:r>
              <a:rPr lang="ru-RU" sz="5500" b="1" dirty="0"/>
              <a:t>Брянский Рабочий» </a:t>
            </a:r>
            <a:r>
              <a:rPr lang="ru-RU" sz="4300" b="1" dirty="0"/>
              <a:t>- </a:t>
            </a:r>
            <a:r>
              <a:rPr lang="ru-RU" sz="4300" dirty="0"/>
              <a:t>региональная информационно-аналитическая газета Брянской области. Единственное издание, официально публикующее законы и иные нормативно-правовые акты Брянской областной Думы и Администрации Брянской области. Старейшее издание в области, выходит с сентября 1917 года. Распространяется по подписке. Выходит два раза в неделю, ТВ-программа в четверг.</a:t>
            </a:r>
            <a:endParaRPr lang="ru-RU" sz="4300" b="1" dirty="0" smtClean="0"/>
          </a:p>
          <a:p>
            <a:endParaRPr lang="ru-RU" sz="4300" b="1" dirty="0"/>
          </a:p>
          <a:p>
            <a:pPr marL="0" indent="0">
              <a:buNone/>
            </a:pPr>
            <a:r>
              <a:rPr lang="ru-RU" sz="4300" b="1" dirty="0" smtClean="0"/>
              <a:t>        </a:t>
            </a:r>
            <a:r>
              <a:rPr lang="ru-RU" sz="5500" b="1" dirty="0"/>
              <a:t>«Брянская учительская газета»</a:t>
            </a:r>
            <a:r>
              <a:rPr lang="ru-RU" sz="5500" dirty="0"/>
              <a:t> </a:t>
            </a:r>
            <a:r>
              <a:rPr lang="ru-RU" sz="4300" dirty="0"/>
              <a:t>— государственная областная газета, которая издается с января 2003 года. </a:t>
            </a:r>
            <a:r>
              <a:rPr lang="ru-RU" sz="4300" dirty="0" smtClean="0"/>
              <a:t>На </a:t>
            </a:r>
            <a:r>
              <a:rPr lang="ru-RU" sz="4300" dirty="0"/>
              <a:t>страницах газеты неоднократно появляются материалы о педагогах школ, преподавателях училищ и вузов, которые воспитывают достойных граждан нашей страны. Выезжая в командировки по Брянской области, корреспонденты рассказывают о том, как живут и трудятся учителя неполных и малокомплектных школ. «Брянская учительская газета» была </a:t>
            </a:r>
            <a:r>
              <a:rPr lang="ru-RU" sz="4300" dirty="0" smtClean="0"/>
              <a:t>не раз отмечена </a:t>
            </a:r>
            <a:r>
              <a:rPr lang="ru-RU" sz="4300" dirty="0"/>
              <a:t>грамотами, дипломами и памятными подарками за победы в областных и всероссийских журналистских конкурсах</a:t>
            </a:r>
            <a:r>
              <a:rPr lang="ru-RU" sz="4300" dirty="0" smtClean="0"/>
              <a:t>.</a:t>
            </a:r>
          </a:p>
          <a:p>
            <a:pPr marL="0" indent="0">
              <a:buNone/>
            </a:pPr>
            <a:r>
              <a:rPr lang="ru-RU" sz="4300" dirty="0" smtClean="0"/>
              <a:t>  </a:t>
            </a:r>
            <a:r>
              <a:rPr lang="ru-RU" sz="5500" b="1" dirty="0"/>
              <a:t>«Брянские факты» </a:t>
            </a:r>
            <a:r>
              <a:rPr lang="ru-RU" sz="4300" b="1" dirty="0"/>
              <a:t>- </a:t>
            </a:r>
            <a:r>
              <a:rPr lang="ru-RU" sz="4300" dirty="0"/>
              <a:t>еженедельная областная </a:t>
            </a:r>
            <a:r>
              <a:rPr lang="ru-RU" sz="4300" dirty="0" smtClean="0"/>
              <a:t>газета</a:t>
            </a:r>
          </a:p>
          <a:p>
            <a:pPr marL="0" indent="0">
              <a:buNone/>
            </a:pPr>
            <a:r>
              <a:rPr lang="ru-RU" sz="4300" dirty="0"/>
              <a:t> </a:t>
            </a:r>
            <a:r>
              <a:rPr lang="ru-RU" sz="4900" b="1" dirty="0"/>
              <a:t>«Комсомолец Брянска» </a:t>
            </a:r>
            <a:r>
              <a:rPr lang="ru-RU" sz="4300" b="1" dirty="0"/>
              <a:t>- </a:t>
            </a:r>
            <a:r>
              <a:rPr lang="ru-RU" sz="4300" dirty="0"/>
              <a:t>городская  общественно-политическая газета. Публикуются журналистские расследования и независимый взгляд на события в жизни города.</a:t>
            </a:r>
          </a:p>
        </p:txBody>
      </p:sp>
      <p:pic>
        <p:nvPicPr>
          <p:cNvPr id="4098" name="Picture 2" descr="http://exp-edition.ru/uploads/6_3463_80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484784"/>
            <a:ext cx="1656596" cy="2376264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vbryanske.com/pic15236433x250.jp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9413" y="980728"/>
            <a:ext cx="1664049" cy="2376264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age.park.ru/getimager.php?s=2b&amp;num=1&amp;issue=87010394-AFB4-40F0-8120-3BB92B485313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9414" y="3861048"/>
            <a:ext cx="1726032" cy="2448272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pdf.kp.ru/data/1/32/2013-04-30/32-2013-04-30-cover.jpg">
            <a:hlinkClick r:id="rId8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5801" y="4221088"/>
            <a:ext cx="1719790" cy="2432695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2754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7" y="2348880"/>
            <a:ext cx="4104455" cy="417646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     </a:t>
            </a:r>
            <a:r>
              <a:rPr lang="ru-RU" sz="2000" dirty="0" smtClean="0"/>
              <a:t>Газета Брянского района основана в октябре 1939 года.   </a:t>
            </a:r>
          </a:p>
          <a:p>
            <a:pPr marL="0" indent="0">
              <a:buNone/>
            </a:pPr>
            <a:r>
              <a:rPr lang="ru-RU" sz="2000" dirty="0"/>
              <a:t> </a:t>
            </a:r>
            <a:r>
              <a:rPr lang="ru-RU" sz="2000" dirty="0" smtClean="0"/>
              <a:t>    Выходит два раза в неделю.    </a:t>
            </a:r>
          </a:p>
          <a:p>
            <a:pPr marL="0" indent="0">
              <a:buNone/>
            </a:pPr>
            <a:r>
              <a:rPr lang="ru-RU" sz="2000" dirty="0"/>
              <a:t> </a:t>
            </a:r>
            <a:r>
              <a:rPr lang="ru-RU" sz="2000" dirty="0" smtClean="0"/>
              <a:t>    Освещает социально- экономическую, политическую и культурную жизнь района</a:t>
            </a:r>
            <a:r>
              <a:rPr lang="ru-RU" sz="2000" dirty="0"/>
              <a:t>. </a:t>
            </a:r>
            <a:r>
              <a:rPr lang="ru-RU" sz="2000" dirty="0" smtClean="0"/>
              <a:t>  </a:t>
            </a:r>
          </a:p>
          <a:p>
            <a:pPr marL="0" indent="0">
              <a:buNone/>
            </a:pPr>
            <a:r>
              <a:rPr lang="ru-RU" sz="2000" dirty="0"/>
              <a:t> </a:t>
            </a:r>
            <a:r>
              <a:rPr lang="ru-RU" sz="2000" dirty="0" smtClean="0"/>
              <a:t>    Публикует нормативно-правовые </a:t>
            </a:r>
            <a:r>
              <a:rPr lang="ru-RU" sz="2000" dirty="0"/>
              <a:t>акты </a:t>
            </a:r>
            <a:r>
              <a:rPr lang="ru-RU" sz="2000" dirty="0" smtClean="0"/>
              <a:t>Брянского районного Совета народных депутатов, Администрации Брянского района и сельских поселений.</a:t>
            </a:r>
            <a:endParaRPr lang="ru-RU" sz="2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Районная газета </a:t>
            </a:r>
            <a:br>
              <a:rPr lang="ru-RU" dirty="0" smtClean="0"/>
            </a:br>
            <a:r>
              <a:rPr lang="ru-RU" dirty="0" smtClean="0"/>
              <a:t>«</a:t>
            </a:r>
            <a:r>
              <a:rPr lang="ru-RU" dirty="0" err="1" smtClean="0"/>
              <a:t>Деснянская</a:t>
            </a:r>
            <a:r>
              <a:rPr lang="ru-RU" dirty="0" smtClean="0"/>
              <a:t> правда»</a:t>
            </a:r>
            <a:endParaRPr lang="ru-RU" dirty="0"/>
          </a:p>
        </p:txBody>
      </p:sp>
      <p:pic>
        <p:nvPicPr>
          <p:cNvPr id="1026" name="Picture 2" descr="D:\Мои документы\My Pictures\Scan Pictures\20130703\Image1.bmp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069591" y="2427352"/>
            <a:ext cx="3037263" cy="4032448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1567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90032" y="2996952"/>
            <a:ext cx="7772400" cy="990608"/>
          </a:xfrm>
        </p:spPr>
        <p:txBody>
          <a:bodyPr>
            <a:noAutofit/>
          </a:bodyPr>
          <a:lstStyle/>
          <a:p>
            <a:r>
              <a:rPr lang="ru-RU" sz="3200" dirty="0" smtClean="0"/>
              <a:t>Федеральные периодические издания</a:t>
            </a:r>
            <a:endParaRPr lang="ru-RU" sz="3200" dirty="0"/>
          </a:p>
        </p:txBody>
      </p:sp>
      <p:sp>
        <p:nvSpPr>
          <p:cNvPr id="6" name="Объект 5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1127456"/>
          </a:xfrm>
        </p:spPr>
        <p:txBody>
          <a:bodyPr>
            <a:normAutofit fontScale="70000" lnSpcReduction="20000"/>
          </a:bodyPr>
          <a:lstStyle/>
          <a:p>
            <a:endParaRPr lang="ru-RU" dirty="0"/>
          </a:p>
          <a:p>
            <a:r>
              <a:rPr lang="ru-RU" sz="8000" b="1" dirty="0"/>
              <a:t>Журналы </a:t>
            </a:r>
          </a:p>
        </p:txBody>
      </p:sp>
    </p:spTree>
    <p:extLst>
      <p:ext uri="{BB962C8B-B14F-4D97-AF65-F5344CB8AC3E}">
        <p14:creationId xmlns:p14="http://schemas.microsoft.com/office/powerpoint/2010/main" val="2970712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23529" y="260648"/>
            <a:ext cx="5328591" cy="61926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900" dirty="0"/>
              <a:t> </a:t>
            </a:r>
            <a:r>
              <a:rPr lang="ru-RU" sz="1600" b="1" dirty="0"/>
              <a:t>«Воин России» - </a:t>
            </a:r>
            <a:r>
              <a:rPr lang="ru-RU" sz="1600" dirty="0"/>
              <a:t>ежемесячный военный литературно-художественный журнал Министерства обороны России. Публикует литературно-публицистических материалы о жизни и проблемах Вооруженных Сил Российской Федерации, на темы воинского воспитания и патриотизма</a:t>
            </a:r>
            <a:r>
              <a:rPr lang="ru-RU" sz="1600" dirty="0" smtClean="0"/>
              <a:t>...</a:t>
            </a:r>
          </a:p>
          <a:p>
            <a:pPr marL="0" indent="0">
              <a:buNone/>
            </a:pPr>
            <a:endParaRPr lang="ru-RU" sz="1600" dirty="0"/>
          </a:p>
          <a:p>
            <a:pPr marL="0" indent="0">
              <a:buNone/>
            </a:pPr>
            <a:r>
              <a:rPr lang="ru-RU" sz="1600" b="1" dirty="0"/>
              <a:t>«Огонек» - </a:t>
            </a:r>
            <a:r>
              <a:rPr lang="ru-RU" sz="1600" dirty="0"/>
              <a:t>еженедельный иллюстрированный журнал о современной жизни для современного человека с широким кругом интересов. Содержит много потребительской информации, статьи российских писателей, ученых, деятелей культуры</a:t>
            </a:r>
            <a:r>
              <a:rPr lang="ru-RU" sz="1600" dirty="0" smtClean="0"/>
              <a:t>.</a:t>
            </a:r>
          </a:p>
          <a:p>
            <a:pPr marL="0" indent="0">
              <a:buNone/>
            </a:pPr>
            <a:endParaRPr lang="ru-RU" sz="1600" dirty="0" smtClean="0"/>
          </a:p>
          <a:p>
            <a:pPr marL="0" indent="0">
              <a:buNone/>
            </a:pPr>
            <a:r>
              <a:rPr lang="ru-RU" sz="1600" dirty="0"/>
              <a:t> </a:t>
            </a:r>
            <a:r>
              <a:rPr lang="ru-RU" sz="1600" b="1" dirty="0"/>
              <a:t>«Сельская новь» - </a:t>
            </a:r>
            <a:r>
              <a:rPr lang="ru-RU" sz="1600" dirty="0"/>
              <a:t>ежемесячный иллюстрированный публицистический журнал читают все, кого интересует жизнь российской провинции.</a:t>
            </a:r>
          </a:p>
          <a:p>
            <a:pPr marL="0" indent="0">
              <a:buNone/>
            </a:pPr>
            <a:endParaRPr lang="ru-RU" sz="1900" dirty="0"/>
          </a:p>
          <a:p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940152" y="4437112"/>
            <a:ext cx="3024336" cy="230425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600" dirty="0" smtClean="0"/>
              <a:t>  </a:t>
            </a:r>
            <a:r>
              <a:rPr lang="ru-RU" sz="1600" b="1" dirty="0"/>
              <a:t>«Родина» - </a:t>
            </a:r>
            <a:r>
              <a:rPr lang="ru-RU" sz="1600" dirty="0"/>
              <a:t>единственное в России издание по истории страны с древнейших времен до наших дней. Цель журнала  - рассказать об истории России не скучно, а интересно, заинтересовав глубже познать загадки истории России.</a:t>
            </a:r>
          </a:p>
          <a:p>
            <a:endParaRPr lang="ru-RU" dirty="0"/>
          </a:p>
        </p:txBody>
      </p:sp>
      <p:pic>
        <p:nvPicPr>
          <p:cNvPr id="5122" name="Picture 2" descr="http://www.voenkniga.ru/catalog/300_voin-rossii.bi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7006" y="332656"/>
            <a:ext cx="1454785" cy="1883946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vostokoved2006.narod.ru/r1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39505">
            <a:off x="4063219" y="4716617"/>
            <a:ext cx="1482479" cy="1913628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pics.livejournal.com/svedread/pic/000b39y0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8150" y="2132856"/>
            <a:ext cx="1278862" cy="1728192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selnov.ru/images/katalog/sn/sn10/sn01_2010.gif">
            <a:hlinkClick r:id="rId7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59319">
            <a:off x="1884927" y="4645333"/>
            <a:ext cx="1428750" cy="1988445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3921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38327"/>
            <a:ext cx="4680520" cy="1218465"/>
          </a:xfrm>
        </p:spPr>
        <p:txBody>
          <a:bodyPr>
            <a:noAutofit/>
          </a:bodyPr>
          <a:lstStyle/>
          <a:p>
            <a:r>
              <a:rPr lang="ru-RU" sz="2400" dirty="0" smtClean="0"/>
              <a:t>Полезные журналы, </a:t>
            </a:r>
            <a:br>
              <a:rPr lang="ru-RU" sz="2400" dirty="0" smtClean="0"/>
            </a:br>
            <a:r>
              <a:rPr lang="ru-RU" sz="2400" dirty="0" smtClean="0"/>
              <a:t>отвечающие на любые вопросы</a:t>
            </a:r>
            <a:endParaRPr lang="ru-RU" sz="24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77332" y="2132856"/>
            <a:ext cx="3820055" cy="4176464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dirty="0" smtClean="0"/>
              <a:t>    </a:t>
            </a:r>
            <a:r>
              <a:rPr lang="ru-RU" b="1" dirty="0"/>
              <a:t>«Домашняя энциклопедия для вас» - </a:t>
            </a:r>
            <a:r>
              <a:rPr lang="ru-RU" dirty="0"/>
              <a:t>настоящая энциклопедия бытия. Читатели называют журнал самым полезным, чемпионом среди журналов, журналом журналов… В нем вы найдете ответы на  социальную защиту, консультации юриста, здоровье, интервью со звездами эстрады, сотни кулинарных, косметических рецептов, воспитание ребенка, психотерапия, школа безопасности</a:t>
            </a:r>
            <a:r>
              <a:rPr lang="ru-RU" dirty="0" smtClean="0"/>
              <a:t>…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      </a:t>
            </a:r>
            <a:r>
              <a:rPr lang="ru-RU" b="1" dirty="0"/>
              <a:t>«100 ответов юристов» - </a:t>
            </a:r>
            <a:r>
              <a:rPr lang="ru-RU" dirty="0"/>
              <a:t>ж</a:t>
            </a:r>
            <a:r>
              <a:rPr lang="ru-RU" dirty="0" smtClean="0"/>
              <a:t>урнал  </a:t>
            </a:r>
            <a:r>
              <a:rPr lang="ru-RU" dirty="0"/>
              <a:t>является приложением к газете Народный совет. Это уникальное издание поможет найти ответ на любые вопросы с помощью закона.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 dirty="0"/>
          </a:p>
          <a:p>
            <a:endParaRPr lang="ru-RU" dirty="0"/>
          </a:p>
        </p:txBody>
      </p:sp>
      <p:pic>
        <p:nvPicPr>
          <p:cNvPr id="4098" name="Picture 2" descr="http://regionlib.ru/ingavino/files/2011/06/d098d0b7d0bed0b1d180d0b0d0b6d0b5d0bdd0b8d0b5-2231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1484784"/>
            <a:ext cx="2100616" cy="2880320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www.zapostim.ru/uploads/posts/2012-03/1333074617_100otvetovur01_2012.jp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501008"/>
            <a:ext cx="2092192" cy="2808312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5003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3200" b="1" dirty="0"/>
              <a:t>«Наука и религия</a:t>
            </a:r>
            <a:r>
              <a:rPr lang="ru-RU" sz="3200" b="1" dirty="0" smtClean="0"/>
              <a:t>»</a:t>
            </a:r>
            <a:r>
              <a:rPr lang="ru-RU" sz="3200" dirty="0"/>
              <a:t> </a:t>
            </a:r>
            <a:r>
              <a:rPr lang="ru-RU" sz="3200" dirty="0" smtClean="0"/>
              <a:t>              </a:t>
            </a:r>
            <a:r>
              <a:rPr lang="ru-RU" sz="3200" b="1" dirty="0" smtClean="0"/>
              <a:t>«</a:t>
            </a:r>
            <a:r>
              <a:rPr lang="ru-RU" sz="3200" b="1" dirty="0"/>
              <a:t>Природа и свет» </a:t>
            </a:r>
            <a:endParaRPr lang="ru-RU" sz="32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79512" y="2060848"/>
            <a:ext cx="4032448" cy="1152128"/>
          </a:xfrm>
        </p:spPr>
        <p:txBody>
          <a:bodyPr>
            <a:normAutofit/>
          </a:bodyPr>
          <a:lstStyle/>
          <a:p>
            <a:r>
              <a:rPr lang="ru-RU" sz="1600" dirty="0" smtClean="0"/>
              <a:t>Ежемесячный </a:t>
            </a:r>
            <a:r>
              <a:rPr lang="ru-RU" sz="1600" dirty="0"/>
              <a:t>научно-популярный журнал, посвящённый вопросам научного и религиозного мировоззрения.</a:t>
            </a:r>
          </a:p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04048" y="2564904"/>
            <a:ext cx="4032448" cy="1368152"/>
          </a:xfrm>
        </p:spPr>
        <p:txBody>
          <a:bodyPr>
            <a:normAutofit fontScale="62500" lnSpcReduction="20000"/>
          </a:bodyPr>
          <a:lstStyle/>
          <a:p>
            <a:pPr algn="l"/>
            <a:r>
              <a:rPr lang="ru-RU" b="1" dirty="0" smtClean="0"/>
              <a:t>     </a:t>
            </a:r>
            <a:r>
              <a:rPr lang="ru-RU" dirty="0" smtClean="0"/>
              <a:t>Один</a:t>
            </a:r>
            <a:r>
              <a:rPr lang="ru-RU" b="1" dirty="0" smtClean="0"/>
              <a:t> </a:t>
            </a:r>
            <a:r>
              <a:rPr lang="ru-RU" dirty="0" smtClean="0"/>
              <a:t>из </a:t>
            </a:r>
            <a:r>
              <a:rPr lang="ru-RU" dirty="0"/>
              <a:t>самых интересных и популярных  журналов в России. Его читают все те, кого волнует и по-настоящему захватывает таинственный загадочный мир живого, те, кто стремится к духовному осознанию себя на Земле.</a:t>
            </a:r>
          </a:p>
          <a:p>
            <a:pPr algn="l"/>
            <a:endParaRPr lang="ru-RU" dirty="0"/>
          </a:p>
        </p:txBody>
      </p:sp>
      <p:pic>
        <p:nvPicPr>
          <p:cNvPr id="6146" name="Picture 2" descr="http://www.cbs-vib.ru/userfiles/image/0naikaireligia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204" y="3068960"/>
            <a:ext cx="2704620" cy="3456384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lib.uni-dubna.ru/biblweb/images/journal1184.jp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3957396"/>
            <a:ext cx="1925960" cy="2567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8482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2800" b="1" dirty="0" smtClean="0"/>
              <a:t>     «</a:t>
            </a:r>
            <a:r>
              <a:rPr lang="ru-RU" sz="2800" b="1" dirty="0"/>
              <a:t>Вокруг света</a:t>
            </a:r>
            <a:r>
              <a:rPr lang="ru-RU" sz="2400" b="1" dirty="0" smtClean="0"/>
              <a:t>»</a:t>
            </a:r>
            <a:r>
              <a:rPr lang="ru-RU" sz="2400" dirty="0"/>
              <a:t> </a:t>
            </a:r>
            <a:r>
              <a:rPr lang="ru-RU" sz="2400" dirty="0" smtClean="0"/>
              <a:t>                    </a:t>
            </a:r>
            <a:r>
              <a:rPr lang="ru-RU" sz="2800" b="1" dirty="0" smtClean="0"/>
              <a:t>«</a:t>
            </a:r>
            <a:r>
              <a:rPr lang="ru-RU" sz="2800" b="1" dirty="0"/>
              <a:t>Чудеса </a:t>
            </a:r>
            <a:r>
              <a:rPr lang="ru-RU" sz="2800" b="1" dirty="0" smtClean="0"/>
              <a:t>и приключения</a:t>
            </a:r>
            <a:r>
              <a:rPr lang="ru-RU" sz="2800" b="1" dirty="0"/>
              <a:t>» </a:t>
            </a:r>
            <a:endParaRPr lang="ru-RU" sz="32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7544" y="1988840"/>
            <a:ext cx="4031304" cy="1329036"/>
          </a:xfrm>
        </p:spPr>
        <p:txBody>
          <a:bodyPr>
            <a:normAutofit fontScale="62500" lnSpcReduction="20000"/>
          </a:bodyPr>
          <a:lstStyle/>
          <a:p>
            <a:pPr algn="l"/>
            <a:r>
              <a:rPr lang="ru-RU" dirty="0" smtClean="0"/>
              <a:t>      Один </a:t>
            </a:r>
            <a:r>
              <a:rPr lang="ru-RU" dirty="0"/>
              <a:t>из первых журналов в России вообще и один из первых журналов в мире на познавательную тематику.  Из него вы узнаете о далеких странах, первооткрывателях, исследователях, географии континентов.</a:t>
            </a:r>
          </a:p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76056" y="2708920"/>
            <a:ext cx="3394336" cy="864096"/>
          </a:xfrm>
        </p:spPr>
        <p:txBody>
          <a:bodyPr>
            <a:normAutofit fontScale="92500" lnSpcReduction="20000"/>
          </a:bodyPr>
          <a:lstStyle/>
          <a:p>
            <a:r>
              <a:rPr lang="ru-RU" sz="1600" dirty="0" smtClean="0"/>
              <a:t>Литературно-художественный журнал- альманах приключений, путешествий, научных гипотез и фантастики.</a:t>
            </a:r>
          </a:p>
          <a:p>
            <a:endParaRPr lang="ru-RU" dirty="0"/>
          </a:p>
        </p:txBody>
      </p:sp>
      <p:pic>
        <p:nvPicPr>
          <p:cNvPr id="2050" name="Picture 2" descr="http://www.librus.ru/coverbig/03/03027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3645024"/>
            <a:ext cx="2331582" cy="2952328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www.indostan.ru/forum/foto-video/3573/49924_1_o.jp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271061"/>
            <a:ext cx="2252252" cy="3117304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8341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2800" dirty="0"/>
              <a:t> </a:t>
            </a:r>
            <a:r>
              <a:rPr lang="ru-RU" sz="2800" b="1" dirty="0"/>
              <a:t>«Охотничий двор</a:t>
            </a:r>
            <a:r>
              <a:rPr lang="ru-RU" sz="2800" b="1" dirty="0" smtClean="0"/>
              <a:t>»                 </a:t>
            </a:r>
            <a:r>
              <a:rPr lang="ru-RU" sz="2800" b="1" dirty="0"/>
              <a:t>«Физкультура и спорт»</a:t>
            </a:r>
            <a:endParaRPr lang="ru-RU" sz="28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23528" y="1988840"/>
            <a:ext cx="3600400" cy="1329036"/>
          </a:xfrm>
        </p:spPr>
        <p:txBody>
          <a:bodyPr>
            <a:normAutofit fontScale="62500" lnSpcReduction="20000"/>
          </a:bodyPr>
          <a:lstStyle/>
          <a:p>
            <a:pPr algn="l"/>
            <a:r>
              <a:rPr lang="ru-RU" dirty="0" smtClean="0"/>
              <a:t>      Журнал плод </a:t>
            </a:r>
            <a:r>
              <a:rPr lang="ru-RU" dirty="0"/>
              <a:t>сотрудничества известных охотников, кинологов, охотоведов и журналистов. </a:t>
            </a:r>
            <a:endParaRPr lang="ru-RU" dirty="0" smtClean="0"/>
          </a:p>
          <a:p>
            <a:pPr algn="l"/>
            <a:r>
              <a:rPr lang="ru-RU" dirty="0" smtClean="0"/>
              <a:t>      Это </a:t>
            </a:r>
            <a:r>
              <a:rPr lang="ru-RU" dirty="0"/>
              <a:t>мир увлекательного чтения для всех, кто любит охоту, рыбалку, дикую природу.</a:t>
            </a:r>
          </a:p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148064" y="2492896"/>
            <a:ext cx="3600400" cy="936104"/>
          </a:xfrm>
        </p:spPr>
        <p:txBody>
          <a:bodyPr>
            <a:normAutofit fontScale="55000" lnSpcReduction="20000"/>
          </a:bodyPr>
          <a:lstStyle/>
          <a:p>
            <a:endParaRPr lang="ru-RU" dirty="0" smtClean="0"/>
          </a:p>
          <a:p>
            <a:r>
              <a:rPr lang="ru-RU" sz="2500" dirty="0" smtClean="0"/>
              <a:t>Ежемесячный  </a:t>
            </a:r>
            <a:r>
              <a:rPr lang="ru-RU" sz="2500" dirty="0"/>
              <a:t>иллюстрированный </a:t>
            </a:r>
            <a:r>
              <a:rPr lang="ru-RU" sz="2500" dirty="0" smtClean="0"/>
              <a:t>журнал. Освещает </a:t>
            </a:r>
            <a:r>
              <a:rPr lang="ru-RU" sz="2500" dirty="0"/>
              <a:t>физкультурно-спортивную жизнь в России и за рубежом.</a:t>
            </a:r>
          </a:p>
          <a:p>
            <a:endParaRPr lang="ru-RU" dirty="0"/>
          </a:p>
        </p:txBody>
      </p:sp>
      <p:pic>
        <p:nvPicPr>
          <p:cNvPr id="1026" name="Picture 2" descr="http://detlib.tomsk.ru/userfiles/image/fis_b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3573016"/>
            <a:ext cx="2381250" cy="3019425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oxota-ru.ru/load/Image/cover_5-450(1).jp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8652" y="3149943"/>
            <a:ext cx="2525681" cy="3312368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2163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90032" y="836712"/>
            <a:ext cx="7772400" cy="1584176"/>
          </a:xfrm>
        </p:spPr>
        <p:txBody>
          <a:bodyPr/>
          <a:lstStyle/>
          <a:p>
            <a:r>
              <a:rPr lang="ru-RU" dirty="0" smtClean="0"/>
              <a:t>Федеральные </a:t>
            </a:r>
            <a:br>
              <a:rPr lang="ru-RU" dirty="0" smtClean="0"/>
            </a:br>
            <a:r>
              <a:rPr lang="ru-RU" dirty="0" smtClean="0"/>
              <a:t>периодические издания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1367364" y="2852936"/>
            <a:ext cx="6444995" cy="864096"/>
          </a:xfrm>
        </p:spPr>
        <p:txBody>
          <a:bodyPr>
            <a:noAutofit/>
          </a:bodyPr>
          <a:lstStyle/>
          <a:p>
            <a:r>
              <a:rPr lang="ru-RU" sz="5400" b="1" dirty="0" smtClean="0"/>
              <a:t>ГАЗЕТЫ</a:t>
            </a:r>
            <a:endParaRPr lang="ru-RU" sz="5400" b="1" dirty="0"/>
          </a:p>
        </p:txBody>
      </p:sp>
    </p:spTree>
    <p:extLst>
      <p:ext uri="{BB962C8B-B14F-4D97-AF65-F5344CB8AC3E}">
        <p14:creationId xmlns:p14="http://schemas.microsoft.com/office/powerpoint/2010/main" val="2773367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3200" dirty="0"/>
              <a:t> </a:t>
            </a:r>
            <a:r>
              <a:rPr lang="ru-RU" sz="3200" dirty="0" smtClean="0"/>
              <a:t>  </a:t>
            </a:r>
            <a:r>
              <a:rPr lang="ru-RU" sz="3200" b="1" dirty="0" smtClean="0"/>
              <a:t>«</a:t>
            </a:r>
            <a:r>
              <a:rPr lang="ru-RU" sz="3200" b="1" dirty="0"/>
              <a:t>Все звезды» </a:t>
            </a:r>
            <a:r>
              <a:rPr lang="ru-RU" sz="3200" b="1" dirty="0" smtClean="0"/>
              <a:t>                          «</a:t>
            </a:r>
            <a:r>
              <a:rPr lang="ru-RU" sz="3200" b="1" dirty="0"/>
              <a:t>Тайны звезд» </a:t>
            </a:r>
            <a:endParaRPr lang="ru-RU" sz="32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5536" y="1916832"/>
            <a:ext cx="4103312" cy="1656184"/>
          </a:xfrm>
        </p:spPr>
        <p:txBody>
          <a:bodyPr>
            <a:normAutofit fontScale="62500" lnSpcReduction="20000"/>
          </a:bodyPr>
          <a:lstStyle/>
          <a:p>
            <a:pPr algn="l"/>
            <a:r>
              <a:rPr lang="ru-RU" dirty="0" smtClean="0"/>
              <a:t>     Супер-популярный </a:t>
            </a:r>
            <a:r>
              <a:rPr lang="ru-RU" dirty="0"/>
              <a:t>журнал постер. </a:t>
            </a:r>
            <a:endParaRPr lang="ru-RU" dirty="0" smtClean="0"/>
          </a:p>
          <a:p>
            <a:pPr algn="l"/>
            <a:r>
              <a:rPr lang="ru-RU" dirty="0" smtClean="0"/>
              <a:t>Приложение </a:t>
            </a:r>
            <a:r>
              <a:rPr lang="ru-RU" dirty="0"/>
              <a:t>к журналу "Ровесник". </a:t>
            </a:r>
            <a:endParaRPr lang="ru-RU" dirty="0" smtClean="0"/>
          </a:p>
          <a:p>
            <a:pPr algn="l"/>
            <a:r>
              <a:rPr lang="ru-RU" dirty="0" smtClean="0"/>
              <a:t>Журнал </a:t>
            </a:r>
            <a:r>
              <a:rPr lang="ru-RU" dirty="0"/>
              <a:t>выходит дважды в месяц. </a:t>
            </a:r>
            <a:endParaRPr lang="ru-RU" dirty="0" smtClean="0"/>
          </a:p>
          <a:p>
            <a:pPr algn="l"/>
            <a:r>
              <a:rPr lang="ru-RU" dirty="0"/>
              <a:t> </a:t>
            </a:r>
            <a:r>
              <a:rPr lang="ru-RU" dirty="0" smtClean="0"/>
              <a:t>   Из </a:t>
            </a:r>
            <a:r>
              <a:rPr lang="ru-RU" dirty="0"/>
              <a:t>журнала вы узнаете новости из жизни российских и мировых звезд, фоторепортажи, интервью. Рекомендации в сфере моды, здоровья, путешествий и т.д. 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8200" y="2564904"/>
            <a:ext cx="4172272" cy="1224136"/>
          </a:xfrm>
        </p:spPr>
        <p:txBody>
          <a:bodyPr>
            <a:normAutofit fontScale="55000" lnSpcReduction="20000"/>
          </a:bodyPr>
          <a:lstStyle/>
          <a:p>
            <a:r>
              <a:rPr lang="ru-RU" dirty="0" smtClean="0"/>
              <a:t>Из </a:t>
            </a:r>
            <a:r>
              <a:rPr lang="ru-RU" dirty="0"/>
              <a:t>этого издания вы узнаете</a:t>
            </a:r>
            <a:r>
              <a:rPr lang="ru-RU" b="1" dirty="0"/>
              <a:t> </a:t>
            </a:r>
            <a:r>
              <a:rPr lang="ru-RU" dirty="0"/>
              <a:t>новости из жизни российских и мировых знаменитостей, </a:t>
            </a:r>
            <a:r>
              <a:rPr lang="ru-RU" dirty="0" smtClean="0"/>
              <a:t>познакомитесь </a:t>
            </a:r>
            <a:r>
              <a:rPr lang="ru-RU" dirty="0"/>
              <a:t>с неизвестной стороной их  биографий. Журнал интересен своими интервью со </a:t>
            </a:r>
            <a:r>
              <a:rPr lang="ru-RU" dirty="0" smtClean="0"/>
              <a:t>знаменитостями, кулинарными рецептами, полезными советами </a:t>
            </a:r>
            <a:r>
              <a:rPr lang="ru-RU" dirty="0"/>
              <a:t>и фоторепортажами.</a:t>
            </a:r>
          </a:p>
        </p:txBody>
      </p:sp>
      <p:pic>
        <p:nvPicPr>
          <p:cNvPr id="3074" name="Picture 2" descr="http://twilight.vsibiri.net/uploads/posts/2011-03/1300791086_169186-42359718-m750x740-u36d6b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624435"/>
            <a:ext cx="2281436" cy="3041915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tainuzvezd.advrba.ru/index_clip_image001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4029729"/>
            <a:ext cx="2058419" cy="2590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2650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4906888" cy="1218464"/>
          </a:xfrm>
        </p:spPr>
        <p:txBody>
          <a:bodyPr>
            <a:noAutofit/>
          </a:bodyPr>
          <a:lstStyle/>
          <a:p>
            <a:r>
              <a:rPr lang="ru-RU" sz="3200" dirty="0" smtClean="0"/>
              <a:t>Журналы  для  домашних мастеров  и  садоводов</a:t>
            </a:r>
            <a:endParaRPr lang="ru-RU" sz="32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95536" y="1988840"/>
            <a:ext cx="4248472" cy="4824536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b="1" dirty="0" smtClean="0"/>
              <a:t>    «</a:t>
            </a:r>
            <a:r>
              <a:rPr lang="ru-RU" b="1" dirty="0"/>
              <a:t>Дом в саду» - </a:t>
            </a:r>
            <a:r>
              <a:rPr lang="ru-RU" dirty="0"/>
              <a:t>ежемесячный интерактивный журнал для всех, кому интересно садоводство, огородничество, строительство и ландшафтные </a:t>
            </a:r>
            <a:r>
              <a:rPr lang="ru-RU" dirty="0" smtClean="0"/>
              <a:t>работ.</a:t>
            </a:r>
            <a:r>
              <a:rPr lang="ru-RU" dirty="0"/>
              <a:t>	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</a:t>
            </a:r>
            <a:r>
              <a:rPr lang="ru-RU" b="1" dirty="0" smtClean="0"/>
              <a:t>«</a:t>
            </a:r>
            <a:r>
              <a:rPr lang="ru-RU" b="1" dirty="0"/>
              <a:t>Дом и сад» - </a:t>
            </a:r>
            <a:r>
              <a:rPr lang="ru-RU" dirty="0"/>
              <a:t>полноцветное периодическое издание, в котором представлены профессиональные советы и практические рекомендации по планировке сада и уходу за ним, благоустройству и озеленению приусадебного участка</a:t>
            </a:r>
            <a:r>
              <a:rPr lang="ru-RU" dirty="0" smtClean="0"/>
              <a:t>...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</a:t>
            </a:r>
            <a:r>
              <a:rPr lang="ru-RU" b="1" dirty="0" smtClean="0"/>
              <a:t>«</a:t>
            </a:r>
            <a:r>
              <a:rPr lang="ru-RU" b="1" dirty="0"/>
              <a:t>Приусадебное хозяйство» - </a:t>
            </a:r>
            <a:r>
              <a:rPr lang="ru-RU" dirty="0"/>
              <a:t>ежемесячный журнал о самом важном для хозяйства - сад и усадьба, дом и дача, цветы и растения, а также животные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r>
              <a:rPr lang="ru-RU" dirty="0" smtClean="0"/>
              <a:t>    </a:t>
            </a:r>
            <a:r>
              <a:rPr lang="ru-RU" b="1" dirty="0" smtClean="0"/>
              <a:t>«Сам» - </a:t>
            </a:r>
            <a:r>
              <a:rPr lang="ru-RU" dirty="0" smtClean="0"/>
              <a:t>ежемесячный журнал для домашних мастеров. В издании даны  описания, схемы и чертежи самодельных станков и приспособлений, печей и каминов, садовых построек, оригинальной мебели...</a:t>
            </a:r>
            <a:endParaRPr lang="ru-RU" dirty="0"/>
          </a:p>
        </p:txBody>
      </p:sp>
      <p:pic>
        <p:nvPicPr>
          <p:cNvPr id="3076" name="Picture 4" descr="http://s43.radikal.ru/i102/1002/c7/ada8ec58e6d6.gif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548680"/>
            <a:ext cx="1965819" cy="2808312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www.media-atlas.ru/uploads/6_2870_80.jp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450504"/>
            <a:ext cx="1444309" cy="1906488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http://thumbnails80.imagebam.com/20755/203619207546686.jpg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4005064"/>
            <a:ext cx="1184532" cy="1692188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6" name="Picture 14" descr="http://www.kommok.ru/uploads/posts/2012-04/1333877403_osnbuthbdhxzt1i.jpeg">
            <a:hlinkClick r:id="rId8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6531" y="3645024"/>
            <a:ext cx="2206672" cy="2942229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3180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51520" y="2060848"/>
            <a:ext cx="4245867" cy="4176464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</a:t>
            </a:r>
            <a:r>
              <a:rPr lang="ru-RU" b="1" dirty="0" smtClean="0"/>
              <a:t>«</a:t>
            </a:r>
            <a:r>
              <a:rPr lang="ru-RU" b="1" dirty="0"/>
              <a:t>Цветок» - </a:t>
            </a:r>
            <a:r>
              <a:rPr lang="ru-RU" dirty="0"/>
              <a:t>журнал</a:t>
            </a:r>
            <a:r>
              <a:rPr lang="ru-RU" b="1" dirty="0"/>
              <a:t> </a:t>
            </a:r>
            <a:r>
              <a:rPr lang="ru-RU" dirty="0"/>
              <a:t>рассказывает об уходе за садовыми и комнатными растениями, о возможностях ландшафтного дизайна. На страницах </a:t>
            </a:r>
            <a:r>
              <a:rPr lang="ru-RU" b="1" dirty="0"/>
              <a:t>журнала</a:t>
            </a:r>
            <a:r>
              <a:rPr lang="ru-RU" dirty="0"/>
              <a:t> собран лучший опыт цветоводов</a:t>
            </a:r>
            <a:r>
              <a:rPr lang="ru-RU" dirty="0" smtClean="0"/>
              <a:t>...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     </a:t>
            </a:r>
            <a:r>
              <a:rPr lang="ru-RU" b="1" dirty="0"/>
              <a:t>«Цветочный клуб» - </a:t>
            </a:r>
            <a:r>
              <a:rPr lang="ru-RU" dirty="0"/>
              <a:t>самый полезный журнал для садовода. В журнале напечатаны советы садоводу по культивированию и размножению растений, энциклопедическая информация о видах и прочая полезная информация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/>
              <a:t>   </a:t>
            </a:r>
            <a:r>
              <a:rPr lang="ru-RU" dirty="0" smtClean="0"/>
              <a:t>   </a:t>
            </a:r>
            <a:r>
              <a:rPr lang="ru-RU" b="1" dirty="0"/>
              <a:t>«Цветочный мир» - </a:t>
            </a:r>
            <a:r>
              <a:rPr lang="ru-RU" dirty="0"/>
              <a:t>это незаменимый помощник для настоящих цветоводов, садоводов и просто любителей цветов!</a:t>
            </a:r>
          </a:p>
          <a:p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564904"/>
            <a:ext cx="3822192" cy="3561259"/>
          </a:xfrm>
        </p:spPr>
        <p:txBody>
          <a:bodyPr/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7" name="Рисунок 6" descr="http://tortila.net/uploads/posts/2009-09/1252528094_tsvetok_16_2009_350.gif">
            <a:hlinkClick r:id="rId2" tgtFrame="_blank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692696"/>
            <a:ext cx="2034724" cy="2736304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2050" name="Picture 2" descr="http://www.greeninfo.ru/img/logo_inform/anons/flowerclub_12_08_250.jp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5078" y="1844825"/>
            <a:ext cx="1842310" cy="2520280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map-smi.ru/common/img/uploaded/magazines/mag_cvet_mir.jpg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0745" y="3717032"/>
            <a:ext cx="2243060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6079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6101691" cy="1252728"/>
          </a:xfrm>
        </p:spPr>
        <p:txBody>
          <a:bodyPr/>
          <a:lstStyle/>
          <a:p>
            <a:r>
              <a:rPr lang="ru-RU" dirty="0" smtClean="0"/>
              <a:t>Журналы для женщин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79512" y="2132856"/>
            <a:ext cx="4317875" cy="4608512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sz="2300" b="1" dirty="0" smtClean="0"/>
              <a:t>   «</a:t>
            </a:r>
            <a:r>
              <a:rPr lang="ru-RU" sz="2300" b="1" dirty="0"/>
              <a:t>Все для женщины» </a:t>
            </a:r>
            <a:r>
              <a:rPr lang="ru-RU" b="1" dirty="0"/>
              <a:t>- </a:t>
            </a:r>
            <a:r>
              <a:rPr lang="ru-RU" dirty="0"/>
              <a:t>в журнале  вы найдете много интересного: от психологии взаимоотношений до моды и красоты. Обсуждения и комментарии читательниц на </a:t>
            </a:r>
            <a:r>
              <a:rPr lang="ru-RU" dirty="0" smtClean="0"/>
              <a:t>злободневные </a:t>
            </a:r>
            <a:r>
              <a:rPr lang="ru-RU" dirty="0"/>
              <a:t>темы. Женский журнал уже помог многим женщинам реализовать себя в семье, карьере, материнстве, наладить отношения с мужчинами и просто научиться быть счастливой</a:t>
            </a:r>
            <a:r>
              <a:rPr lang="ru-RU" dirty="0" smtClean="0"/>
              <a:t>!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sz="2300" dirty="0" smtClean="0"/>
              <a:t>    </a:t>
            </a:r>
            <a:r>
              <a:rPr lang="ru-RU" sz="2300" b="1" dirty="0"/>
              <a:t>«Даша» </a:t>
            </a:r>
            <a:r>
              <a:rPr lang="ru-RU" b="1" dirty="0"/>
              <a:t>- </a:t>
            </a:r>
            <a:r>
              <a:rPr lang="ru-RU" dirty="0"/>
              <a:t>это обновленный еженедельник для современных женщин с полезными советами на все случаи жизни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sz="2300" b="1" dirty="0" smtClean="0"/>
              <a:t>    «</a:t>
            </a:r>
            <a:r>
              <a:rPr lang="ru-RU" sz="2300" b="1" dirty="0"/>
              <a:t>Караван историй» </a:t>
            </a:r>
            <a:r>
              <a:rPr lang="ru-RU" b="1" dirty="0"/>
              <a:t>- </a:t>
            </a:r>
            <a:r>
              <a:rPr lang="ru-RU" dirty="0"/>
              <a:t>ежемесячный женский журнал, выпускаемый для того, чтобы разнообразить наш досуг, это сборник интереснейших историй от известных людей </a:t>
            </a:r>
            <a:r>
              <a:rPr lang="ru-RU" b="1" dirty="0" smtClean="0"/>
              <a:t>…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sz="2300" dirty="0"/>
              <a:t> </a:t>
            </a:r>
            <a:r>
              <a:rPr lang="ru-RU" sz="2300" dirty="0" smtClean="0"/>
              <a:t>   </a:t>
            </a:r>
            <a:r>
              <a:rPr lang="ru-RU" sz="2300" b="1" dirty="0" smtClean="0"/>
              <a:t>«</a:t>
            </a:r>
            <a:r>
              <a:rPr lang="ru-RU" sz="2300" b="1" dirty="0"/>
              <a:t>Работница» </a:t>
            </a:r>
            <a:r>
              <a:rPr lang="ru-RU" b="1" dirty="0"/>
              <a:t>- </a:t>
            </a:r>
            <a:r>
              <a:rPr lang="ru-RU" dirty="0"/>
              <a:t>старейший женский журнал в России. Журнал "Работница" освещает: психологию семейной жизни, взаимоотношения мужчины и женщины, историю и культуру.</a:t>
            </a:r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1026" name="Picture 2" descr="http://knigkindom.ru/uploads/posts/2013-03/1362770048_1361985605_vse_dlya_zhenschiny__10__2013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404664"/>
            <a:ext cx="1817842" cy="2376264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burda.ru/Repository/be8fb499-71dd-4dd2-afa9-dc0e477cd1c6/d035ad6f-4ecd-4d85-aa8b-5d97b2304298/09b807b6-4419-42b6-8a07-d4ba46eb997a/ed211ca0-22c8-4521-99c0-bcb0018a64ac/v2jvtya1.jp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6330" y="4134176"/>
            <a:ext cx="1736163" cy="2329113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tvprogr.narod.ru/actors/klimova/rabotnitsa0804/images/1klimova_1.jpg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474980"/>
            <a:ext cx="1808841" cy="2304256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www.fbtv.ru/uploads/posts/2008-12/friske/001/4-zhanna-friske-foto-1.jpg">
            <a:hlinkClick r:id="rId8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3006905"/>
            <a:ext cx="2600929" cy="3456384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4793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sz="half" idx="2"/>
          </p:nvPr>
        </p:nvSpPr>
        <p:spPr>
          <a:xfrm>
            <a:off x="683568" y="1196752"/>
            <a:ext cx="3888432" cy="5256584"/>
          </a:xfrm>
        </p:spPr>
        <p:txBody>
          <a:bodyPr>
            <a:normAutofit/>
          </a:bodyPr>
          <a:lstStyle/>
          <a:p>
            <a:r>
              <a:rPr lang="ru-RU" sz="2400" b="1" dirty="0"/>
              <a:t>«Вышиваю крестиком» </a:t>
            </a:r>
            <a:endParaRPr lang="ru-RU" sz="2400" dirty="0"/>
          </a:p>
          <a:p>
            <a:r>
              <a:rPr lang="ru-RU" sz="2800" dirty="0" smtClean="0"/>
              <a:t>   </a:t>
            </a:r>
            <a:r>
              <a:rPr lang="ru-RU" dirty="0" smtClean="0"/>
              <a:t>Журнал </a:t>
            </a:r>
            <a:r>
              <a:rPr lang="ru-RU" dirty="0"/>
              <a:t>поможет вам быстро и легко овладеть техникой вышивки крестом. Содержит разные схемы и рисунки для творчества</a:t>
            </a:r>
            <a:r>
              <a:rPr lang="ru-RU" dirty="0" smtClean="0"/>
              <a:t>.</a:t>
            </a:r>
          </a:p>
          <a:p>
            <a:endParaRPr lang="ru-RU" dirty="0" smtClean="0"/>
          </a:p>
          <a:p>
            <a:r>
              <a:rPr lang="ru-RU" sz="2400" b="1" dirty="0"/>
              <a:t>«Журнал мод. Вязание» </a:t>
            </a:r>
            <a:r>
              <a:rPr lang="ru-RU" dirty="0" smtClean="0"/>
              <a:t> </a:t>
            </a:r>
            <a:r>
              <a:rPr lang="ru-RU" dirty="0"/>
              <a:t>С</a:t>
            </a:r>
            <a:r>
              <a:rPr lang="ru-RU" dirty="0" smtClean="0"/>
              <a:t>амое </a:t>
            </a:r>
            <a:r>
              <a:rPr lang="ru-RU" dirty="0"/>
              <a:t>современное издание для модниц! В журнале вы найдете различные техники выполнения женского гардероба, а также подробные схемы и разъяснения по их выполнению самостоятельно.</a:t>
            </a:r>
          </a:p>
          <a:p>
            <a:endParaRPr lang="ru-RU" dirty="0"/>
          </a:p>
        </p:txBody>
      </p:sp>
      <p:pic>
        <p:nvPicPr>
          <p:cNvPr id="10" name="Объект 9" descr="http://www.vishitmir.com/pictvishkrest/392009.gif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556792"/>
            <a:ext cx="1944216" cy="2808312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12" name="Рисунок 11" descr="http://img0.liveinternet.ru/images/foto/c/9/apps/2/772/2772154_img520.jpg">
            <a:hlinkClick r:id="rId3" tgtFrame="_blank"/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3573016"/>
            <a:ext cx="1953012" cy="2736304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568561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Журналы для молодёжи и юношества</a:t>
            </a:r>
            <a:endParaRPr lang="ru-RU" sz="36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5536" y="2132856"/>
            <a:ext cx="4176464" cy="4725144"/>
          </a:xfrm>
        </p:spPr>
        <p:txBody>
          <a:bodyPr>
            <a:normAutofit fontScale="62500" lnSpcReduction="20000"/>
          </a:bodyPr>
          <a:lstStyle/>
          <a:p>
            <a:pPr algn="l"/>
            <a:r>
              <a:rPr lang="ru-RU" b="1" dirty="0" smtClean="0"/>
              <a:t>      «</a:t>
            </a:r>
            <a:r>
              <a:rPr lang="ru-RU" sz="2900" b="1" dirty="0"/>
              <a:t>Бумеранг»</a:t>
            </a:r>
            <a:r>
              <a:rPr lang="ru-RU" b="1" dirty="0"/>
              <a:t> -</a:t>
            </a:r>
            <a:r>
              <a:rPr lang="ru-RU" dirty="0"/>
              <a:t> </a:t>
            </a:r>
            <a:r>
              <a:rPr lang="ru-RU" dirty="0" smtClean="0"/>
              <a:t>уникальный </a:t>
            </a:r>
            <a:r>
              <a:rPr lang="ru-RU" dirty="0"/>
              <a:t>молодежный журнал. Поможет читателю быть в курсе самого интересного, что происходит на планете</a:t>
            </a:r>
            <a:r>
              <a:rPr lang="ru-RU" dirty="0" smtClean="0"/>
              <a:t>.</a:t>
            </a:r>
          </a:p>
          <a:p>
            <a:pPr algn="l"/>
            <a:r>
              <a:rPr lang="ru-RU" sz="2900" b="1" dirty="0" smtClean="0"/>
              <a:t>     «</a:t>
            </a:r>
            <a:r>
              <a:rPr lang="ru-RU" sz="2900" b="1" dirty="0"/>
              <a:t>Маруся» </a:t>
            </a:r>
            <a:r>
              <a:rPr lang="ru-RU" b="1" dirty="0"/>
              <a:t>- </a:t>
            </a:r>
            <a:r>
              <a:rPr lang="ru-RU" dirty="0"/>
              <a:t>первый российский журнал для девочек среднего и старшего школьного возраста. В журнале девочки найдут статьи о моде, стиле, уходе за собой и за домом</a:t>
            </a:r>
            <a:r>
              <a:rPr lang="ru-RU" dirty="0" smtClean="0"/>
              <a:t>.</a:t>
            </a:r>
          </a:p>
          <a:p>
            <a:pPr algn="l"/>
            <a:r>
              <a:rPr lang="ru-RU" sz="2900" b="1" dirty="0" smtClean="0"/>
              <a:t>     «</a:t>
            </a:r>
            <a:r>
              <a:rPr lang="ru-RU" sz="2900" b="1" dirty="0"/>
              <a:t>Мне 15» </a:t>
            </a:r>
            <a:r>
              <a:rPr lang="ru-RU" b="1" dirty="0"/>
              <a:t>- </a:t>
            </a:r>
            <a:r>
              <a:rPr lang="ru-RU" dirty="0"/>
              <a:t>этот ежемесячный журнал для тех, мальчишек и девчонок, кто любит читать и размышлять, кто ищет настоящего друга и собеседника</a:t>
            </a:r>
            <a:r>
              <a:rPr lang="ru-RU" dirty="0" smtClean="0"/>
              <a:t>.</a:t>
            </a:r>
          </a:p>
          <a:p>
            <a:pPr algn="l"/>
            <a:r>
              <a:rPr lang="ru-RU" sz="2900" b="1" dirty="0" smtClean="0"/>
              <a:t>     «</a:t>
            </a:r>
            <a:r>
              <a:rPr lang="ru-RU" sz="2900" b="1" dirty="0"/>
              <a:t>Наша молодежь» </a:t>
            </a:r>
            <a:r>
              <a:rPr lang="ru-RU" b="1" dirty="0"/>
              <a:t>- </a:t>
            </a:r>
            <a:r>
              <a:rPr lang="ru-RU" dirty="0"/>
              <a:t>ежемесячный общероссийский общественно-политический молодёжный журнал «Наша молодёжь» является основным журналом по молодежной политике</a:t>
            </a:r>
            <a:r>
              <a:rPr lang="ru-RU" dirty="0" smtClean="0"/>
              <a:t>.</a:t>
            </a:r>
          </a:p>
          <a:p>
            <a:pPr algn="l"/>
            <a:r>
              <a:rPr lang="ru-RU" sz="2900" b="1" dirty="0" smtClean="0"/>
              <a:t>     «</a:t>
            </a:r>
            <a:r>
              <a:rPr lang="ru-RU" sz="2900" b="1" dirty="0"/>
              <a:t>Ровесник» </a:t>
            </a:r>
            <a:r>
              <a:rPr lang="ru-RU" b="1" dirty="0"/>
              <a:t>- </a:t>
            </a:r>
            <a:r>
              <a:rPr lang="ru-RU" dirty="0"/>
              <a:t>молодёжный журнал, выходящий с июля 1962 года. «Ровесник» пишет о музыке, литературе, событиях молодежной культуры. С его публикациями знакомы несколько поколений юношей и девушек нашей страны.</a:t>
            </a:r>
          </a:p>
          <a:p>
            <a:pPr algn="l"/>
            <a:endParaRPr lang="ru-RU" dirty="0"/>
          </a:p>
          <a:p>
            <a:pPr algn="l"/>
            <a:endParaRPr lang="ru-RU" dirty="0"/>
          </a:p>
        </p:txBody>
      </p:sp>
      <p:pic>
        <p:nvPicPr>
          <p:cNvPr id="7" name="Объект 6" descr="http://www.bumer.ru/images/covers/B08-09.jpg"/>
          <p:cNvPicPr>
            <a:picLocks noGrp="1"/>
          </p:cNvPicPr>
          <p:nvPr>
            <p:ph sz="quarter" idx="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7961" y="2679815"/>
            <a:ext cx="1222191" cy="1728192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8" name="Рисунок 7" descr="http://img244.imageshack.us/img244/8859/marusya200507b.jpg">
            <a:hlinkClick r:id="rId3" tgtFrame="_blank"/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5076" y="3733428"/>
            <a:ext cx="1140718" cy="1656184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9" name="Рисунок 8" descr="http://www.zbib.ru/assets/images/1/hnfhn.jpg">
            <a:hlinkClick r:id="rId5" tgtFrame="_blank"/>
          </p:cNvPr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4819293"/>
            <a:ext cx="1224136" cy="1747518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10" name="Рисунок 9" descr="http://hmrb.ru/uploads/posts/2011-07/1311923456_nashamolodeg.png">
            <a:hlinkClick r:id="rId7" tgtFrame="_blank"/>
          </p:cNvPr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3" y="2780928"/>
            <a:ext cx="1155948" cy="1780592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http://www.rovesnik.ru/upload/images/magazines/rovesnik/2005/cover-Rovesnik-2005-03-small.jpg">
            <a:hlinkClick r:id="rId9" tgtFrame="_blank"/>
          </p:cNvPr>
          <p:cNvPicPr/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3" y="4869160"/>
            <a:ext cx="1130941" cy="169765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13558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338328"/>
            <a:ext cx="6347048" cy="1252728"/>
          </a:xfrm>
        </p:spPr>
        <p:txBody>
          <a:bodyPr/>
          <a:lstStyle/>
          <a:p>
            <a:r>
              <a:rPr lang="ru-RU" dirty="0" smtClean="0"/>
              <a:t>Детские журналы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51520" y="1988840"/>
            <a:ext cx="5112568" cy="4869160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endParaRPr lang="ru-RU" sz="3300" b="1" dirty="0"/>
          </a:p>
          <a:p>
            <a:pPr marL="0" indent="0">
              <a:buNone/>
            </a:pPr>
            <a:r>
              <a:rPr lang="ru-RU" sz="2500" b="1" dirty="0" smtClean="0"/>
              <a:t>«</a:t>
            </a:r>
            <a:r>
              <a:rPr lang="ru-RU" sz="2500" b="1" dirty="0"/>
              <a:t>Винни и его друзья» </a:t>
            </a:r>
            <a:r>
              <a:rPr lang="ru-RU" b="1" dirty="0"/>
              <a:t>- </a:t>
            </a:r>
            <a:r>
              <a:rPr lang="ru-RU" dirty="0"/>
              <a:t>Ежемесячный яркий журнал для самых маленьких читателей. В каждом </a:t>
            </a:r>
            <a:r>
              <a:rPr lang="ru-RU" b="1" dirty="0"/>
              <a:t>журнале</a:t>
            </a:r>
            <a:r>
              <a:rPr lang="ru-RU" dirty="0"/>
              <a:t> чудесные и добрые истории о том, как живётся Винни и его друзьям </a:t>
            </a:r>
            <a:r>
              <a:rPr lang="ru-RU" dirty="0" err="1"/>
              <a:t>Хрюне</a:t>
            </a:r>
            <a:r>
              <a:rPr lang="ru-RU" dirty="0"/>
              <a:t>, Кролику, </a:t>
            </a:r>
            <a:r>
              <a:rPr lang="ru-RU" dirty="0" err="1"/>
              <a:t>Тигруле</a:t>
            </a:r>
            <a:r>
              <a:rPr lang="ru-RU" dirty="0"/>
              <a:t>, </a:t>
            </a:r>
            <a:r>
              <a:rPr lang="ru-RU" dirty="0" err="1"/>
              <a:t>Ушастику</a:t>
            </a:r>
            <a:r>
              <a:rPr lang="ru-RU" dirty="0"/>
              <a:t> и малышу </a:t>
            </a:r>
            <a:r>
              <a:rPr lang="ru-RU" dirty="0" err="1"/>
              <a:t>Ру</a:t>
            </a:r>
            <a:r>
              <a:rPr lang="ru-RU" dirty="0"/>
              <a:t> в Сказочном лесу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r>
              <a:rPr lang="ru-RU" sz="2500" b="1" dirty="0" smtClean="0"/>
              <a:t> </a:t>
            </a:r>
            <a:r>
              <a:rPr lang="ru-RU" sz="2500" b="1" dirty="0"/>
              <a:t>«</a:t>
            </a:r>
            <a:r>
              <a:rPr lang="ru-RU" sz="2500" b="1" dirty="0" err="1"/>
              <a:t>Мурзилка</a:t>
            </a:r>
            <a:r>
              <a:rPr lang="ru-RU" sz="2500" b="1" dirty="0"/>
              <a:t>» </a:t>
            </a:r>
            <a:r>
              <a:rPr lang="ru-RU" dirty="0"/>
              <a:t>- популярный детский литературно-художественный журнал. </a:t>
            </a:r>
            <a:r>
              <a:rPr lang="ru-RU" dirty="0" smtClean="0"/>
              <a:t>Адресован </a:t>
            </a:r>
            <a:r>
              <a:rPr lang="ru-RU" dirty="0"/>
              <a:t>детям от 6 до 12 лет. </a:t>
            </a:r>
            <a:r>
              <a:rPr lang="ru-RU" dirty="0" smtClean="0"/>
              <a:t>Постоянные </a:t>
            </a:r>
            <a:r>
              <a:rPr lang="ru-RU" dirty="0"/>
              <a:t>рубрики журнала насыщены интересными, познавательными материалами, которые являются достойным дополнением к углублённому изучению школьных предметов: русского языка ("Прогулки со словами"), природоведения (флора и фауна планеты), труда (достижения науки и техники в рубриках), физической культуры ("Чемпион"), ОБЖ ("Школа безопасности"), изобразительного искусства ("Идём в музей", "Художественная галерея", "Галерея искусств </a:t>
            </a:r>
            <a:r>
              <a:rPr lang="ru-RU" dirty="0" err="1"/>
              <a:t>Мурзилки</a:t>
            </a:r>
            <a:r>
              <a:rPr lang="ru-RU" dirty="0"/>
              <a:t>"). В каждом номере </a:t>
            </a:r>
            <a:r>
              <a:rPr lang="ru-RU" dirty="0" smtClean="0"/>
              <a:t>есть </a:t>
            </a:r>
            <a:r>
              <a:rPr lang="ru-RU" dirty="0"/>
              <a:t>игры, головоломки, ребусы, кроссворды, раскраска и несколько конструкций-самоделок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r>
              <a:rPr lang="ru-RU" sz="2500" b="1" dirty="0" smtClean="0"/>
              <a:t>     «</a:t>
            </a:r>
            <a:r>
              <a:rPr lang="ru-RU" sz="2500" b="1" dirty="0"/>
              <a:t>Принцесса» </a:t>
            </a:r>
            <a:r>
              <a:rPr lang="ru-RU" b="1" dirty="0"/>
              <a:t>- </a:t>
            </a:r>
            <a:r>
              <a:rPr lang="ru-RU" dirty="0"/>
              <a:t>это журнал для девочек. Юных принцесс ждут необыкновенные сказочные истории, интересные загадки, раскраски и весёлые игры.</a:t>
            </a:r>
          </a:p>
          <a:p>
            <a:pPr marL="0" indent="0">
              <a:buNone/>
            </a:pPr>
            <a:r>
              <a:rPr lang="ru-RU" sz="2500" b="1" dirty="0" smtClean="0"/>
              <a:t>     «</a:t>
            </a:r>
            <a:r>
              <a:rPr lang="ru-RU" sz="2500" b="1" dirty="0"/>
              <a:t>Сказочный мир» </a:t>
            </a:r>
            <a:r>
              <a:rPr lang="ru-RU" b="1" dirty="0"/>
              <a:t>- </a:t>
            </a:r>
            <a:r>
              <a:rPr lang="ru-RU" dirty="0"/>
              <a:t>познавательно-развивающий детский журнал. В нем печатаются сказки, стихи, рассказы для детей, а также есть кроссворды и раскраски...</a:t>
            </a:r>
          </a:p>
          <a:p>
            <a:pPr marL="0" indent="0">
              <a:buNone/>
            </a:pPr>
            <a:r>
              <a:rPr lang="ru-RU" sz="2500" dirty="0"/>
              <a:t>     </a:t>
            </a:r>
            <a:r>
              <a:rPr lang="ru-RU" sz="2500" b="1" dirty="0"/>
              <a:t>«</a:t>
            </a:r>
            <a:r>
              <a:rPr lang="ru-RU" sz="2500" b="1" dirty="0" err="1"/>
              <a:t>Смешарики</a:t>
            </a:r>
            <a:r>
              <a:rPr lang="ru-RU" sz="2500" b="1" dirty="0"/>
              <a:t>» </a:t>
            </a:r>
            <a:r>
              <a:rPr lang="ru-RU" b="1" dirty="0"/>
              <a:t>- </a:t>
            </a:r>
            <a:r>
              <a:rPr lang="ru-RU" dirty="0"/>
              <a:t>самый красочный журнал для выдумщиков и всезнаек, заводных непосед и </a:t>
            </a:r>
            <a:r>
              <a:rPr lang="ru-RU" dirty="0" err="1"/>
              <a:t>тихонь</a:t>
            </a:r>
            <a:r>
              <a:rPr lang="ru-RU" dirty="0"/>
              <a:t>-домоседов, будущих принцесс и космонавтов, а также их родителей. Вместе с героями одноименного мультфильма вы и ваш малыш узнаете много интересного, разгадаете различные кроссворды и загадки и просто вместе весело проведете время.</a:t>
            </a:r>
          </a:p>
          <a:p>
            <a:pPr marL="0" indent="0">
              <a:buNone/>
            </a:pPr>
            <a:r>
              <a:rPr lang="ru-RU" sz="2500" dirty="0" smtClean="0"/>
              <a:t>    </a:t>
            </a:r>
            <a:r>
              <a:rPr lang="ru-RU" sz="2500" b="1" dirty="0"/>
              <a:t>«Феи» </a:t>
            </a:r>
            <a:r>
              <a:rPr lang="ru-RU" b="1" dirty="0"/>
              <a:t>- </a:t>
            </a:r>
            <a:r>
              <a:rPr lang="ru-RU" dirty="0"/>
              <a:t>новый журнал для девочек 7-11 лет об удивительных приключениях в волшебной стране, где живут феи, эльфы и Питер </a:t>
            </a:r>
            <a:r>
              <a:rPr lang="ru-RU" dirty="0" err="1"/>
              <a:t>Пэн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7" name="Объект 6" descr="http://www.distedu.ru/mirror/_nach/suhin.narod.ru/Image66.gif"/>
          <p:cNvPicPr>
            <a:picLocks noGrp="1"/>
          </p:cNvPicPr>
          <p:nvPr>
            <p:ph sz="quarter" idx="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1700808"/>
            <a:ext cx="1061690" cy="1463349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8" name="Рисунок 7" descr="http://savepic.ru/1723641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94577">
            <a:off x="7164288" y="2675789"/>
            <a:ext cx="1032316" cy="1512168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http://59428s009.edusite.ru/images/p31_0012.jpg">
            <a:hlinkClick r:id="rId4" tgtFrame="_blank"/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3431873"/>
            <a:ext cx="1008112" cy="1414790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10" name="Рисунок 9" descr="http://im6-tub-ru.yandex.net/i?id=108390979-19-73&amp;n=21">
            <a:hlinkClick r:id="rId6" tgtFrame="_blank"/>
          </p:cNvPr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4" y="4351615"/>
            <a:ext cx="979934" cy="1368152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11" name="Рисунок 10" descr="http://im6-tub-ru.yandex.net/i?id=81829788-54-73&amp;n=21">
            <a:hlinkClick r:id="rId8" tgtFrame="_blank"/>
          </p:cNvPr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5047" y="476672"/>
            <a:ext cx="1224136" cy="1656184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12" name="Рисунок 11" descr="http://www.osd.ru/ftproot/users/0009075/n0002443/0000001.jpg">
            <a:hlinkClick r:id="rId10" tgtFrame="_blank"/>
          </p:cNvPr>
          <p:cNvPicPr/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4881342"/>
            <a:ext cx="1080119" cy="1609844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144747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sz="half" idx="2"/>
          </p:nvPr>
        </p:nvSpPr>
        <p:spPr>
          <a:xfrm>
            <a:off x="251520" y="1844824"/>
            <a:ext cx="4245867" cy="4968552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sz="2600" b="1" dirty="0" err="1"/>
              <a:t>ГЕОленок</a:t>
            </a:r>
            <a:r>
              <a:rPr lang="ru-RU" sz="2600" b="1" dirty="0"/>
              <a:t>»</a:t>
            </a:r>
            <a:r>
              <a:rPr lang="ru-RU" b="1" dirty="0"/>
              <a:t> - </a:t>
            </a:r>
            <a:r>
              <a:rPr lang="ru-RU" dirty="0"/>
              <a:t>ежемесячный журнал для среднего школьного возраста. Издаётся с 2003 года в сотрудничестве с ЮНИСЕФ как младший брат международного журнала "GEO". Тебя ждут далёкие страны и иные цивилизации, тайны ушедших веков, сенсационные репортажи. А также: увлекательные истории о твоих любимых животных, прически, </a:t>
            </a:r>
            <a:r>
              <a:rPr lang="ru-RU" dirty="0" smtClean="0"/>
              <a:t>стильные </a:t>
            </a:r>
            <a:r>
              <a:rPr lang="ru-RU" dirty="0"/>
              <a:t>штучки, вкусные рецепты для вечеринок и на каждый день</a:t>
            </a:r>
            <a:r>
              <a:rPr lang="ru-RU" dirty="0" smtClean="0"/>
              <a:t>…</a:t>
            </a:r>
          </a:p>
          <a:p>
            <a:pPr marL="0" indent="0">
              <a:buNone/>
            </a:pPr>
            <a:r>
              <a:rPr lang="ru-RU" sz="2600" b="1" dirty="0"/>
              <a:t>«</a:t>
            </a:r>
            <a:r>
              <a:rPr lang="ru-RU" sz="2600" b="1" dirty="0" err="1"/>
              <a:t>Свирелька</a:t>
            </a:r>
            <a:r>
              <a:rPr lang="ru-RU" sz="2600" b="1" dirty="0"/>
              <a:t>» </a:t>
            </a:r>
            <a:r>
              <a:rPr lang="ru-RU" b="1" dirty="0"/>
              <a:t>- </a:t>
            </a:r>
            <a:r>
              <a:rPr lang="ru-RU" dirty="0"/>
              <a:t>журнал о природе для малышей от 3 до 8 лет. Издание знакомит детей с окружающим миром. В каждом номере - рассказы о животных, растениях, сказки, загадки, развивающие игры, кроссворды, раскраски...</a:t>
            </a:r>
          </a:p>
          <a:p>
            <a:pPr marL="0" indent="0">
              <a:buNone/>
            </a:pPr>
            <a:r>
              <a:rPr lang="ru-RU" sz="2500" b="1" dirty="0"/>
              <a:t> «</a:t>
            </a:r>
            <a:r>
              <a:rPr lang="ru-RU" sz="2500" b="1" dirty="0" err="1"/>
              <a:t>Тошка</a:t>
            </a:r>
            <a:r>
              <a:rPr lang="ru-RU" sz="2500" b="1" dirty="0"/>
              <a:t> и компания» </a:t>
            </a:r>
            <a:r>
              <a:rPr lang="ru-RU" b="1" dirty="0"/>
              <a:t>- </a:t>
            </a:r>
            <a:r>
              <a:rPr lang="ru-RU" dirty="0"/>
              <a:t>весёлый и любознательный щенок </a:t>
            </a:r>
            <a:r>
              <a:rPr lang="ru-RU" dirty="0" err="1"/>
              <a:t>Тошка</a:t>
            </a:r>
            <a:r>
              <a:rPr lang="ru-RU" dirty="0"/>
              <a:t> станет верным другом для всех любителей животных. На страницах журнала он расскажет о диких животных, о породах кошек, собак и лошадей, о секретах воспитания и ухода за самыми разными домашними любимцами.</a:t>
            </a:r>
          </a:p>
          <a:p>
            <a:pPr marL="0" indent="0">
              <a:buNone/>
            </a:pPr>
            <a:r>
              <a:rPr lang="ru-RU" sz="2600" b="1" dirty="0"/>
              <a:t>«Юный натуралист» </a:t>
            </a:r>
            <a:r>
              <a:rPr lang="ru-RU" b="1" dirty="0"/>
              <a:t>- </a:t>
            </a:r>
            <a:r>
              <a:rPr lang="ru-RU" dirty="0"/>
              <a:t>научно-популярный иллюстрированный журнал для детей о природе, природоведении, биологии и экологии.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6" name="Объект 11" descr="http://www.osd.ru/ftproot/users/0009075/n0002445/0000001.jpg">
            <a:hlinkClick r:id="rId2" tgtFrame="_blank"/>
          </p:cNvPr>
          <p:cNvPicPr>
            <a:picLocks noGrp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476672"/>
            <a:ext cx="1657097" cy="2311490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8" name="Рисунок 7" descr="http://russkaia-lafka.com/data/small/w2517.jpg">
            <a:hlinkClick r:id="rId4" tgtFrame="_blank"/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4161" y="1434545"/>
            <a:ext cx="1584176" cy="2016224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12" name="Рисунок 11" descr="http://www.vinata.ru/web/lazur2/images/cvirelka.jpg">
            <a:hlinkClick r:id="rId6" tgtFrame="_blank"/>
          </p:cNvPr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2266" y="4277703"/>
            <a:ext cx="1687966" cy="2232248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13" name="Рисунок 12" descr="http://pics.kz/s3/2a/81/84/3f/2a81843f3d3cab91b2ce44ed9b322d5a.jpg">
            <a:hlinkClick r:id="rId8" tgtFrame="_blank"/>
          </p:cNvPr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3284984"/>
            <a:ext cx="1729105" cy="2552700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085944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sz="half" idx="2"/>
          </p:nvPr>
        </p:nvSpPr>
        <p:spPr>
          <a:xfrm>
            <a:off x="251520" y="1844824"/>
            <a:ext cx="4245867" cy="5013176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dirty="0"/>
              <a:t> </a:t>
            </a:r>
            <a:r>
              <a:rPr lang="ru-RU" sz="2300" b="1" dirty="0"/>
              <a:t>«Детская энциклопедия» </a:t>
            </a:r>
            <a:r>
              <a:rPr lang="ru-RU" b="1" dirty="0"/>
              <a:t>- </a:t>
            </a:r>
            <a:r>
              <a:rPr lang="ru-RU" dirty="0"/>
              <a:t>цветной иллюстрированный ежемесячный журнал для маленьких почемучек. Это ответ на любой вопрос ваших детей, обилие и наглядность цветных иллюстраций.</a:t>
            </a:r>
          </a:p>
          <a:p>
            <a:pPr marL="0" indent="0">
              <a:buNone/>
            </a:pPr>
            <a:r>
              <a:rPr lang="ru-RU" sz="2300" b="1" dirty="0" smtClean="0"/>
              <a:t>«</a:t>
            </a:r>
            <a:r>
              <a:rPr lang="ru-RU" sz="2300" b="1" dirty="0"/>
              <a:t>Классный журнал» </a:t>
            </a:r>
            <a:r>
              <a:rPr lang="ru-RU" b="1" dirty="0"/>
              <a:t>- </a:t>
            </a:r>
            <a:r>
              <a:rPr lang="ru-RU" dirty="0"/>
              <a:t>современный интерактивный журнал для детей младшего и среднего школьного возраста. В нем ребята найдут комиксы, ребусы, новости, статьи о животных, исторических событиях, новых фильмах и пр.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Мини - уроки </a:t>
            </a:r>
            <a:r>
              <a:rPr lang="ru-RU" dirty="0"/>
              <a:t>рисования, поделки. </a:t>
            </a:r>
          </a:p>
          <a:p>
            <a:pPr marL="0" indent="0">
              <a:buNone/>
            </a:pPr>
            <a:r>
              <a:rPr lang="ru-RU" sz="2300" b="1" dirty="0"/>
              <a:t>«Мир техники для детей» </a:t>
            </a:r>
            <a:r>
              <a:rPr lang="ru-RU" b="1" dirty="0"/>
              <a:t>- </a:t>
            </a:r>
            <a:r>
              <a:rPr lang="ru-RU" dirty="0"/>
              <a:t>этот журнал будет интересен всем, кто интересуется танками и самолетами, кораблями и автомобилями, новинками науки и техники, а также историей изобретений. Это поистине Золотой фонд прессы России . В журнале представлены чертежи, схемы, фотоколлекции и рисунки военной техники.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sz="2300" b="1" dirty="0"/>
              <a:t>«Отчего и почему?» </a:t>
            </a:r>
            <a:r>
              <a:rPr lang="ru-RU" b="1" dirty="0"/>
              <a:t>- </a:t>
            </a:r>
            <a:r>
              <a:rPr lang="ru-RU" dirty="0" smtClean="0"/>
              <a:t>детский </a:t>
            </a:r>
            <a:r>
              <a:rPr lang="ru-RU" dirty="0"/>
              <a:t>познавательный журнал, рассказывающий о природе, науке, искусстве - приложение к журналу "Веселые уроки". Журнал предназначен для детей младшего школьного возраста. В каждом номере можно найти календарь дат, рассказы про зверей, про приключения слов, узнать, как изготовить разнообразные поделки.</a:t>
            </a:r>
            <a:r>
              <a:rPr lang="ru-RU" b="1" dirty="0"/>
              <a:t> 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11" name="Рисунок 10" descr="http://www.edu.cap.ru/home/8458/p/p4.jpg">
            <a:hlinkClick r:id="rId2" tgtFrame="_blank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8347" y="524382"/>
            <a:ext cx="1789559" cy="2592288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13" name="Рисунок 12" descr="http://www.karta-smi.ru/pub_lib/mapwt/19072006144916.jpg">
            <a:hlinkClick r:id="rId4" tgtFrame="_blank"/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573016"/>
            <a:ext cx="1485900" cy="2160240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14" name="Рисунок 13" descr="http://thumbnails84.imagebam.com/20664/7a6ea1206631591.jpg">
            <a:hlinkClick r:id="rId6" tgtFrame="_blank"/>
          </p:cNvPr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5118" y="3933056"/>
            <a:ext cx="1866900" cy="259270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Рисунок 14" descr="http://www.detmobib.ru/upload/information_system_26/2/7/3/item_273/information_items_273.jpg">
            <a:hlinkClick r:id="rId8" tgtFrame="_blank"/>
          </p:cNvPr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1268760"/>
            <a:ext cx="1557709" cy="2262555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163150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Профессиональные методические издания</a:t>
            </a:r>
            <a:endParaRPr lang="ru-RU" sz="3200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13"/>
          </p:nvPr>
        </p:nvSpPr>
        <p:spPr>
          <a:xfrm>
            <a:off x="179513" y="1988840"/>
            <a:ext cx="4320480" cy="486916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600" b="1" dirty="0" smtClean="0"/>
              <a:t>     «</a:t>
            </a:r>
            <a:r>
              <a:rPr lang="ru-RU" sz="1600" b="1" dirty="0"/>
              <a:t>Библиотека» </a:t>
            </a:r>
            <a:r>
              <a:rPr lang="ru-RU" sz="1600" b="1" dirty="0" smtClean="0"/>
              <a:t> </a:t>
            </a:r>
            <a:r>
              <a:rPr lang="ru-RU" sz="1200" b="1" dirty="0" smtClean="0"/>
              <a:t>- </a:t>
            </a:r>
            <a:r>
              <a:rPr lang="ru-RU" sz="1200" dirty="0"/>
              <a:t>ежемесячный</a:t>
            </a:r>
            <a:r>
              <a:rPr lang="ru-RU" sz="1200" b="1" dirty="0"/>
              <a:t> </a:t>
            </a:r>
            <a:r>
              <a:rPr lang="ru-RU" sz="1200" dirty="0"/>
              <a:t>массовый профессиональный иллюстрированный журнал. В издании освещаются вопросы специфики работы различных видов библиотек, проблемы социологии чтения, </a:t>
            </a:r>
            <a:r>
              <a:rPr lang="ru-RU" sz="1200" dirty="0" err="1"/>
              <a:t>фондоведения</a:t>
            </a:r>
            <a:r>
              <a:rPr lang="ru-RU" sz="1200" dirty="0"/>
              <a:t>, подготовки и повышения квалификации библиотечных работников, внедрения новых технологий, библиотечного краеведения; публикуются материалы по истории и теории библиотечного дела. Широко представлены статьи о массовой работе библиотек.</a:t>
            </a:r>
          </a:p>
          <a:p>
            <a:pPr marL="0" indent="0">
              <a:buNone/>
            </a:pPr>
            <a:r>
              <a:rPr lang="ru-RU" sz="1200" dirty="0"/>
              <a:t>    </a:t>
            </a:r>
            <a:r>
              <a:rPr lang="ru-RU" sz="1200" dirty="0" smtClean="0"/>
              <a:t> </a:t>
            </a:r>
            <a:r>
              <a:rPr lang="ru-RU" sz="1600" b="1" dirty="0" smtClean="0"/>
              <a:t>«</a:t>
            </a:r>
            <a:r>
              <a:rPr lang="ru-RU" sz="1600" b="1" dirty="0"/>
              <a:t>Библиотека и закон» </a:t>
            </a:r>
            <a:r>
              <a:rPr lang="ru-RU" sz="1200" b="1" dirty="0"/>
              <a:t>- </a:t>
            </a:r>
            <a:r>
              <a:rPr lang="ru-RU" sz="1200" dirty="0"/>
              <a:t>юридический журнал-справочник. В конце каждого выпуска размещены тексты стандартов СИБИД, составляющих основную нормативную базу технологических процессов в библиотечно-библиографической сфере.</a:t>
            </a:r>
          </a:p>
          <a:p>
            <a:pPr marL="0" indent="0">
              <a:buNone/>
            </a:pPr>
            <a:r>
              <a:rPr lang="ru-RU" sz="1600" dirty="0"/>
              <a:t>    «</a:t>
            </a:r>
            <a:r>
              <a:rPr lang="ru-RU" sz="1600" b="1" dirty="0"/>
              <a:t>Библиотечное дело ХХ</a:t>
            </a:r>
            <a:r>
              <a:rPr lang="en-US" sz="1600" b="1" dirty="0"/>
              <a:t>I </a:t>
            </a:r>
            <a:r>
              <a:rPr lang="ru-RU" sz="1600" b="1" dirty="0"/>
              <a:t>век» </a:t>
            </a:r>
            <a:r>
              <a:rPr lang="ru-RU" sz="1200" b="1" dirty="0" smtClean="0"/>
              <a:t>- </a:t>
            </a:r>
            <a:r>
              <a:rPr lang="ru-RU" sz="1200" dirty="0"/>
              <a:t>научно-практический сборник, приложение к журналу «Библиотековедение». Содержит в основном статьи прикладного характера о работе библиотек в России и за рубежом, аналитические материалы по актуальным проблемам библиотечного дела, знакомит с новыми информационными ресурсами.</a:t>
            </a:r>
          </a:p>
        </p:txBody>
      </p:sp>
      <p:pic>
        <p:nvPicPr>
          <p:cNvPr id="8" name="Объект 7" descr="http://ini-fb.dvgu.ru/photo/ini/j3s.jpg">
            <a:hlinkClick r:id="rId2" tgtFrame="_blank"/>
          </p:cNvPr>
          <p:cNvPicPr>
            <a:picLocks noGrp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2564904"/>
            <a:ext cx="1447453" cy="2016224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9" name="Рисунок 8" descr="http://www.km-book.ru/km/books/286/33000089286.jpg">
            <a:hlinkClick r:id="rId4" tgtFrame="_blank"/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9968" y="3537012"/>
            <a:ext cx="1368152" cy="1944216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10" name="Рисунок 9" descr="http://library.kuzstu.ru/method/elvistavki/blago/48690.jpg">
            <a:hlinkClick r:id="rId6" tgtFrame="_blank"/>
          </p:cNvPr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2440" y="4509120"/>
            <a:ext cx="1380356" cy="2088231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435193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«Российская газета»</a:t>
            </a:r>
            <a:endParaRPr lang="ru-RU" dirty="0"/>
          </a:p>
        </p:txBody>
      </p:sp>
      <p:sp>
        <p:nvSpPr>
          <p:cNvPr id="9" name="Объект 8"/>
          <p:cNvSpPr>
            <a:spLocks noGrp="1"/>
          </p:cNvSpPr>
          <p:nvPr>
            <p:ph sz="quarter" idx="14"/>
          </p:nvPr>
        </p:nvSpPr>
        <p:spPr>
          <a:xfrm>
            <a:off x="3563888" y="2636912"/>
            <a:ext cx="5328592" cy="4221088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dirty="0" smtClean="0"/>
              <a:t>      Еженедельная</a:t>
            </a:r>
            <a:r>
              <a:rPr lang="ru-RU" b="1" dirty="0" smtClean="0"/>
              <a:t> </a:t>
            </a:r>
            <a:r>
              <a:rPr lang="ru-RU" dirty="0" smtClean="0"/>
              <a:t>газета</a:t>
            </a:r>
            <a:r>
              <a:rPr lang="ru-RU" dirty="0"/>
              <a:t>, официальный печатный орган Правительства Российской Федерации.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        После </a:t>
            </a:r>
            <a:r>
              <a:rPr lang="ru-RU" dirty="0"/>
              <a:t>публикации в этом издании вступают в силу государственные документы: </a:t>
            </a:r>
            <a:r>
              <a:rPr lang="ru-RU" dirty="0" smtClean="0"/>
              <a:t>федеральные </a:t>
            </a:r>
            <a:r>
              <a:rPr lang="ru-RU" dirty="0"/>
              <a:t>конституционные законы, федеральные </a:t>
            </a:r>
            <a:r>
              <a:rPr lang="ru-RU" dirty="0" smtClean="0"/>
              <a:t>законы</a:t>
            </a:r>
            <a:r>
              <a:rPr lang="ru-RU" dirty="0"/>
              <a:t> </a:t>
            </a:r>
            <a:r>
              <a:rPr lang="ru-RU" dirty="0" smtClean="0"/>
              <a:t>(в </a:t>
            </a:r>
            <a:r>
              <a:rPr lang="ru-RU" dirty="0"/>
              <a:t>том числе кодексы), указы Президента России, постановления и распоряжения Правительства России, нормативные акты министерств и ведомств.</a:t>
            </a:r>
            <a:r>
              <a:rPr lang="ru-RU" baseline="30000" dirty="0"/>
              <a:t> </a:t>
            </a:r>
            <a:endParaRPr lang="ru-RU" baseline="30000" dirty="0" smtClean="0"/>
          </a:p>
          <a:p>
            <a:pPr marL="0" indent="0">
              <a:buNone/>
            </a:pPr>
            <a:r>
              <a:rPr lang="ru-RU" baseline="30000" dirty="0"/>
              <a:t> </a:t>
            </a:r>
            <a:r>
              <a:rPr lang="ru-RU" baseline="30000" dirty="0" smtClean="0"/>
              <a:t>           </a:t>
            </a:r>
            <a:r>
              <a:rPr lang="ru-RU" dirty="0" smtClean="0"/>
              <a:t>Публикуются </a:t>
            </a:r>
            <a:r>
              <a:rPr lang="ru-RU" dirty="0"/>
              <a:t>также новости, репортажи и интервью государственных деятелей, комментарии к официальным документам. </a:t>
            </a:r>
            <a:endParaRPr lang="ru-RU" dirty="0" smtClean="0"/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 Статус </a:t>
            </a:r>
            <a:r>
              <a:rPr lang="ru-RU" dirty="0"/>
              <a:t>официального публикатора документов определен Законом Российской Федерации № 5-ФЗ «О порядке опубликования и вступления в силу федеральных конституционных законов, федеральных законов, актов палат Федерального собрания» и рядом других документов.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         Печатается </a:t>
            </a:r>
            <a:r>
              <a:rPr lang="ru-RU" dirty="0"/>
              <a:t>в 44 городах России, выпуски газеты сопровождаются региональными вкладками и тематическими приложениями. Газетой издаются серии книг с государственными документами и комментариями к ним.</a:t>
            </a:r>
          </a:p>
          <a:p>
            <a:endParaRPr lang="ru-RU" dirty="0"/>
          </a:p>
        </p:txBody>
      </p:sp>
      <p:sp>
        <p:nvSpPr>
          <p:cNvPr id="11" name="Объект 10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1159041" cy="2261976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2050" name="Picture 2" descr="http://www.gosnews.ru/userfiles/989898989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415" y="2276872"/>
            <a:ext cx="2852316" cy="3852239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9472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dirty="0"/>
              <a:t> </a:t>
            </a:r>
            <a:r>
              <a:rPr lang="ru-RU" dirty="0" smtClean="0"/>
              <a:t>     </a:t>
            </a:r>
            <a:r>
              <a:rPr lang="ru-RU" sz="2800" b="1" dirty="0" smtClean="0"/>
              <a:t>«Независимый                     «Справочник руководителя</a:t>
            </a:r>
            <a:br>
              <a:rPr lang="ru-RU" sz="2800" b="1" dirty="0" smtClean="0"/>
            </a:br>
            <a:r>
              <a:rPr lang="ru-RU" sz="2800" b="1" dirty="0" smtClean="0"/>
              <a:t> </a:t>
            </a:r>
            <a:r>
              <a:rPr lang="ru-RU" sz="2800" b="1" dirty="0"/>
              <a:t>библиотечный адвокат» </a:t>
            </a:r>
            <a:r>
              <a:rPr lang="ru-RU" sz="2800" b="1" dirty="0" smtClean="0"/>
              <a:t>                  учреждения культуры»</a:t>
            </a:r>
            <a:endParaRPr lang="ru-RU" dirty="0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251520" y="1916832"/>
            <a:ext cx="4247328" cy="2304256"/>
          </a:xfrm>
        </p:spPr>
        <p:txBody>
          <a:bodyPr>
            <a:normAutofit fontScale="55000" lnSpcReduction="20000"/>
          </a:bodyPr>
          <a:lstStyle/>
          <a:p>
            <a:pPr algn="l"/>
            <a:r>
              <a:rPr lang="ru-RU" dirty="0" smtClean="0"/>
              <a:t>      Ежемесячный специальный </a:t>
            </a:r>
            <a:r>
              <a:rPr lang="ru-RU" dirty="0"/>
              <a:t>юридический журнал, предназначенный для работников библиотек всех систем и ведомств</a:t>
            </a:r>
            <a:r>
              <a:rPr lang="ru-RU" dirty="0" smtClean="0"/>
              <a:t>.</a:t>
            </a:r>
          </a:p>
          <a:p>
            <a:pPr algn="l"/>
            <a:r>
              <a:rPr lang="ru-RU" dirty="0" smtClean="0"/>
              <a:t>      </a:t>
            </a:r>
            <a:r>
              <a:rPr lang="ru-RU" dirty="0"/>
              <a:t>В журнале публикуются дискуссии по поводу законопроектов, касающихся культурной политики; рецензии на новые книги по правовым вопросам; комментарии к законодательным актам; ответы на письма читателей; списки новых книг по праву</a:t>
            </a:r>
            <a:r>
              <a:rPr lang="ru-RU" dirty="0" smtClean="0"/>
              <a:t>.</a:t>
            </a:r>
          </a:p>
          <a:p>
            <a:pPr algn="l"/>
            <a:r>
              <a:rPr lang="ru-RU" dirty="0"/>
              <a:t> </a:t>
            </a:r>
            <a:r>
              <a:rPr lang="ru-RU" dirty="0" smtClean="0"/>
              <a:t>     Журнал </a:t>
            </a:r>
            <a:r>
              <a:rPr lang="ru-RU" dirty="0"/>
              <a:t>информирует обо всех изменениях в законодательстве, затрагивающих библиотечную сферу; о положении дел в смежных отраслях права; о практическом опыте библиотек по разрешению правовых казусов.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251521" y="4221088"/>
            <a:ext cx="2952327" cy="252028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3"/>
          </p:nvPr>
        </p:nvSpPr>
        <p:spPr>
          <a:xfrm>
            <a:off x="5076056" y="2708920"/>
            <a:ext cx="3888432" cy="1656184"/>
          </a:xfrm>
        </p:spPr>
        <p:txBody>
          <a:bodyPr>
            <a:normAutofit fontScale="55000" lnSpcReduction="20000"/>
          </a:bodyPr>
          <a:lstStyle/>
          <a:p>
            <a:pPr algn="l"/>
            <a:r>
              <a:rPr lang="ru-RU" b="1" dirty="0" smtClean="0"/>
              <a:t>     </a:t>
            </a:r>
            <a:r>
              <a:rPr lang="ru-RU" dirty="0" smtClean="0"/>
              <a:t>Ежемесячный</a:t>
            </a:r>
            <a:r>
              <a:rPr lang="ru-RU" b="1" dirty="0" smtClean="0"/>
              <a:t> </a:t>
            </a:r>
            <a:r>
              <a:rPr lang="ru-RU" dirty="0" smtClean="0"/>
              <a:t>журнал</a:t>
            </a:r>
            <a:r>
              <a:rPr lang="ru-RU" dirty="0"/>
              <a:t>, признанный ведущим периодическим изданием для менеджеров культуры. </a:t>
            </a:r>
            <a:endParaRPr lang="ru-RU" dirty="0" smtClean="0"/>
          </a:p>
          <a:p>
            <a:pPr algn="l"/>
            <a:r>
              <a:rPr lang="ru-RU" dirty="0"/>
              <a:t> </a:t>
            </a:r>
            <a:r>
              <a:rPr lang="ru-RU" dirty="0" smtClean="0"/>
              <a:t>     Публикует </a:t>
            </a:r>
            <a:r>
              <a:rPr lang="ru-RU" dirty="0"/>
              <a:t>материалы о финансово-экономической и управленческой </a:t>
            </a:r>
            <a:r>
              <a:rPr lang="ru-RU" dirty="0" smtClean="0"/>
              <a:t>деятельности учреждений культуры, </a:t>
            </a:r>
            <a:r>
              <a:rPr lang="ru-RU" dirty="0"/>
              <a:t>особенностях бухгалтерского учета, механизмах привлечения внебюджетных средств, PR, рыночных и информационных технологиях.</a:t>
            </a:r>
          </a:p>
          <a:p>
            <a:pPr algn="l"/>
            <a:endParaRPr lang="ru-RU" dirty="0"/>
          </a:p>
        </p:txBody>
      </p:sp>
      <p:pic>
        <p:nvPicPr>
          <p:cNvPr id="12" name="Рисунок 11" descr="http://www.liber.ru/images/books/aaf61765372e1037cec526b9111ff7d0d7a84628c025d30f7b2c52c958767e76.jpg">
            <a:hlinkClick r:id="rId2" tgtFrame="_blank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9637" y="4362577"/>
            <a:ext cx="1675245" cy="2251034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  <a:scene3d>
            <a:camera prst="perspectiveRight"/>
            <a:lightRig rig="threePt" dir="t"/>
          </a:scene3d>
        </p:spPr>
      </p:pic>
      <p:pic>
        <p:nvPicPr>
          <p:cNvPr id="13" name="Объект 12" descr="http://www.aonb.ru/virt3/2.jpg">
            <a:hlinkClick r:id="rId4" tgtFrame="_blank"/>
          </p:cNvPr>
          <p:cNvPicPr>
            <a:picLocks noGrp="1"/>
          </p:cNvPicPr>
          <p:nvPr>
            <p:ph sz="quarter" idx="4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9746" y="4388621"/>
            <a:ext cx="1638135" cy="2284484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  <a:scene3d>
            <a:camera prst="perspectiveLeft"/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3273102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/>
              <a:t>«Мир библиографии»</a:t>
            </a:r>
            <a:endParaRPr lang="ru-RU" sz="4000" dirty="0"/>
          </a:p>
        </p:txBody>
      </p:sp>
      <p:sp>
        <p:nvSpPr>
          <p:cNvPr id="7" name="Объект 6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4031304" cy="3702136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dirty="0" smtClean="0"/>
              <a:t>     Научно - практический </a:t>
            </a:r>
            <a:r>
              <a:rPr lang="ru-RU" dirty="0"/>
              <a:t>и культурно-просветительный </a:t>
            </a:r>
            <a:r>
              <a:rPr lang="ru-RU" dirty="0" smtClean="0"/>
              <a:t>ежемесячный журнал</a:t>
            </a:r>
            <a:r>
              <a:rPr lang="ru-RU" dirty="0"/>
              <a:t>. </a:t>
            </a:r>
            <a:r>
              <a:rPr lang="ru-RU" dirty="0" smtClean="0"/>
              <a:t>    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Журнал </a:t>
            </a:r>
            <a:r>
              <a:rPr lang="ru-RU" dirty="0"/>
              <a:t>знакомит читателей с мнением специалистов о современных проблемах библиографии. Рассказывает об опыте библиографической работы, предлагает методические консультации, в том числе по вопросам подготовки кадров, работе с литературой повышенного спроса. </a:t>
            </a:r>
            <a:r>
              <a:rPr lang="ru-RU" dirty="0" smtClean="0"/>
              <a:t> 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Представляет </a:t>
            </a:r>
            <a:r>
              <a:rPr lang="ru-RU" dirty="0"/>
              <a:t>библиографию русского зарубежья и книжные новинки. На страницах журнала большое внимание уделяется проблемам проведения библиографических исследований. Журнал регулярно публикует законодательные и нормативные документы, связанные с библиографической и информационной деятельностью, в том числе государственные и отраслевые стандарты Российской Федерации.</a:t>
            </a:r>
          </a:p>
        </p:txBody>
      </p:sp>
      <p:pic>
        <p:nvPicPr>
          <p:cNvPr id="8" name="Объект 7" descr="http://www.interpochta.ru/images/content/prev/5303.jpg"/>
          <p:cNvPicPr>
            <a:picLocks noGrp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132856"/>
            <a:ext cx="2232248" cy="3240360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360506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2000" b="1" dirty="0"/>
              <a:t>«Воспитание школьников</a:t>
            </a:r>
            <a:r>
              <a:rPr lang="ru-RU" sz="2000" b="1" dirty="0" smtClean="0"/>
              <a:t>»</a:t>
            </a:r>
            <a:r>
              <a:rPr lang="ru-RU" sz="2000" b="1" dirty="0"/>
              <a:t> </a:t>
            </a:r>
            <a:r>
              <a:rPr lang="ru-RU" sz="2000" b="1" dirty="0" smtClean="0"/>
              <a:t>                                   «</a:t>
            </a:r>
            <a:r>
              <a:rPr lang="ru-RU" sz="2000" b="1" dirty="0"/>
              <a:t>Школьная библиотека» </a:t>
            </a:r>
            <a:endParaRPr lang="ru-RU" sz="2000" dirty="0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95536" y="4581128"/>
            <a:ext cx="3816424" cy="1800200"/>
          </a:xfrm>
        </p:spPr>
        <p:txBody>
          <a:bodyPr>
            <a:normAutofit lnSpcReduction="10000"/>
          </a:bodyPr>
          <a:lstStyle/>
          <a:p>
            <a:pPr algn="l"/>
            <a:r>
              <a:rPr lang="ru-RU" dirty="0" smtClean="0"/>
              <a:t>     </a:t>
            </a:r>
            <a:r>
              <a:rPr lang="ru-RU" sz="1700" dirty="0" smtClean="0"/>
              <a:t>Ежемесячный теоретический </a:t>
            </a:r>
            <a:r>
              <a:rPr lang="ru-RU" sz="1700" dirty="0"/>
              <a:t>и научно-методический журнал</a:t>
            </a:r>
            <a:r>
              <a:rPr lang="ru-RU" sz="1700" dirty="0" smtClean="0"/>
              <a:t>.</a:t>
            </a:r>
          </a:p>
          <a:p>
            <a:pPr algn="l"/>
            <a:r>
              <a:rPr lang="ru-RU" sz="1700" dirty="0" smtClean="0"/>
              <a:t>     Главная </a:t>
            </a:r>
            <a:r>
              <a:rPr lang="ru-RU" sz="1700" dirty="0"/>
              <a:t>задача </a:t>
            </a:r>
            <a:r>
              <a:rPr lang="ru-RU" sz="1700" dirty="0" smtClean="0"/>
              <a:t>журнала — </a:t>
            </a:r>
            <a:r>
              <a:rPr lang="ru-RU" sz="1700" dirty="0"/>
              <a:t>помощь школе, учреждениям дополнительного образования и родителям в воспитании детей.</a:t>
            </a:r>
          </a:p>
          <a:p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3"/>
          </p:nvPr>
        </p:nvSpPr>
        <p:spPr>
          <a:xfrm>
            <a:off x="5076056" y="2678112"/>
            <a:ext cx="3960440" cy="1686992"/>
          </a:xfrm>
        </p:spPr>
        <p:txBody>
          <a:bodyPr>
            <a:normAutofit fontScale="70000" lnSpcReduction="20000"/>
          </a:bodyPr>
          <a:lstStyle/>
          <a:p>
            <a:pPr algn="l"/>
            <a:r>
              <a:rPr lang="ru-RU" dirty="0" smtClean="0"/>
              <a:t>    Ежемесячный  журнал адресованный </a:t>
            </a:r>
            <a:r>
              <a:rPr lang="ru-RU" dirty="0"/>
              <a:t>школьным библиотекарям и методистам по учебным фондам. </a:t>
            </a:r>
            <a:endParaRPr lang="ru-RU" dirty="0" smtClean="0"/>
          </a:p>
          <a:p>
            <a:pPr algn="l"/>
            <a:r>
              <a:rPr lang="ru-RU" dirty="0"/>
              <a:t> </a:t>
            </a:r>
            <a:r>
              <a:rPr lang="ru-RU" dirty="0" smtClean="0"/>
              <a:t>     Является </a:t>
            </a:r>
            <a:r>
              <a:rPr lang="ru-RU" dirty="0"/>
              <a:t>одним из ведущих </a:t>
            </a:r>
            <a:r>
              <a:rPr lang="ru-RU" dirty="0" err="1"/>
              <a:t>библитековедческих</a:t>
            </a:r>
            <a:r>
              <a:rPr lang="ru-RU" dirty="0"/>
              <a:t> периодических изданий.</a:t>
            </a:r>
          </a:p>
        </p:txBody>
      </p:sp>
      <p:pic>
        <p:nvPicPr>
          <p:cNvPr id="10" name="Объект 9" descr="http://www.schoolpress.ru/upload/resize_cache/iblock/788/169_213_17aa4d1ebb8778620b4448c8ec63cf76e/cov-2011-02-vosp.jpg"/>
          <p:cNvPicPr>
            <a:picLocks noGrp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916832"/>
            <a:ext cx="1584176" cy="2448272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11" name="Объект 10" descr="http://www.summit.ua/img/covers/48050.jpg">
            <a:hlinkClick r:id="rId3" tgtFrame="_blank"/>
          </p:cNvPr>
          <p:cNvPicPr>
            <a:picLocks noGrp="1"/>
          </p:cNvPicPr>
          <p:nvPr>
            <p:ph sz="quarter" idx="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4293096"/>
            <a:ext cx="1476565" cy="2160240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270037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2800" b="1" dirty="0"/>
              <a:t>«Читаем вместе</a:t>
            </a:r>
            <a:r>
              <a:rPr lang="ru-RU" sz="2800" b="1" dirty="0" smtClean="0"/>
              <a:t>»</a:t>
            </a:r>
            <a:r>
              <a:rPr lang="ru-RU" sz="2800" dirty="0"/>
              <a:t> </a:t>
            </a:r>
            <a:r>
              <a:rPr lang="ru-RU" sz="2800" dirty="0" smtClean="0"/>
              <a:t>               </a:t>
            </a:r>
            <a:r>
              <a:rPr lang="ru-RU" sz="2800" b="1" dirty="0" smtClean="0"/>
              <a:t>«</a:t>
            </a:r>
            <a:r>
              <a:rPr lang="ru-RU" sz="2800" b="1" dirty="0"/>
              <a:t>Читаем, учимся, играем» </a:t>
            </a:r>
            <a:endParaRPr lang="ru-RU" sz="28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4869160"/>
            <a:ext cx="3816424" cy="1512168"/>
          </a:xfrm>
        </p:spPr>
        <p:txBody>
          <a:bodyPr>
            <a:normAutofit fontScale="62500" lnSpcReduction="20000"/>
          </a:bodyPr>
          <a:lstStyle/>
          <a:p>
            <a:pPr algn="l"/>
            <a:r>
              <a:rPr lang="ru-RU" dirty="0" smtClean="0"/>
              <a:t>     Ежемесячный журнал представляет </a:t>
            </a:r>
            <a:r>
              <a:rPr lang="ru-RU" dirty="0"/>
              <a:t>самые интересные книжные новинки текущего месяца</a:t>
            </a:r>
            <a:r>
              <a:rPr lang="ru-RU" dirty="0" smtClean="0"/>
              <a:t>.</a:t>
            </a:r>
          </a:p>
          <a:p>
            <a:pPr algn="l"/>
            <a:r>
              <a:rPr lang="ru-RU" dirty="0" smtClean="0"/>
              <a:t>     В </a:t>
            </a:r>
            <a:r>
              <a:rPr lang="ru-RU" dirty="0"/>
              <a:t>каждом номере - рецензии, анонсы, интервью, выставки, западные сенсации, литературные премии и конкурсы, отрывки из новых литературных произведений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04048" y="5301208"/>
            <a:ext cx="3822192" cy="1440160"/>
          </a:xfrm>
        </p:spPr>
        <p:txBody>
          <a:bodyPr>
            <a:noAutofit/>
          </a:bodyPr>
          <a:lstStyle/>
          <a:p>
            <a:pPr algn="l"/>
            <a:r>
              <a:rPr lang="ru-RU" sz="1400" dirty="0" smtClean="0"/>
              <a:t>      Ежемесячный журнал, сборник </a:t>
            </a:r>
            <a:r>
              <a:rPr lang="ru-RU" sz="1400" dirty="0"/>
              <a:t>сценариев для школ и библиотек. </a:t>
            </a:r>
          </a:p>
          <a:p>
            <a:pPr algn="l"/>
            <a:r>
              <a:rPr lang="ru-RU" sz="1400" dirty="0" smtClean="0"/>
              <a:t>      112 </a:t>
            </a:r>
            <a:r>
              <a:rPr lang="ru-RU" sz="1400" dirty="0"/>
              <a:t>полос с ответами на вопросы: как построить урок, чтобы тема была усвоена; как организовать викторину; как провести праздник; что нового происходит в мире науки.</a:t>
            </a:r>
          </a:p>
        </p:txBody>
      </p:sp>
      <p:pic>
        <p:nvPicPr>
          <p:cNvPr id="7" name="Объект 6" descr="http://fictionbook.ru/static/bookimages/04/81/22/04812225.bin.dir/04812225.cover.jpg">
            <a:hlinkClick r:id="rId2" tgtFrame="_blank"/>
          </p:cNvPr>
          <p:cNvPicPr>
            <a:picLocks noGrp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916832"/>
            <a:ext cx="1907422" cy="2697163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Объект 7" descr="http://www.rodb-v.ru/upload/teachers_continuing_education/chitaem_2012_11.jpg">
            <a:hlinkClick r:id="rId4" tgtFrame="_blank"/>
          </p:cNvPr>
          <p:cNvPicPr>
            <a:picLocks noGrp="1"/>
          </p:cNvPicPr>
          <p:nvPr>
            <p:ph sz="quarter" idx="4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2636913"/>
            <a:ext cx="1775363" cy="2520280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444740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2800" b="1" dirty="0"/>
              <a:t>«Последний звонок</a:t>
            </a:r>
            <a:r>
              <a:rPr lang="ru-RU" sz="2800" b="1" dirty="0" smtClean="0"/>
              <a:t>»</a:t>
            </a:r>
            <a:r>
              <a:rPr lang="ru-RU" sz="2800" b="1" dirty="0"/>
              <a:t> </a:t>
            </a:r>
            <a:r>
              <a:rPr lang="ru-RU" sz="2800" b="1" dirty="0" smtClean="0"/>
              <a:t>             «</a:t>
            </a:r>
            <a:r>
              <a:rPr lang="ru-RU" sz="2800" b="1" dirty="0"/>
              <a:t>Чем развлечь гостей» </a:t>
            </a:r>
            <a:endParaRPr lang="ru-RU" sz="28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5536" y="2132856"/>
            <a:ext cx="3816424" cy="1185020"/>
          </a:xfrm>
        </p:spPr>
        <p:txBody>
          <a:bodyPr>
            <a:normAutofit fontScale="55000" lnSpcReduction="20000"/>
          </a:bodyPr>
          <a:lstStyle/>
          <a:p>
            <a:pPr algn="l"/>
            <a:r>
              <a:rPr lang="ru-RU" dirty="0" smtClean="0"/>
              <a:t>     Ежемесячная </a:t>
            </a:r>
            <a:r>
              <a:rPr lang="ru-RU" dirty="0"/>
              <a:t>газета для организаторов внеклассной работы. </a:t>
            </a:r>
            <a:endParaRPr lang="ru-RU" dirty="0" smtClean="0"/>
          </a:p>
          <a:p>
            <a:pPr algn="l"/>
            <a:r>
              <a:rPr lang="ru-RU" dirty="0" smtClean="0"/>
              <a:t>     В </a:t>
            </a:r>
            <a:r>
              <a:rPr lang="ru-RU" dirty="0"/>
              <a:t>каждом номере можно найти сценарии викторин, праздников к календарным и памятным датам для работы с детьми.</a:t>
            </a:r>
          </a:p>
          <a:p>
            <a:endParaRPr lang="ru-RU" dirty="0"/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3"/>
          </p:nvPr>
        </p:nvSpPr>
        <p:spPr>
          <a:xfrm>
            <a:off x="4860032" y="2564904"/>
            <a:ext cx="3816424" cy="1368152"/>
          </a:xfrm>
        </p:spPr>
        <p:txBody>
          <a:bodyPr>
            <a:normAutofit/>
          </a:bodyPr>
          <a:lstStyle/>
          <a:p>
            <a:pPr algn="l"/>
            <a:r>
              <a:rPr lang="ru-RU" sz="1400" dirty="0" smtClean="0"/>
              <a:t>      Ежемесячный журнал, </a:t>
            </a:r>
            <a:r>
              <a:rPr lang="ru-RU" sz="1400" dirty="0"/>
              <a:t>которое поможет  </a:t>
            </a:r>
            <a:r>
              <a:rPr lang="ru-RU" sz="1400" dirty="0" smtClean="0"/>
              <a:t>провести </a:t>
            </a:r>
            <a:r>
              <a:rPr lang="ru-RU" sz="1400" dirty="0"/>
              <a:t>любое мероприятие, праздник, день рождения, юбилей, свадьбу, Новый </a:t>
            </a:r>
            <a:r>
              <a:rPr lang="ru-RU" sz="1400" dirty="0" smtClean="0"/>
              <a:t>год </a:t>
            </a:r>
            <a:r>
              <a:rPr lang="ru-RU" sz="1400" dirty="0"/>
              <a:t>или вечеринку так, что они надолго запомнятся всем участникам.</a:t>
            </a:r>
          </a:p>
        </p:txBody>
      </p:sp>
      <p:pic>
        <p:nvPicPr>
          <p:cNvPr id="13" name="Объект 12" descr="http://www.big-library.info/Journals/14500/14864.jpg">
            <a:hlinkClick r:id="rId2" tgtFrame="_blank"/>
          </p:cNvPr>
          <p:cNvPicPr>
            <a:picLocks noGrp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1246" y="3933056"/>
            <a:ext cx="1691114" cy="2592288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14" name="Объект 13" descr="http://www.rodb-v.ru/upload/teachers_continuing_education/poisl_2012_11.jpg">
            <a:hlinkClick r:id="rId4" tgtFrame="_blank"/>
          </p:cNvPr>
          <p:cNvPicPr>
            <a:picLocks noGrp="1"/>
          </p:cNvPicPr>
          <p:nvPr>
            <p:ph sz="half" idx="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284984"/>
            <a:ext cx="1907499" cy="2697163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849955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716016" y="2276872"/>
            <a:ext cx="4032448" cy="2880320"/>
          </a:xfrm>
        </p:spPr>
        <p:txBody>
          <a:bodyPr>
            <a:normAutofit/>
          </a:bodyPr>
          <a:lstStyle/>
          <a:p>
            <a:pPr algn="ctr"/>
            <a:r>
              <a:rPr lang="ru-RU" sz="2000" dirty="0" smtClean="0"/>
              <a:t>Мы ждём вас ежедневно</a:t>
            </a:r>
            <a:br>
              <a:rPr lang="ru-RU" sz="2000" dirty="0" smtClean="0"/>
            </a:br>
            <a:r>
              <a:rPr lang="ru-RU" sz="2000" dirty="0" smtClean="0"/>
              <a:t> с 11.00 до 17.00</a:t>
            </a:r>
            <a:br>
              <a:rPr lang="ru-RU" sz="2000" dirty="0" smtClean="0"/>
            </a:br>
            <a:r>
              <a:rPr lang="ru-RU" sz="2000" dirty="0" smtClean="0"/>
              <a:t>выходной – пятница</a:t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по адресу: Брянский район, </a:t>
            </a:r>
            <a:br>
              <a:rPr lang="ru-RU" sz="2000" dirty="0" smtClean="0"/>
            </a:br>
            <a:r>
              <a:rPr lang="ru-RU" sz="2000" dirty="0" smtClean="0"/>
              <a:t>                        п. </a:t>
            </a:r>
            <a:r>
              <a:rPr lang="ru-RU" sz="2000" dirty="0" smtClean="0"/>
              <a:t>Мичуринский</a:t>
            </a:r>
            <a:r>
              <a:rPr lang="ru-RU" sz="2000" dirty="0" smtClean="0"/>
              <a:t>, </a:t>
            </a:r>
            <a:br>
              <a:rPr lang="ru-RU" sz="2000" dirty="0" smtClean="0"/>
            </a:br>
            <a:r>
              <a:rPr lang="ru-RU" sz="2000" dirty="0" smtClean="0"/>
              <a:t>                     ул. Берёзовая -4</a:t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контактный телефон 91-18-03</a:t>
            </a:r>
            <a:endParaRPr lang="ru-RU" sz="2000" dirty="0"/>
          </a:p>
        </p:txBody>
      </p:sp>
      <p:sp>
        <p:nvSpPr>
          <p:cNvPr id="9" name="Текст 8"/>
          <p:cNvSpPr>
            <a:spLocks noGrp="1"/>
          </p:cNvSpPr>
          <p:nvPr>
            <p:ph type="body" sz="half" idx="2"/>
          </p:nvPr>
        </p:nvSpPr>
        <p:spPr>
          <a:xfrm>
            <a:off x="4644009" y="476673"/>
            <a:ext cx="4042792" cy="1440159"/>
          </a:xfrm>
        </p:spPr>
        <p:txBody>
          <a:bodyPr/>
          <a:lstStyle/>
          <a:p>
            <a:r>
              <a:rPr lang="ru-RU" dirty="0" smtClean="0"/>
              <a:t>     Представленные в презентации периодические издания библиотека выписывает в 2013 году.</a:t>
            </a:r>
            <a:endParaRPr lang="ru-RU" dirty="0"/>
          </a:p>
        </p:txBody>
      </p:sp>
      <p:pic>
        <p:nvPicPr>
          <p:cNvPr id="10" name="Рисунок 9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99" r="669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732263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«</a:t>
            </a:r>
            <a:r>
              <a:rPr lang="ru-RU" b="1" dirty="0" err="1" smtClean="0"/>
              <a:t>Аргуме́нты</a:t>
            </a:r>
            <a:r>
              <a:rPr lang="ru-RU" b="1" dirty="0" smtClean="0"/>
              <a:t> </a:t>
            </a:r>
            <a:r>
              <a:rPr lang="ru-RU" b="1" dirty="0" err="1"/>
              <a:t>Неде́ли</a:t>
            </a:r>
            <a:r>
              <a:rPr lang="ru-RU" b="1" dirty="0" smtClean="0"/>
              <a:t>»</a:t>
            </a:r>
            <a:r>
              <a:rPr lang="ru-RU" i="1" dirty="0"/>
              <a:t> </a:t>
            </a: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sz="2000" i="1" dirty="0" smtClean="0"/>
              <a:t>Прежнее </a:t>
            </a:r>
            <a:r>
              <a:rPr lang="ru-RU" sz="2000" i="1" dirty="0"/>
              <a:t>название — Аргументы и время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3347864" y="2420888"/>
            <a:ext cx="5040560" cy="3816424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endParaRPr lang="ru-RU" i="1" dirty="0" smtClean="0"/>
          </a:p>
          <a:p>
            <a:pPr marL="0" indent="0">
              <a:buNone/>
            </a:pPr>
            <a:r>
              <a:rPr lang="ru-RU" dirty="0" smtClean="0"/>
              <a:t>     Еженедельная социально - аналитическая газета, </a:t>
            </a:r>
            <a:r>
              <a:rPr lang="ru-RU" dirty="0"/>
              <a:t>издаётся в </a:t>
            </a:r>
            <a:r>
              <a:rPr lang="ru-RU" dirty="0" smtClean="0"/>
              <a:t>России, </a:t>
            </a:r>
            <a:r>
              <a:rPr lang="ru-RU" dirty="0"/>
              <a:t>странах </a:t>
            </a:r>
            <a:r>
              <a:rPr lang="ru-RU" dirty="0" smtClean="0"/>
              <a:t>СНГ </a:t>
            </a:r>
            <a:r>
              <a:rPr lang="ru-RU" dirty="0"/>
              <a:t>и за рубежом.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      Существует </a:t>
            </a:r>
            <a:r>
              <a:rPr lang="ru-RU" dirty="0"/>
              <a:t>электронная версия газеты — </a:t>
            </a:r>
            <a:r>
              <a:rPr lang="ru-RU" b="1" dirty="0"/>
              <a:t>«АН-онлайн»</a:t>
            </a:r>
            <a:r>
              <a:rPr lang="ru-RU" dirty="0"/>
              <a:t>. </a:t>
            </a:r>
            <a:r>
              <a:rPr lang="ru-RU" dirty="0" smtClean="0"/>
              <a:t>Выходит </a:t>
            </a:r>
            <a:r>
              <a:rPr lang="ru-RU" dirty="0"/>
              <a:t>с мая </a:t>
            </a:r>
            <a:r>
              <a:rPr lang="ru-RU" dirty="0" smtClean="0"/>
              <a:t>2006 года, Еженедельник «Аргументы недели» </a:t>
            </a:r>
          </a:p>
          <a:p>
            <a:pPr marL="0" indent="0">
              <a:buNone/>
            </a:pPr>
            <a:r>
              <a:rPr lang="ru-RU" dirty="0" smtClean="0"/>
              <a:t>      Позиционирует </a:t>
            </a:r>
            <a:r>
              <a:rPr lang="ru-RU" dirty="0"/>
              <a:t>себя как «газета для всей семьи». Основная тематика газеты: </a:t>
            </a:r>
            <a:r>
              <a:rPr lang="ru-RU" dirty="0" smtClean="0"/>
              <a:t>политика, </a:t>
            </a:r>
            <a:r>
              <a:rPr lang="ru-RU" dirty="0"/>
              <a:t>экономика, социальные проблемы, культура и спорт, психология и здоровье, </a:t>
            </a:r>
            <a:r>
              <a:rPr lang="ru-RU" dirty="0" smtClean="0"/>
              <a:t>сад</a:t>
            </a:r>
            <a:r>
              <a:rPr lang="ru-RU" dirty="0"/>
              <a:t> </a:t>
            </a:r>
            <a:r>
              <a:rPr lang="ru-RU" dirty="0" smtClean="0"/>
              <a:t>и </a:t>
            </a:r>
            <a:r>
              <a:rPr lang="ru-RU" dirty="0"/>
              <a:t>огород, шоу-бизнес, туризм и </a:t>
            </a:r>
            <a:r>
              <a:rPr lang="ru-RU" dirty="0" smtClean="0"/>
              <a:t>путешествия.  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Существует </a:t>
            </a:r>
            <a:r>
              <a:rPr lang="ru-RU" dirty="0"/>
              <a:t>рубрика «Вопрос-ответ».</a:t>
            </a:r>
          </a:p>
          <a:p>
            <a:endParaRPr lang="ru-RU" dirty="0"/>
          </a:p>
        </p:txBody>
      </p:sp>
      <p:pic>
        <p:nvPicPr>
          <p:cNvPr id="5" name="Объект 4" descr="http://rami.eto-ya.com/files/2012/08/6cd463546a22f0163dd07cdcb74317c7.jpg"/>
          <p:cNvPicPr>
            <a:picLocks noGrp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204864"/>
            <a:ext cx="2016224" cy="3168352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443397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 «Аргументы и факты»</a:t>
            </a:r>
            <a:r>
              <a:rPr lang="ru-RU" dirty="0"/>
              <a:t> («АиФ»)</a:t>
            </a:r>
          </a:p>
        </p:txBody>
      </p:sp>
      <p:sp>
        <p:nvSpPr>
          <p:cNvPr id="9" name="Объект 8"/>
          <p:cNvSpPr>
            <a:spLocks noGrp="1"/>
          </p:cNvSpPr>
          <p:nvPr>
            <p:ph sz="quarter" idx="14"/>
          </p:nvPr>
        </p:nvSpPr>
        <p:spPr>
          <a:xfrm>
            <a:off x="3995936" y="2679192"/>
            <a:ext cx="4752528" cy="3846152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dirty="0" smtClean="0"/>
              <a:t>      Российская  </a:t>
            </a:r>
            <a:r>
              <a:rPr lang="ru-RU" dirty="0"/>
              <a:t>еженедельная общественно-политическая </a:t>
            </a:r>
            <a:r>
              <a:rPr lang="ru-RU" dirty="0" smtClean="0"/>
              <a:t>газета, издаётся </a:t>
            </a:r>
            <a:r>
              <a:rPr lang="ru-RU" dirty="0"/>
              <a:t>издательским домом «Аргументы и факты». </a:t>
            </a:r>
            <a:endParaRPr lang="ru-RU" dirty="0" smtClean="0"/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Газета </a:t>
            </a:r>
            <a:r>
              <a:rPr lang="ru-RU" dirty="0"/>
              <a:t>выходит с января </a:t>
            </a:r>
            <a:r>
              <a:rPr lang="ru-RU" dirty="0" smtClean="0"/>
              <a:t>1978 года. </a:t>
            </a:r>
            <a:r>
              <a:rPr lang="ru-RU" dirty="0"/>
              <a:t>Первоначально представляла собой бюллетень для лекторов, пропагандистов, политинформаторов </a:t>
            </a:r>
            <a:r>
              <a:rPr lang="ru-RU" dirty="0" smtClean="0"/>
              <a:t>и </a:t>
            </a:r>
            <a:r>
              <a:rPr lang="ru-RU" dirty="0"/>
              <a:t>агитаторов, публикующий информацию, статистические данные, анализ событий и цифры, которые в официальной прессе найти было трудно. </a:t>
            </a:r>
            <a:endParaRPr lang="ru-RU" dirty="0" smtClean="0"/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С 1982 года издаётся </a:t>
            </a:r>
            <a:r>
              <a:rPr lang="ru-RU" dirty="0"/>
              <a:t>еженедельно, выходит по средам.</a:t>
            </a:r>
          </a:p>
        </p:txBody>
      </p:sp>
      <p:pic>
        <p:nvPicPr>
          <p:cNvPr id="12" name="Объект 11" descr="http://www.gostevushka.ru/gb/pic/1867.jpg"/>
          <p:cNvPicPr>
            <a:picLocks noGrp="1"/>
          </p:cNvPicPr>
          <p:nvPr>
            <p:ph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988840"/>
            <a:ext cx="2808312" cy="4248472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581508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«Книжное обозрение»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3923928" y="2679192"/>
            <a:ext cx="4752528" cy="3414104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dirty="0" smtClean="0"/>
              <a:t>     Единственная </a:t>
            </a:r>
            <a:r>
              <a:rPr lang="ru-RU" dirty="0"/>
              <a:t>в России цветная общедоступная еженедельная газета, вот уже 38 лет информирующая читателей о книжных новинках и событиях книжной индустрии. </a:t>
            </a:r>
            <a:endParaRPr lang="ru-RU" dirty="0" smtClean="0"/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На </a:t>
            </a:r>
            <a:r>
              <a:rPr lang="ru-RU" dirty="0"/>
              <a:t>страницах "Книжного обозрения" размещаются рецензии на только что выпущенные книги, информация о тенденциях на российском и зарубежном книжных рынках, библиографические описания 400-500 новых российских книг, интервью со значимыми персонами литературного процесса, рейтинги продаж.</a:t>
            </a:r>
          </a:p>
        </p:txBody>
      </p:sp>
      <p:pic>
        <p:nvPicPr>
          <p:cNvPr id="5" name="Объект 4" descr="http://www.knigoboz.ru/uploads/KO22-1.jpg">
            <a:hlinkClick r:id="rId2" tgtFrame="_blank"/>
          </p:cNvPr>
          <p:cNvPicPr>
            <a:picLocks noGrp="1"/>
          </p:cNvPicPr>
          <p:nvPr>
            <p:ph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420888"/>
            <a:ext cx="2304256" cy="3312368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544194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</a:t>
            </a:r>
            <a:r>
              <a:rPr lang="ru-RU" b="1" dirty="0"/>
              <a:t>«Комсомольская правда» 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067944" y="2708920"/>
            <a:ext cx="4176464" cy="3960440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dirty="0" smtClean="0"/>
              <a:t>       Еженедельная газета, выпускается </a:t>
            </a:r>
            <a:r>
              <a:rPr lang="ru-RU" dirty="0"/>
              <a:t>издательским домом «Комсомольская правда».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       Первый </a:t>
            </a:r>
            <a:r>
              <a:rPr lang="ru-RU" dirty="0"/>
              <a:t>номер </a:t>
            </a:r>
            <a:r>
              <a:rPr lang="ru-RU" dirty="0" smtClean="0"/>
              <a:t>ежедневной газеты  был </a:t>
            </a:r>
            <a:r>
              <a:rPr lang="ru-RU" dirty="0"/>
              <a:t>издан 24 </a:t>
            </a:r>
            <a:r>
              <a:rPr lang="ru-RU" dirty="0" smtClean="0"/>
              <a:t>мая</a:t>
            </a:r>
            <a:r>
              <a:rPr lang="ru-RU" dirty="0"/>
              <a:t> </a:t>
            </a:r>
            <a:r>
              <a:rPr lang="ru-RU" dirty="0" smtClean="0"/>
              <a:t>1925</a:t>
            </a:r>
            <a:r>
              <a:rPr lang="ru-RU" dirty="0"/>
              <a:t> года. Начиная с 1993 года, выходит еженедельник «Комсомольская правда» (иногда называемый «толстушка») с увеличенным объёмом. Его тираж значительно превышает тираж ежедневного номера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 В </a:t>
            </a:r>
            <a:r>
              <a:rPr lang="ru-RU" dirty="0"/>
              <a:t>1990—2000-е годы от общественно-политической тематики газета заметно сместила акцент внимания на светскую хронику, жизни знаменитостей и развлечение читателя, став одним из крупнейших «таблоидов». Политический обзор в газете остался, но стал занимать меньше места. </a:t>
            </a:r>
            <a:r>
              <a:rPr lang="ru-RU" dirty="0" smtClean="0"/>
              <a:t>     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 </a:t>
            </a:r>
            <a:endParaRPr lang="ru-RU" dirty="0"/>
          </a:p>
        </p:txBody>
      </p:sp>
      <p:pic>
        <p:nvPicPr>
          <p:cNvPr id="5" name="Объект 4" descr="http://cs5492.vk.me/g28537916/a_2722c6f5.jpg"/>
          <p:cNvPicPr>
            <a:picLocks noGrp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132856"/>
            <a:ext cx="2592287" cy="367240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06231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/>
              <a:t> </a:t>
            </a:r>
            <a:r>
              <a:rPr lang="ru-RU" sz="3200" b="1" dirty="0"/>
              <a:t>«Народный лекарь</a:t>
            </a:r>
            <a:r>
              <a:rPr lang="ru-RU" sz="3200" b="1" dirty="0" smtClean="0"/>
              <a:t>»            «</a:t>
            </a:r>
            <a:r>
              <a:rPr lang="ru-RU" sz="3200" b="1" dirty="0"/>
              <a:t>Народный</a:t>
            </a:r>
            <a:r>
              <a:rPr lang="ru-RU" sz="3200" dirty="0"/>
              <a:t> </a:t>
            </a:r>
            <a:r>
              <a:rPr lang="ru-RU" sz="3200" b="1" dirty="0"/>
              <a:t>совет»</a:t>
            </a:r>
            <a:r>
              <a:rPr lang="ru-RU" sz="3200" dirty="0"/>
              <a:t> </a:t>
            </a: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467544" y="2132856"/>
            <a:ext cx="3744416" cy="1080120"/>
          </a:xfrm>
        </p:spPr>
        <p:txBody>
          <a:bodyPr>
            <a:normAutofit fontScale="62500" lnSpcReduction="20000"/>
          </a:bodyPr>
          <a:lstStyle/>
          <a:p>
            <a:r>
              <a:rPr lang="ru-RU" dirty="0"/>
              <a:t>Г</a:t>
            </a:r>
            <a:r>
              <a:rPr lang="ru-RU" dirty="0" smtClean="0"/>
              <a:t>азета выходит с периодичностью 2 раза в месяц. Полезна тем , кто </a:t>
            </a:r>
            <a:r>
              <a:rPr lang="ru-RU" dirty="0"/>
              <a:t>заботится о своем здоровье, ведет здоровый образ жизни, интересуется народной медициной.</a:t>
            </a:r>
          </a:p>
          <a:p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3"/>
          </p:nvPr>
        </p:nvSpPr>
        <p:spPr>
          <a:xfrm>
            <a:off x="5076056" y="2708920"/>
            <a:ext cx="3672408" cy="864096"/>
          </a:xfrm>
        </p:spPr>
        <p:txBody>
          <a:bodyPr>
            <a:normAutofit fontScale="62500" lnSpcReduction="20000"/>
          </a:bodyPr>
          <a:lstStyle/>
          <a:p>
            <a:r>
              <a:rPr lang="ru-RU" dirty="0" smtClean="0"/>
              <a:t>Еженедельная полезная газета. Состоит </a:t>
            </a:r>
            <a:r>
              <a:rPr lang="ru-RU" dirty="0"/>
              <a:t>из ответов специалистов на все вопросы, которые волнуют </a:t>
            </a:r>
            <a:r>
              <a:rPr lang="ru-RU" dirty="0" smtClean="0"/>
              <a:t>читателей </a:t>
            </a:r>
            <a:r>
              <a:rPr lang="ru-RU" dirty="0"/>
              <a:t>и советов на все случаи жизни.</a:t>
            </a:r>
          </a:p>
          <a:p>
            <a:endParaRPr lang="ru-RU" dirty="0"/>
          </a:p>
        </p:txBody>
      </p:sp>
      <p:pic>
        <p:nvPicPr>
          <p:cNvPr id="10" name="Объект 9" descr="http://pressobzor.com/thumbs/w200-h270-c20.27/images/catalog/460715035001413015.jpg"/>
          <p:cNvPicPr>
            <a:picLocks noGrp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212976"/>
            <a:ext cx="2304256" cy="324036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11" name="Объект 10" descr="http://ns2.bookv.ru/images/stories/mage_10/Narodnyj_sovet_06_2010.jpg"/>
          <p:cNvPicPr>
            <a:picLocks noGrp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3573016"/>
            <a:ext cx="2160240" cy="295232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045005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«Собеседник»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427984" y="2679192"/>
            <a:ext cx="4320480" cy="3447288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dirty="0" smtClean="0"/>
              <a:t>     </a:t>
            </a:r>
            <a:r>
              <a:rPr lang="ru-RU" sz="2100" dirty="0" smtClean="0"/>
              <a:t>Общероссийская общественно-политическая </a:t>
            </a:r>
            <a:r>
              <a:rPr lang="ru-RU" sz="2100" dirty="0"/>
              <a:t>газета. </a:t>
            </a:r>
            <a:r>
              <a:rPr lang="ru-RU" sz="2100" dirty="0" smtClean="0"/>
              <a:t>  </a:t>
            </a:r>
          </a:p>
          <a:p>
            <a:pPr marL="0" indent="0">
              <a:buNone/>
            </a:pPr>
            <a:r>
              <a:rPr lang="ru-RU" sz="2100" dirty="0"/>
              <a:t> </a:t>
            </a:r>
            <a:r>
              <a:rPr lang="ru-RU" sz="2100" dirty="0" smtClean="0"/>
              <a:t>     Выпускается </a:t>
            </a:r>
            <a:r>
              <a:rPr lang="ru-RU" sz="2100" dirty="0"/>
              <a:t>Издательским домом «Собеседник». Периодичность — </a:t>
            </a:r>
            <a:r>
              <a:rPr lang="ru-RU" sz="2100" dirty="0" smtClean="0"/>
              <a:t> один </a:t>
            </a:r>
            <a:r>
              <a:rPr lang="ru-RU" sz="2100" dirty="0"/>
              <a:t>раз в неделю (по вторникам). </a:t>
            </a:r>
            <a:endParaRPr lang="ru-RU" sz="2100" dirty="0" smtClean="0"/>
          </a:p>
          <a:p>
            <a:pPr marL="0" indent="0">
              <a:buNone/>
            </a:pPr>
            <a:r>
              <a:rPr lang="ru-RU" sz="2100" dirty="0"/>
              <a:t> </a:t>
            </a:r>
            <a:r>
              <a:rPr lang="ru-RU" sz="2100" dirty="0" smtClean="0"/>
              <a:t>      Первый  </a:t>
            </a:r>
            <a:r>
              <a:rPr lang="ru-RU" sz="2100" dirty="0"/>
              <a:t>цветной еженедельник — издаётся с 23 февраля 1984 года (до 1990 года — выпускалась как цветное приложение к газете Комсомольская </a:t>
            </a:r>
            <a:r>
              <a:rPr lang="ru-RU" sz="2100" dirty="0" smtClean="0"/>
              <a:t>правда). </a:t>
            </a:r>
            <a:endParaRPr lang="ru-RU" sz="2100" dirty="0"/>
          </a:p>
        </p:txBody>
      </p:sp>
      <p:pic>
        <p:nvPicPr>
          <p:cNvPr id="3074" name="Picture 2" descr="http://www.yourpress.ru/upload/iblock/434/6ff1ecb2-a7af-11e0-b0dd-0025d3ad7baf_6ff1ecb4-a7af-11e0-b0dd-0025d3ad7baf.jpe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132856"/>
            <a:ext cx="2686050" cy="3810000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6412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998</TotalTime>
  <Words>2852</Words>
  <Application>Microsoft Office PowerPoint</Application>
  <PresentationFormat>Экран (4:3)</PresentationFormat>
  <Paragraphs>163</Paragraphs>
  <Slides>35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Волна</vt:lpstr>
      <vt:lpstr>Периодические издания  межпоселенческой библиотеки  Брянского района</vt:lpstr>
      <vt:lpstr>Федеральные  периодические издания</vt:lpstr>
      <vt:lpstr>«Российская газета»</vt:lpstr>
      <vt:lpstr>«Аргуме́нты Неде́ли»  Прежнее название — Аргументы и время</vt:lpstr>
      <vt:lpstr> «Аргументы и факты» («АиФ»)</vt:lpstr>
      <vt:lpstr>«Книжное обозрение»</vt:lpstr>
      <vt:lpstr> «Комсомольская правда» </vt:lpstr>
      <vt:lpstr> «Народный лекарь»            «Народный совет» </vt:lpstr>
      <vt:lpstr>«Собеседник»</vt:lpstr>
      <vt:lpstr>  «Учительская газета»                        «Совершенно секретно»                  </vt:lpstr>
      <vt:lpstr>Региональные  периодические издания</vt:lpstr>
      <vt:lpstr>Презентация PowerPoint</vt:lpstr>
      <vt:lpstr>Районная газета  «Деснянская правда»</vt:lpstr>
      <vt:lpstr>Федеральные периодические издания</vt:lpstr>
      <vt:lpstr>Презентация PowerPoint</vt:lpstr>
      <vt:lpstr>Полезные журналы,  отвечающие на любые вопросы</vt:lpstr>
      <vt:lpstr>«Наука и религия»               «Природа и свет» </vt:lpstr>
      <vt:lpstr>     «Вокруг света»                     «Чудеса и приключения» </vt:lpstr>
      <vt:lpstr> «Охотничий двор»                 «Физкультура и спорт»</vt:lpstr>
      <vt:lpstr>   «Все звезды»                           «Тайны звезд» </vt:lpstr>
      <vt:lpstr>Журналы  для  домашних мастеров  и  садоводов</vt:lpstr>
      <vt:lpstr>Презентация PowerPoint</vt:lpstr>
      <vt:lpstr>Журналы для женщин</vt:lpstr>
      <vt:lpstr>Презентация PowerPoint</vt:lpstr>
      <vt:lpstr>Журналы для молодёжи и юношества</vt:lpstr>
      <vt:lpstr>Детские журналы</vt:lpstr>
      <vt:lpstr>Презентация PowerPoint</vt:lpstr>
      <vt:lpstr>Презентация PowerPoint</vt:lpstr>
      <vt:lpstr>Профессиональные методические издания</vt:lpstr>
      <vt:lpstr>      «Независимый                     «Справочник руководителя  библиотечный адвокат»                   учреждения культуры»</vt:lpstr>
      <vt:lpstr>«Мир библиографии»</vt:lpstr>
      <vt:lpstr>«Воспитание школьников»                                    «Школьная библиотека» </vt:lpstr>
      <vt:lpstr>«Читаем вместе»                «Читаем, учимся, играем» </vt:lpstr>
      <vt:lpstr>«Последний звонок»              «Чем развлечь гостей» </vt:lpstr>
      <vt:lpstr>Мы ждём вас ежедневно  с 11.00 до 17.00 выходной – пятница  по адресу: Брянский район,                          п. Мичуринский,                       ул. Берёзовая -4  контактный телефон 91-18-03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Периодические издания  межпоселенческой библиотеки</dc:title>
  <cp:lastModifiedBy>Методист</cp:lastModifiedBy>
  <cp:revision>80</cp:revision>
  <dcterms:modified xsi:type="dcterms:W3CDTF">2013-07-03T06:38:42Z</dcterms:modified>
</cp:coreProperties>
</file>