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xls" ContentType="application/vnd.ms-exce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8" r:id="rId1"/>
  </p:sldMasterIdLst>
  <p:sldIdLst>
    <p:sldId id="256" r:id="rId2"/>
    <p:sldId id="287" r:id="rId3"/>
    <p:sldId id="288" r:id="rId4"/>
    <p:sldId id="289" r:id="rId5"/>
    <p:sldId id="290" r:id="rId6"/>
    <p:sldId id="291" r:id="rId7"/>
    <p:sldId id="293" r:id="rId8"/>
    <p:sldId id="292" r:id="rId9"/>
    <p:sldId id="294" r:id="rId10"/>
    <p:sldId id="295" r:id="rId11"/>
    <p:sldId id="296" r:id="rId12"/>
    <p:sldId id="297" r:id="rId13"/>
    <p:sldId id="298" r:id="rId14"/>
    <p:sldId id="299" r:id="rId15"/>
    <p:sldId id="301" r:id="rId16"/>
    <p:sldId id="302" r:id="rId17"/>
    <p:sldId id="304" r:id="rId18"/>
    <p:sldId id="305" r:id="rId19"/>
    <p:sldId id="306" r:id="rId20"/>
  </p:sldIdLst>
  <p:sldSz cx="9144000" cy="6858000" type="screen4x3"/>
  <p:notesSz cx="6858000" cy="9144000"/>
  <p:defaultTextStyle>
    <a:defPPr>
      <a:defRPr lang="ru-RU"/>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F2FF"/>
    <a:srgbClr val="CC0000"/>
    <a:srgbClr val="FFFFFF"/>
    <a:srgbClr val="E2FBFE"/>
    <a:srgbClr val="FF3300"/>
    <a:srgbClr val="66FF33"/>
    <a:srgbClr val="FFFF00"/>
    <a:srgbClr val="6EBE3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autoAdjust="0"/>
    <p:restoredTop sz="94686" autoAdjust="0"/>
  </p:normalViewPr>
  <p:slideViewPr>
    <p:cSldViewPr snapToGrid="0">
      <p:cViewPr varScale="1">
        <p:scale>
          <a:sx n="65" d="100"/>
          <a:sy n="65" d="100"/>
        </p:scale>
        <p:origin x="-1452"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234"/>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file:///C:\Documents%20and%20Settings\&#1045;&#1083;&#1077;&#1085;&#1072;\&#1052;&#1086;&#1080;%20&#1076;&#1086;&#1082;&#1091;&#1084;&#1077;&#1085;&#1090;&#1099;\&#1086;&#1090;&#1082;&#1088;&#1099;&#1090;&#1099;&#1081;%20&#1091;&#1088;&#1086;&#1082;\&#1073;&#1080;&#1086;&#1088;&#1080;&#1090;&#1084;&#1099;%20&#1043;&#1072;&#1075;&#1072;&#1088;&#1080;&#1085;&#1072;.xls"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Public\Desktop\&#1052;&#1086;&#1076;&#1077;&#1083;&#1080;&#1088;&#1086;&#1074;&#1072;&#1085;&#1080;&#1077;%20&#1073;&#1080;&#1086;&#1083;&#1086;&#1075;&#1080;&#1095;&#1077;&#1089;&#1082;&#1080;&#1093;%20&#1087;&#1088;&#1086;&#1094;&#1077;&#1089;&#1089;&#1086;&#1074;\&#1052;&#1086;&#1076;&#1077;&#1083;&#1080;&#1088;&#1086;&#1074;&#1072;&#1085;&#1080;&#1077;%20&#1073;&#1080;&#1086;&#1088;&#1080;&#1090;&#1084;&#1086;&#1074;%20&#1095;&#1077;&#1083;&#1086;&#1074;&#1077;&#1082;&#1072;.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ru-RU"/>
  <c:style val="30"/>
  <c:chart>
    <c:autoTitleDeleted val="1"/>
    <c:plotArea>
      <c:layout>
        <c:manualLayout>
          <c:layoutTarget val="inner"/>
          <c:xMode val="edge"/>
          <c:yMode val="edge"/>
          <c:x val="7.902653587793064E-2"/>
          <c:y val="3.4216116243896484E-2"/>
          <c:w val="0.8870751590373237"/>
          <c:h val="0.82455867173906627"/>
        </c:manualLayout>
      </c:layout>
      <c:lineChart>
        <c:grouping val="standard"/>
        <c:ser>
          <c:idx val="0"/>
          <c:order val="0"/>
          <c:val>
            <c:numRef>
              <c:f>Лист1!$D$9:$D$43</c:f>
              <c:numCache>
                <c:formatCode>General</c:formatCode>
                <c:ptCount val="35"/>
                <c:pt idx="0">
                  <c:v>-0.28173255684148013</c:v>
                </c:pt>
                <c:pt idx="1">
                  <c:v>-0.45822652172740796</c:v>
                </c:pt>
                <c:pt idx="2">
                  <c:v>-0.61815898622055954</c:v>
                </c:pt>
                <c:pt idx="3">
                  <c:v>-0.75574957435418511</c:v>
                </c:pt>
                <c:pt idx="4">
                  <c:v>-0.866025403784354</c:v>
                </c:pt>
                <c:pt idx="5">
                  <c:v>-0.94500081871466879</c:v>
                </c:pt>
                <c:pt idx="6">
                  <c:v>-0.98982144188092458</c:v>
                </c:pt>
                <c:pt idx="7">
                  <c:v>-0.99886733918300241</c:v>
                </c:pt>
                <c:pt idx="8">
                  <c:v>-0.9718115683235814</c:v>
                </c:pt>
                <c:pt idx="9">
                  <c:v>-0.9096319953546107</c:v>
                </c:pt>
                <c:pt idx="10">
                  <c:v>-0.81457595205036493</c:v>
                </c:pt>
                <c:pt idx="11">
                  <c:v>-0.69007901148219042</c:v>
                </c:pt>
                <c:pt idx="12">
                  <c:v>-0.54064081745554404</c:v>
                </c:pt>
                <c:pt idx="13">
                  <c:v>-0.37166245566031858</c:v>
                </c:pt>
                <c:pt idx="14">
                  <c:v>-0.18925124436067894</c:v>
                </c:pt>
                <c:pt idx="15">
                  <c:v>-1.0193061672492159E-13</c:v>
                </c:pt>
                <c:pt idx="16">
                  <c:v>0.18925124436025553</c:v>
                </c:pt>
                <c:pt idx="17">
                  <c:v>0.37166245566034073</c:v>
                </c:pt>
                <c:pt idx="18">
                  <c:v>0.54064081745556392</c:v>
                </c:pt>
                <c:pt idx="19">
                  <c:v>0.69007901148220674</c:v>
                </c:pt>
                <c:pt idx="20">
                  <c:v>0.81457595205024669</c:v>
                </c:pt>
                <c:pt idx="21">
                  <c:v>0.90963199535443162</c:v>
                </c:pt>
                <c:pt idx="22">
                  <c:v>0.9718115683235331</c:v>
                </c:pt>
                <c:pt idx="23">
                  <c:v>0.99886733918300352</c:v>
                </c:pt>
                <c:pt idx="24">
                  <c:v>0.98982144188092158</c:v>
                </c:pt>
                <c:pt idx="25">
                  <c:v>0.94500081871466113</c:v>
                </c:pt>
                <c:pt idx="26">
                  <c:v>0.86602540378456994</c:v>
                </c:pt>
                <c:pt idx="27">
                  <c:v>0.755749574354318</c:v>
                </c:pt>
                <c:pt idx="28">
                  <c:v>0.61815898622071963</c:v>
                </c:pt>
                <c:pt idx="29">
                  <c:v>0.45822652172738682</c:v>
                </c:pt>
                <c:pt idx="30">
                  <c:v>0.28173255684145759</c:v>
                </c:pt>
                <c:pt idx="31">
                  <c:v>9.5056043304267354E-2</c:v>
                </c:pt>
                <c:pt idx="32">
                  <c:v>-9.5056043304042936E-2</c:v>
                </c:pt>
                <c:pt idx="33">
                  <c:v>-0.28173255684124127</c:v>
                </c:pt>
                <c:pt idx="34">
                  <c:v>-0.45822652172738837</c:v>
                </c:pt>
              </c:numCache>
            </c:numRef>
          </c:val>
        </c:ser>
        <c:marker val="1"/>
        <c:axId val="74173056"/>
        <c:axId val="74625408"/>
      </c:lineChart>
      <c:catAx>
        <c:axId val="74173056"/>
        <c:scaling>
          <c:orientation val="minMax"/>
        </c:scaling>
        <c:axPos val="b"/>
        <c:numFmt formatCode="dd/mm/yyyy" sourceLinked="0"/>
        <c:majorTickMark val="none"/>
        <c:tickLblPos val="none"/>
        <c:spPr>
          <a:ln w="25400">
            <a:tailEnd type="arrow"/>
          </a:ln>
        </c:spPr>
        <c:crossAx val="74625408"/>
        <c:crossesAt val="0"/>
        <c:auto val="1"/>
        <c:lblAlgn val="ctr"/>
        <c:lblOffset val="100"/>
      </c:catAx>
      <c:valAx>
        <c:axId val="74625408"/>
        <c:scaling>
          <c:orientation val="minMax"/>
        </c:scaling>
        <c:axPos val="l"/>
        <c:majorGridlines/>
        <c:numFmt formatCode="General" sourceLinked="1"/>
        <c:tickLblPos val="nextTo"/>
        <c:spPr>
          <a:ln w="25400">
            <a:tailEnd type="arrow"/>
          </a:ln>
        </c:spPr>
        <c:crossAx val="74173056"/>
        <c:crosses val="autoZero"/>
        <c:crossBetween val="between"/>
      </c:valAx>
    </c:plotArea>
    <c:plotVisOnly val="1"/>
    <c:dispBlanksAs val="gap"/>
  </c:chart>
  <c:txPr>
    <a:bodyPr/>
    <a:lstStyle/>
    <a:p>
      <a:pPr>
        <a:defRPr sz="1800"/>
      </a:pPr>
      <a:endParaRPr lang="ru-RU"/>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ru-RU"/>
  <c:chart>
    <c:autoTitleDeleted val="1"/>
    <c:plotArea>
      <c:layout/>
      <c:lineChart>
        <c:grouping val="standard"/>
        <c:ser>
          <c:idx val="0"/>
          <c:order val="0"/>
          <c:tx>
            <c:strRef>
              <c:f>Данные!$B$8</c:f>
              <c:strCache>
                <c:ptCount val="1"/>
                <c:pt idx="0">
                  <c:v>Физическое</c:v>
                </c:pt>
              </c:strCache>
            </c:strRef>
          </c:tx>
          <c:cat>
            <c:numRef>
              <c:f>Данные!$A$9:$A$35</c:f>
              <c:numCache>
                <c:formatCode>dd/mm/yyyy</c:formatCode>
                <c:ptCount val="27"/>
                <c:pt idx="0">
                  <c:v>40836</c:v>
                </c:pt>
                <c:pt idx="1">
                  <c:v>40837</c:v>
                </c:pt>
                <c:pt idx="2">
                  <c:v>40838</c:v>
                </c:pt>
                <c:pt idx="3">
                  <c:v>40839</c:v>
                </c:pt>
                <c:pt idx="4">
                  <c:v>40840</c:v>
                </c:pt>
                <c:pt idx="5">
                  <c:v>40841</c:v>
                </c:pt>
                <c:pt idx="6">
                  <c:v>40842</c:v>
                </c:pt>
                <c:pt idx="7">
                  <c:v>40843</c:v>
                </c:pt>
                <c:pt idx="8">
                  <c:v>40844</c:v>
                </c:pt>
                <c:pt idx="9">
                  <c:v>40845</c:v>
                </c:pt>
                <c:pt idx="10">
                  <c:v>40846</c:v>
                </c:pt>
                <c:pt idx="11">
                  <c:v>40847</c:v>
                </c:pt>
                <c:pt idx="12">
                  <c:v>40848</c:v>
                </c:pt>
                <c:pt idx="13">
                  <c:v>40849</c:v>
                </c:pt>
                <c:pt idx="14">
                  <c:v>40850</c:v>
                </c:pt>
                <c:pt idx="15">
                  <c:v>40851</c:v>
                </c:pt>
                <c:pt idx="16">
                  <c:v>40852</c:v>
                </c:pt>
                <c:pt idx="17">
                  <c:v>40853</c:v>
                </c:pt>
                <c:pt idx="18">
                  <c:v>40854</c:v>
                </c:pt>
                <c:pt idx="19">
                  <c:v>40855</c:v>
                </c:pt>
                <c:pt idx="20">
                  <c:v>40856</c:v>
                </c:pt>
                <c:pt idx="21">
                  <c:v>40857</c:v>
                </c:pt>
                <c:pt idx="22">
                  <c:v>40858</c:v>
                </c:pt>
                <c:pt idx="23">
                  <c:v>40859</c:v>
                </c:pt>
                <c:pt idx="24">
                  <c:v>40860</c:v>
                </c:pt>
                <c:pt idx="25">
                  <c:v>40861</c:v>
                </c:pt>
                <c:pt idx="26">
                  <c:v>40862</c:v>
                </c:pt>
              </c:numCache>
            </c:numRef>
          </c:cat>
          <c:val>
            <c:numRef>
              <c:f>Данные!$B$9:$B$35</c:f>
              <c:numCache>
                <c:formatCode>General</c:formatCode>
                <c:ptCount val="27"/>
                <c:pt idx="0">
                  <c:v>0.26979677115631051</c:v>
                </c:pt>
                <c:pt idx="1">
                  <c:v>0.51958395003563562</c:v>
                </c:pt>
                <c:pt idx="2">
                  <c:v>0.73083596427833208</c:v>
                </c:pt>
                <c:pt idx="3">
                  <c:v>0.88788521840212842</c:v>
                </c:pt>
                <c:pt idx="4">
                  <c:v>0.97908408768222766</c:v>
                </c:pt>
                <c:pt idx="5">
                  <c:v>0.99766876919056646</c:v>
                </c:pt>
                <c:pt idx="6">
                  <c:v>0.94226092211893153</c:v>
                </c:pt>
                <c:pt idx="7">
                  <c:v>0.81696989301059397</c:v>
                </c:pt>
                <c:pt idx="8">
                  <c:v>0.63108794432620419</c:v>
                </c:pt>
                <c:pt idx="9">
                  <c:v>0.39840108984635786</c:v>
                </c:pt>
                <c:pt idx="10">
                  <c:v>0.13616664909630469</c:v>
                </c:pt>
                <c:pt idx="11">
                  <c:v>-0.13616664909625611</c:v>
                </c:pt>
                <c:pt idx="12">
                  <c:v>-0.39840108984631289</c:v>
                </c:pt>
                <c:pt idx="13">
                  <c:v>-0.63108794432546067</c:v>
                </c:pt>
                <c:pt idx="14">
                  <c:v>-0.81696989301004119</c:v>
                </c:pt>
                <c:pt idx="15">
                  <c:v>-0.94226092211891521</c:v>
                </c:pt>
                <c:pt idx="16">
                  <c:v>-0.99766876919056313</c:v>
                </c:pt>
                <c:pt idx="17">
                  <c:v>-0.97908408768242261</c:v>
                </c:pt>
                <c:pt idx="18">
                  <c:v>-0.8878852184025694</c:v>
                </c:pt>
                <c:pt idx="19">
                  <c:v>-0.73083596427836561</c:v>
                </c:pt>
                <c:pt idx="20">
                  <c:v>-0.51958395003567748</c:v>
                </c:pt>
                <c:pt idx="21">
                  <c:v>-0.26979677115723344</c:v>
                </c:pt>
                <c:pt idx="22">
                  <c:v>-1.4897978684036417E-13</c:v>
                </c:pt>
                <c:pt idx="23">
                  <c:v>0.26979677115694656</c:v>
                </c:pt>
                <c:pt idx="24">
                  <c:v>0.5195839500354229</c:v>
                </c:pt>
                <c:pt idx="25">
                  <c:v>0.73083596427816222</c:v>
                </c:pt>
                <c:pt idx="26">
                  <c:v>0.88788521840243229</c:v>
                </c:pt>
              </c:numCache>
            </c:numRef>
          </c:val>
        </c:ser>
        <c:ser>
          <c:idx val="1"/>
          <c:order val="1"/>
          <c:tx>
            <c:strRef>
              <c:f>Данные!$C$8</c:f>
              <c:strCache>
                <c:ptCount val="1"/>
                <c:pt idx="0">
                  <c:v>Эмоциональное</c:v>
                </c:pt>
              </c:strCache>
            </c:strRef>
          </c:tx>
          <c:cat>
            <c:numRef>
              <c:f>Данные!$A$9:$A$35</c:f>
              <c:numCache>
                <c:formatCode>dd/mm/yyyy</c:formatCode>
                <c:ptCount val="27"/>
                <c:pt idx="0">
                  <c:v>40836</c:v>
                </c:pt>
                <c:pt idx="1">
                  <c:v>40837</c:v>
                </c:pt>
                <c:pt idx="2">
                  <c:v>40838</c:v>
                </c:pt>
                <c:pt idx="3">
                  <c:v>40839</c:v>
                </c:pt>
                <c:pt idx="4">
                  <c:v>40840</c:v>
                </c:pt>
                <c:pt idx="5">
                  <c:v>40841</c:v>
                </c:pt>
                <c:pt idx="6">
                  <c:v>40842</c:v>
                </c:pt>
                <c:pt idx="7">
                  <c:v>40843</c:v>
                </c:pt>
                <c:pt idx="8">
                  <c:v>40844</c:v>
                </c:pt>
                <c:pt idx="9">
                  <c:v>40845</c:v>
                </c:pt>
                <c:pt idx="10">
                  <c:v>40846</c:v>
                </c:pt>
                <c:pt idx="11">
                  <c:v>40847</c:v>
                </c:pt>
                <c:pt idx="12">
                  <c:v>40848</c:v>
                </c:pt>
                <c:pt idx="13">
                  <c:v>40849</c:v>
                </c:pt>
                <c:pt idx="14">
                  <c:v>40850</c:v>
                </c:pt>
                <c:pt idx="15">
                  <c:v>40851</c:v>
                </c:pt>
                <c:pt idx="16">
                  <c:v>40852</c:v>
                </c:pt>
                <c:pt idx="17">
                  <c:v>40853</c:v>
                </c:pt>
                <c:pt idx="18">
                  <c:v>40854</c:v>
                </c:pt>
                <c:pt idx="19">
                  <c:v>40855</c:v>
                </c:pt>
                <c:pt idx="20">
                  <c:v>40856</c:v>
                </c:pt>
                <c:pt idx="21">
                  <c:v>40857</c:v>
                </c:pt>
                <c:pt idx="22">
                  <c:v>40858</c:v>
                </c:pt>
                <c:pt idx="23">
                  <c:v>40859</c:v>
                </c:pt>
                <c:pt idx="24">
                  <c:v>40860</c:v>
                </c:pt>
                <c:pt idx="25">
                  <c:v>40861</c:v>
                </c:pt>
                <c:pt idx="26">
                  <c:v>40862</c:v>
                </c:pt>
              </c:numCache>
            </c:numRef>
          </c:cat>
          <c:val>
            <c:numRef>
              <c:f>Данные!$C$9:$C$35</c:f>
              <c:numCache>
                <c:formatCode>0.0000</c:formatCode>
                <c:ptCount val="27"/>
                <c:pt idx="0">
                  <c:v>-0.43388373911801892</c:v>
                </c:pt>
                <c:pt idx="1">
                  <c:v>-0.22252093395660003</c:v>
                </c:pt>
                <c:pt idx="2">
                  <c:v>-7.4493362867134039E-14</c:v>
                </c:pt>
                <c:pt idx="3">
                  <c:v>0.22252093395601144</c:v>
                </c:pt>
                <c:pt idx="4">
                  <c:v>0.43388373911747496</c:v>
                </c:pt>
                <c:pt idx="5">
                  <c:v>0.62348980185883218</c:v>
                </c:pt>
                <c:pt idx="6">
                  <c:v>0.78183148246796119</c:v>
                </c:pt>
                <c:pt idx="7">
                  <c:v>0.90096886790226882</c:v>
                </c:pt>
                <c:pt idx="8">
                  <c:v>0.9749279121817952</c:v>
                </c:pt>
                <c:pt idx="9">
                  <c:v>1</c:v>
                </c:pt>
                <c:pt idx="10">
                  <c:v>0.97492791218185604</c:v>
                </c:pt>
                <c:pt idx="11">
                  <c:v>0.90096886790258479</c:v>
                </c:pt>
                <c:pt idx="12">
                  <c:v>0.78183148246813172</c:v>
                </c:pt>
                <c:pt idx="13">
                  <c:v>0.62348980185904601</c:v>
                </c:pt>
                <c:pt idx="14">
                  <c:v>0.43388373911772138</c:v>
                </c:pt>
                <c:pt idx="15">
                  <c:v>0.22252093395627803</c:v>
                </c:pt>
                <c:pt idx="16">
                  <c:v>-2.5578649441582169E-13</c:v>
                </c:pt>
                <c:pt idx="17">
                  <c:v>-0.22252093395589009</c:v>
                </c:pt>
                <c:pt idx="18">
                  <c:v>-0.43388373911736283</c:v>
                </c:pt>
                <c:pt idx="19">
                  <c:v>-0.62348980185873493</c:v>
                </c:pt>
                <c:pt idx="20">
                  <c:v>-0.78183148246788359</c:v>
                </c:pt>
                <c:pt idx="21">
                  <c:v>-0.90096886790241215</c:v>
                </c:pt>
                <c:pt idx="22">
                  <c:v>-0.97492791218176744</c:v>
                </c:pt>
                <c:pt idx="23">
                  <c:v>-1</c:v>
                </c:pt>
                <c:pt idx="24">
                  <c:v>-0.97492791218188368</c:v>
                </c:pt>
                <c:pt idx="25">
                  <c:v>-0.90096886790244146</c:v>
                </c:pt>
                <c:pt idx="26">
                  <c:v>-0.78183148246792578</c:v>
                </c:pt>
              </c:numCache>
            </c:numRef>
          </c:val>
        </c:ser>
        <c:ser>
          <c:idx val="2"/>
          <c:order val="2"/>
          <c:tx>
            <c:strRef>
              <c:f>Данные!$D$8</c:f>
              <c:strCache>
                <c:ptCount val="1"/>
                <c:pt idx="0">
                  <c:v>Интеллектуальное</c:v>
                </c:pt>
              </c:strCache>
            </c:strRef>
          </c:tx>
          <c:cat>
            <c:numRef>
              <c:f>Данные!$A$9:$A$35</c:f>
              <c:numCache>
                <c:formatCode>dd/mm/yyyy</c:formatCode>
                <c:ptCount val="27"/>
                <c:pt idx="0">
                  <c:v>40836</c:v>
                </c:pt>
                <c:pt idx="1">
                  <c:v>40837</c:v>
                </c:pt>
                <c:pt idx="2">
                  <c:v>40838</c:v>
                </c:pt>
                <c:pt idx="3">
                  <c:v>40839</c:v>
                </c:pt>
                <c:pt idx="4">
                  <c:v>40840</c:v>
                </c:pt>
                <c:pt idx="5">
                  <c:v>40841</c:v>
                </c:pt>
                <c:pt idx="6">
                  <c:v>40842</c:v>
                </c:pt>
                <c:pt idx="7">
                  <c:v>40843</c:v>
                </c:pt>
                <c:pt idx="8">
                  <c:v>40844</c:v>
                </c:pt>
                <c:pt idx="9">
                  <c:v>40845</c:v>
                </c:pt>
                <c:pt idx="10">
                  <c:v>40846</c:v>
                </c:pt>
                <c:pt idx="11">
                  <c:v>40847</c:v>
                </c:pt>
                <c:pt idx="12">
                  <c:v>40848</c:v>
                </c:pt>
                <c:pt idx="13">
                  <c:v>40849</c:v>
                </c:pt>
                <c:pt idx="14">
                  <c:v>40850</c:v>
                </c:pt>
                <c:pt idx="15">
                  <c:v>40851</c:v>
                </c:pt>
                <c:pt idx="16">
                  <c:v>40852</c:v>
                </c:pt>
                <c:pt idx="17">
                  <c:v>40853</c:v>
                </c:pt>
                <c:pt idx="18">
                  <c:v>40854</c:v>
                </c:pt>
                <c:pt idx="19">
                  <c:v>40855</c:v>
                </c:pt>
                <c:pt idx="20">
                  <c:v>40856</c:v>
                </c:pt>
                <c:pt idx="21">
                  <c:v>40857</c:v>
                </c:pt>
                <c:pt idx="22">
                  <c:v>40858</c:v>
                </c:pt>
                <c:pt idx="23">
                  <c:v>40859</c:v>
                </c:pt>
                <c:pt idx="24">
                  <c:v>40860</c:v>
                </c:pt>
                <c:pt idx="25">
                  <c:v>40861</c:v>
                </c:pt>
                <c:pt idx="26">
                  <c:v>40862</c:v>
                </c:pt>
              </c:numCache>
            </c:numRef>
          </c:cat>
          <c:val>
            <c:numRef>
              <c:f>Данные!$D$9:$D$35</c:f>
              <c:numCache>
                <c:formatCode>0.0000</c:formatCode>
                <c:ptCount val="27"/>
                <c:pt idx="0">
                  <c:v>-0.37166245566060246</c:v>
                </c:pt>
                <c:pt idx="1">
                  <c:v>-0.18925124436053251</c:v>
                </c:pt>
                <c:pt idx="2">
                  <c:v>4.7035292327635148E-14</c:v>
                </c:pt>
                <c:pt idx="3">
                  <c:v>0.18925124436017834</c:v>
                </c:pt>
                <c:pt idx="4">
                  <c:v>0.37166245566026762</c:v>
                </c:pt>
                <c:pt idx="5">
                  <c:v>0.54064081745568771</c:v>
                </c:pt>
                <c:pt idx="6">
                  <c:v>0.69007901148231365</c:v>
                </c:pt>
                <c:pt idx="7">
                  <c:v>0.81457595205006939</c:v>
                </c:pt>
                <c:pt idx="8">
                  <c:v>0.90963199535439887</c:v>
                </c:pt>
                <c:pt idx="9">
                  <c:v>0.97181156832351434</c:v>
                </c:pt>
                <c:pt idx="10">
                  <c:v>0.99886733918298898</c:v>
                </c:pt>
                <c:pt idx="11">
                  <c:v>0.9898214418809651</c:v>
                </c:pt>
                <c:pt idx="12">
                  <c:v>0.94500081871468677</c:v>
                </c:pt>
                <c:pt idx="13">
                  <c:v>0.86602540378460824</c:v>
                </c:pt>
                <c:pt idx="14">
                  <c:v>0.75574957435436796</c:v>
                </c:pt>
                <c:pt idx="15">
                  <c:v>0.61815898622060195</c:v>
                </c:pt>
                <c:pt idx="16">
                  <c:v>0.45822652172725425</c:v>
                </c:pt>
                <c:pt idx="17">
                  <c:v>0.28173255684153281</c:v>
                </c:pt>
                <c:pt idx="18">
                  <c:v>9.5056043304118806E-2</c:v>
                </c:pt>
                <c:pt idx="19">
                  <c:v>-9.5056043303964652E-2</c:v>
                </c:pt>
                <c:pt idx="20">
                  <c:v>-0.28173255684094789</c:v>
                </c:pt>
                <c:pt idx="21">
                  <c:v>-0.45822652172711659</c:v>
                </c:pt>
                <c:pt idx="22">
                  <c:v>-0.61815898622048027</c:v>
                </c:pt>
                <c:pt idx="23">
                  <c:v>-0.7557495743542666</c:v>
                </c:pt>
                <c:pt idx="24">
                  <c:v>-0.86602540378430337</c:v>
                </c:pt>
                <c:pt idx="25">
                  <c:v>-0.94500081871463615</c:v>
                </c:pt>
                <c:pt idx="26">
                  <c:v>-0.98982144188094312</c:v>
                </c:pt>
              </c:numCache>
            </c:numRef>
          </c:val>
        </c:ser>
        <c:marker val="1"/>
        <c:axId val="76274688"/>
        <c:axId val="91611904"/>
      </c:lineChart>
      <c:dateAx>
        <c:axId val="76274688"/>
        <c:scaling>
          <c:orientation val="minMax"/>
        </c:scaling>
        <c:axPos val="b"/>
        <c:numFmt formatCode="dd/mm/yyyy" sourceLinked="1"/>
        <c:tickLblPos val="nextTo"/>
        <c:crossAx val="91611904"/>
        <c:crosses val="autoZero"/>
        <c:auto val="1"/>
        <c:lblOffset val="100"/>
      </c:dateAx>
      <c:valAx>
        <c:axId val="91611904"/>
        <c:scaling>
          <c:orientation val="minMax"/>
        </c:scaling>
        <c:axPos val="l"/>
        <c:majorGridlines/>
        <c:numFmt formatCode="General" sourceLinked="1"/>
        <c:tickLblPos val="nextTo"/>
        <c:crossAx val="76274688"/>
        <c:crosses val="autoZero"/>
        <c:crossBetween val="between"/>
      </c:valAx>
    </c:plotArea>
    <c:legend>
      <c:legendPos val="b"/>
      <c:layout/>
      <c:txPr>
        <a:bodyPr/>
        <a:lstStyle/>
        <a:p>
          <a:pPr>
            <a:defRPr sz="1400" baseline="0"/>
          </a:pPr>
          <a:endParaRPr lang="ru-RU"/>
        </a:p>
      </c:txPr>
    </c:legend>
    <c:plotVisOnly val="1"/>
  </c:chart>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997C9E0E-276C-444B-94EA-22FE6A8165D6}"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B1FBC6C2-0163-4CB8-AE9F-881C1B2E4494}"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FFAD5A81-73B4-4492-9F9F-75C0C7E9D378}"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Пользовательский маке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152400"/>
            <a:ext cx="8229600" cy="990600"/>
          </a:xfrm>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smtClean="0"/>
            </a:lvl1pPr>
          </a:lstStyle>
          <a:p>
            <a:pPr>
              <a:defRPr/>
            </a:pPr>
            <a:fld id="{AD18CA62-EEA7-4CFE-923C-14334CD17AD8}" type="datetime1">
              <a:rPr lang="ru-RU"/>
              <a:pPr>
                <a:defRPr/>
              </a:pPr>
              <a:t>24.10.2011</a:t>
            </a:fld>
            <a:endParaRPr lang="en-US"/>
          </a:p>
        </p:txBody>
      </p:sp>
      <p:sp>
        <p:nvSpPr>
          <p:cNvPr id="4" name="Нижний колонтитул 3"/>
          <p:cNvSpPr>
            <a:spLocks noGrp="1"/>
          </p:cNvSpPr>
          <p:nvPr>
            <p:ph type="ftr" sz="quarter" idx="11"/>
          </p:nvPr>
        </p:nvSpPr>
        <p:spPr/>
        <p:txBody>
          <a:bodyPr/>
          <a:lstStyle>
            <a:lvl1pPr>
              <a:defRPr/>
            </a:lvl1pPr>
          </a:lstStyle>
          <a:p>
            <a:pPr>
              <a:defRPr/>
            </a:pPr>
            <a:endParaRPr lang="en-US"/>
          </a:p>
        </p:txBody>
      </p:sp>
      <p:sp>
        <p:nvSpPr>
          <p:cNvPr id="5" name="Номер слайда 4"/>
          <p:cNvSpPr>
            <a:spLocks noGrp="1"/>
          </p:cNvSpPr>
          <p:nvPr>
            <p:ph type="sldNum" sz="quarter" idx="12"/>
          </p:nvPr>
        </p:nvSpPr>
        <p:spPr/>
        <p:txBody>
          <a:bodyPr/>
          <a:lstStyle>
            <a:lvl1pPr>
              <a:defRPr smtClean="0"/>
            </a:lvl1pPr>
          </a:lstStyle>
          <a:p>
            <a:pPr>
              <a:defRPr/>
            </a:pPr>
            <a:fld id="{EB232DF1-2B66-4C2E-AFBF-2B0367B08DFE}"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53CF218A-57CA-4309-BC3F-C57303D02C69}"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D28D656A-D126-4878-80B2-79ADC2EC7ACF}"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7363FB59-77C7-4F70-A112-6060DD3AD972}"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34D630CF-28AA-497E-B9DA-588DF375868B}"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4FD59E53-5FF1-41CA-A98F-7BF59BBC223C}"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007CEB79-BAAC-4388-8922-6B9FF15925C7}"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05CE8FB8-5171-401D-B3F5-175C3BC754E6}"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C99285EC-77E4-469D-9121-785C33650BAE}"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tile tx="0" ty="0" sx="100000" sy="100000" flip="none" algn="tl"/>
        </a:blipFill>
        <a:effectLst/>
      </p:bgPr>
    </p:bg>
    <p:spTree>
      <p:nvGrpSpPr>
        <p:cNvPr id="1" name=""/>
        <p:cNvGrpSpPr/>
        <p:nvPr/>
      </p:nvGrpSpPr>
      <p:grpSpPr>
        <a:xfrm>
          <a:off x="0" y="0"/>
          <a:ext cx="0" cy="0"/>
          <a:chOff x="0" y="0"/>
          <a:chExt cx="0" cy="0"/>
        </a:xfrm>
      </p:grpSpPr>
      <p:sp>
        <p:nvSpPr>
          <p:cNvPr id="2050"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2051"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8DB17E23-249D-40C5-BFEF-0091AE5C4DDE}"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 id="2147483768" r:id="rId5"/>
    <p:sldLayoutId id="2147483769" r:id="rId6"/>
    <p:sldLayoutId id="2147483770" r:id="rId7"/>
    <p:sldLayoutId id="2147483771" r:id="rId8"/>
    <p:sldLayoutId id="2147483772" r:id="rId9"/>
    <p:sldLayoutId id="2147483773" r:id="rId10"/>
    <p:sldLayoutId id="2147483774" r:id="rId11"/>
    <p:sldLayoutId id="2147483775"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oleObject" Target="../embeddings/__________Microsoft_Office_Excel1.xls"/><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4"/>
          <p:cNvSpPr txBox="1">
            <a:spLocks noChangeArrowheads="1"/>
          </p:cNvSpPr>
          <p:nvPr/>
        </p:nvSpPr>
        <p:spPr bwMode="auto">
          <a:xfrm>
            <a:off x="2590800" y="2895600"/>
            <a:ext cx="4648200" cy="457200"/>
          </a:xfrm>
          <a:prstGeom prst="rect">
            <a:avLst/>
          </a:prstGeom>
          <a:noFill/>
          <a:ln w="9525">
            <a:noFill/>
            <a:miter lim="800000"/>
            <a:headEnd/>
            <a:tailEnd/>
          </a:ln>
        </p:spPr>
        <p:txBody>
          <a:bodyPr>
            <a:spAutoFit/>
          </a:bodyPr>
          <a:lstStyle/>
          <a:p>
            <a:pPr>
              <a:spcBef>
                <a:spcPct val="50000"/>
              </a:spcBef>
            </a:pPr>
            <a:endParaRPr lang="ru-RU"/>
          </a:p>
        </p:txBody>
      </p:sp>
      <p:sp>
        <p:nvSpPr>
          <p:cNvPr id="2063" name="Text Box 15"/>
          <p:cNvSpPr txBox="1">
            <a:spLocks noChangeArrowheads="1"/>
          </p:cNvSpPr>
          <p:nvPr/>
        </p:nvSpPr>
        <p:spPr bwMode="auto">
          <a:xfrm>
            <a:off x="793750" y="2392363"/>
            <a:ext cx="7418388" cy="831850"/>
          </a:xfrm>
          <a:prstGeom prst="rect">
            <a:avLst/>
          </a:prstGeom>
          <a:solidFill>
            <a:schemeClr val="bg1">
              <a:alpha val="0"/>
            </a:schemeClr>
          </a:solidFill>
          <a:ln w="9525">
            <a:noFill/>
            <a:miter lim="800000"/>
            <a:headEnd/>
            <a:tailEnd/>
          </a:ln>
        </p:spPr>
        <p:txBody>
          <a:bodyPr>
            <a:spAutoFit/>
          </a:bodyPr>
          <a:lstStyle/>
          <a:p>
            <a:pPr algn="ctr">
              <a:spcBef>
                <a:spcPct val="50000"/>
              </a:spcBef>
            </a:pPr>
            <a:r>
              <a:rPr lang="ru-RU" sz="4800" b="1">
                <a:solidFill>
                  <a:schemeClr val="accent2"/>
                </a:solidFill>
                <a:latin typeface="Arial" pitchFamily="34" charset="0"/>
                <a:cs typeface="Arial" pitchFamily="34" charset="0"/>
              </a:rPr>
              <a:t>Биологические модели</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063"/>
                                        </p:tgtEl>
                                        <p:attrNameLst>
                                          <p:attrName>style.visibility</p:attrName>
                                        </p:attrNameLst>
                                      </p:cBhvr>
                                      <p:to>
                                        <p:strVal val="visible"/>
                                      </p:to>
                                    </p:set>
                                    <p:anim calcmode="lin" valueType="num">
                                      <p:cBhvr additive="base">
                                        <p:cTn id="7" dur="2000" fill="hold"/>
                                        <p:tgtEl>
                                          <p:spTgt spid="2063"/>
                                        </p:tgtEl>
                                        <p:attrNameLst>
                                          <p:attrName>ppt_x</p:attrName>
                                        </p:attrNameLst>
                                      </p:cBhvr>
                                      <p:tavLst>
                                        <p:tav tm="0">
                                          <p:val>
                                            <p:strVal val="1+#ppt_w/2"/>
                                          </p:val>
                                        </p:tav>
                                        <p:tav tm="100000">
                                          <p:val>
                                            <p:strVal val="#ppt_x"/>
                                          </p:val>
                                        </p:tav>
                                      </p:tavLst>
                                    </p:anim>
                                    <p:anim calcmode="lin" valueType="num">
                                      <p:cBhvr additive="base">
                                        <p:cTn id="8" dur="2000" fill="hold"/>
                                        <p:tgtEl>
                                          <p:spTgt spid="20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1"/>
          <p:cNvSpPr>
            <a:spLocks noChangeArrowheads="1"/>
          </p:cNvSpPr>
          <p:nvPr/>
        </p:nvSpPr>
        <p:spPr bwMode="auto">
          <a:xfrm>
            <a:off x="731838" y="1285875"/>
            <a:ext cx="7734300" cy="4278313"/>
          </a:xfrm>
          <a:prstGeom prst="rect">
            <a:avLst/>
          </a:prstGeom>
          <a:noFill/>
          <a:ln w="9525">
            <a:noFill/>
            <a:miter lim="800000"/>
            <a:headEnd/>
            <a:tailEnd/>
          </a:ln>
          <a:effectLst/>
        </p:spPr>
        <p:txBody>
          <a:bodyPr anchor="ctr">
            <a:spAutoFit/>
          </a:bodyPr>
          <a:lstStyle/>
          <a:p>
            <a:pPr eaLnBrk="0" hangingPunct="0">
              <a:defRPr/>
            </a:pPr>
            <a:r>
              <a:rPr lang="ru-RU" sz="3200" b="1" dirty="0">
                <a:solidFill>
                  <a:srgbClr val="CC0000"/>
                </a:solidFill>
                <a:effectLst>
                  <a:outerShdw blurRad="38100" dist="38100" dir="2700000" algn="tl">
                    <a:srgbClr val="000000"/>
                  </a:outerShdw>
                </a:effectLst>
                <a:latin typeface="Arial" charset="0"/>
              </a:rPr>
              <a:t> </a:t>
            </a:r>
          </a:p>
          <a:p>
            <a:pPr indent="633413" algn="just" eaLnBrk="0" hangingPunct="0">
              <a:lnSpc>
                <a:spcPct val="150000"/>
              </a:lnSpc>
              <a:defRPr/>
            </a:pPr>
            <a:r>
              <a:rPr lang="ru-RU" b="1" dirty="0">
                <a:solidFill>
                  <a:schemeClr val="accent2"/>
                </a:solidFill>
                <a:latin typeface="Arial" charset="0"/>
              </a:rPr>
              <a:t>Что произойдет к концу месяца, если увеличить начальную массу бактерий. Проведите эксперимент, взяв начальную массу 13000 г., 14000 г., 17000 г., 18000 г. Постройте соответствующие графики зависимости массы бактерий от количества дней.</a:t>
            </a:r>
          </a:p>
          <a:p>
            <a:pPr eaLnBrk="0" hangingPunct="0">
              <a:defRPr/>
            </a:pPr>
            <a:endParaRPr lang="ru-RU" dirty="0"/>
          </a:p>
        </p:txBody>
      </p:sp>
      <p:sp>
        <p:nvSpPr>
          <p:cNvPr id="3" name="Прямоугольник 2"/>
          <p:cNvSpPr/>
          <p:nvPr/>
        </p:nvSpPr>
        <p:spPr>
          <a:xfrm>
            <a:off x="1298575" y="477838"/>
            <a:ext cx="6486525" cy="585787"/>
          </a:xfrm>
          <a:prstGeom prst="rect">
            <a:avLst/>
          </a:prstGeom>
        </p:spPr>
        <p:txBody>
          <a:bodyPr>
            <a:spAutoFit/>
          </a:bodyPr>
          <a:lstStyle/>
          <a:p>
            <a:pPr eaLnBrk="0" hangingPunct="0">
              <a:defRPr/>
            </a:pPr>
            <a:r>
              <a:rPr lang="ru-RU" sz="3200" b="1" dirty="0">
                <a:solidFill>
                  <a:srgbClr val="CC0000"/>
                </a:solidFill>
                <a:effectLst>
                  <a:outerShdw blurRad="38100" dist="38100" dir="2700000" algn="tl">
                    <a:srgbClr val="000000"/>
                  </a:outerShdw>
                </a:effectLst>
                <a:latin typeface="Arial" charset="0"/>
              </a:rPr>
              <a:t> Компьютерный эксперимент</a:t>
            </a:r>
            <a:endParaRPr lang="ru-RU" sz="3200" b="1" dirty="0">
              <a:solidFill>
                <a:srgbClr val="CC0000"/>
              </a:solidFill>
              <a:effectLst>
                <a:outerShdw blurRad="38100" dist="38100" dir="2700000" algn="tl">
                  <a:srgbClr val="000000"/>
                </a:outerShdw>
              </a:effectLst>
              <a:latin typeface="Arial"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1"/>
          <p:cNvSpPr>
            <a:spLocks noChangeArrowheads="1"/>
          </p:cNvSpPr>
          <p:nvPr/>
        </p:nvSpPr>
        <p:spPr bwMode="auto">
          <a:xfrm>
            <a:off x="401638" y="788988"/>
            <a:ext cx="8550275" cy="5816600"/>
          </a:xfrm>
          <a:prstGeom prst="rect">
            <a:avLst/>
          </a:prstGeom>
          <a:noFill/>
          <a:ln w="9525">
            <a:noFill/>
            <a:miter lim="800000"/>
            <a:headEnd/>
            <a:tailEnd/>
          </a:ln>
        </p:spPr>
        <p:txBody>
          <a:bodyPr anchor="ctr">
            <a:spAutoFit/>
          </a:bodyPr>
          <a:lstStyle/>
          <a:p>
            <a:pPr algn="just" eaLnBrk="0" hangingPunct="0">
              <a:lnSpc>
                <a:spcPct val="150000"/>
              </a:lnSpc>
            </a:pPr>
            <a:r>
              <a:rPr lang="ru-RU" sz="1200">
                <a:cs typeface="Times New Roman" pitchFamily="18" charset="0"/>
              </a:rPr>
              <a:t>	</a:t>
            </a:r>
            <a:r>
              <a:rPr lang="ru-RU" b="1">
                <a:solidFill>
                  <a:schemeClr val="accent2"/>
                </a:solidFill>
                <a:latin typeface="Arial" pitchFamily="34" charset="0"/>
              </a:rPr>
              <a:t>В результате этих экспериментов можно увидеть, что к концу месяца масса бактерий каждый раз упорно стремится к </a:t>
            </a:r>
            <a:r>
              <a:rPr lang="ru-RU" sz="2800" b="1">
                <a:solidFill>
                  <a:srgbClr val="C00000"/>
                </a:solidFill>
                <a:latin typeface="Arial" pitchFamily="34" charset="0"/>
              </a:rPr>
              <a:t>7236</a:t>
            </a:r>
            <a:r>
              <a:rPr lang="ru-RU" b="1">
                <a:solidFill>
                  <a:schemeClr val="accent2"/>
                </a:solidFill>
                <a:latin typeface="Arial" pitchFamily="34" charset="0"/>
              </a:rPr>
              <a:t> г. А при начальной массе в 18000 г. уже через 2 дня бактерии погибнут.</a:t>
            </a:r>
          </a:p>
          <a:p>
            <a:pPr algn="just" eaLnBrk="0" hangingPunct="0">
              <a:lnSpc>
                <a:spcPct val="150000"/>
              </a:lnSpc>
            </a:pPr>
            <a:r>
              <a:rPr lang="ru-RU" b="1">
                <a:solidFill>
                  <a:schemeClr val="accent2"/>
                </a:solidFill>
                <a:latin typeface="Arial" pitchFamily="34" charset="0"/>
              </a:rPr>
              <a:t>	Вычислительный эксперимент показывает, что существует такой интервал значений начальной массы (</a:t>
            </a:r>
            <a:r>
              <a:rPr lang="ru-RU" b="1">
                <a:solidFill>
                  <a:srgbClr val="C00000"/>
                </a:solidFill>
                <a:latin typeface="Arial" pitchFamily="34" charset="0"/>
              </a:rPr>
              <a:t>от 2764 г. до 17236 г.</a:t>
            </a:r>
            <a:r>
              <a:rPr lang="ru-RU" b="1">
                <a:solidFill>
                  <a:schemeClr val="accent2"/>
                </a:solidFill>
                <a:latin typeface="Arial" pitchFamily="34" charset="0"/>
              </a:rPr>
              <a:t>), при котором в течение некоторого времени масса бактерий стабилизируется на уровне </a:t>
            </a:r>
            <a:r>
              <a:rPr lang="ru-RU" sz="2800" b="1">
                <a:solidFill>
                  <a:srgbClr val="C00000"/>
                </a:solidFill>
                <a:latin typeface="Arial" pitchFamily="34" charset="0"/>
              </a:rPr>
              <a:t>7236</a:t>
            </a:r>
            <a:r>
              <a:rPr lang="ru-RU" b="1">
                <a:solidFill>
                  <a:schemeClr val="accent2"/>
                </a:solidFill>
                <a:latin typeface="Arial" pitchFamily="34" charset="0"/>
              </a:rPr>
              <a:t> г. Если же взять начальную массу за пределами этого интервала, то бактерии погибнут.</a:t>
            </a:r>
          </a:p>
        </p:txBody>
      </p:sp>
      <p:sp>
        <p:nvSpPr>
          <p:cNvPr id="3" name="Прямоугольник 2"/>
          <p:cNvSpPr/>
          <p:nvPr/>
        </p:nvSpPr>
        <p:spPr>
          <a:xfrm>
            <a:off x="2122488" y="292100"/>
            <a:ext cx="5016500" cy="584200"/>
          </a:xfrm>
          <a:prstGeom prst="rect">
            <a:avLst/>
          </a:prstGeom>
        </p:spPr>
        <p:txBody>
          <a:bodyPr>
            <a:spAutoFit/>
          </a:bodyPr>
          <a:lstStyle/>
          <a:p>
            <a:pPr algn="just" eaLnBrk="0" hangingPunct="0">
              <a:defRPr/>
            </a:pPr>
            <a:r>
              <a:rPr lang="ru-RU" sz="3200" b="1" dirty="0">
                <a:solidFill>
                  <a:srgbClr val="CC0000"/>
                </a:solidFill>
                <a:effectLst>
                  <a:outerShdw blurRad="38100" dist="38100" dir="2700000" algn="tl">
                    <a:srgbClr val="000000"/>
                  </a:outerShdw>
                </a:effectLst>
                <a:latin typeface="Arial" charset="0"/>
              </a:rPr>
              <a:t>Анализ результатов</a:t>
            </a:r>
            <a:endParaRPr lang="ru-RU" sz="3200" b="1" dirty="0">
              <a:solidFill>
                <a:srgbClr val="CC0000"/>
              </a:solidFill>
              <a:effectLst>
                <a:outerShdw blurRad="38100" dist="38100" dir="2700000" algn="tl">
                  <a:srgbClr val="000000"/>
                </a:outerShdw>
              </a:effectLst>
              <a:latin typeface="Arial"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
          <p:cNvSpPr>
            <a:spLocks noChangeArrowheads="1"/>
          </p:cNvSpPr>
          <p:nvPr/>
        </p:nvSpPr>
        <p:spPr bwMode="auto">
          <a:xfrm>
            <a:off x="552450" y="1136650"/>
            <a:ext cx="7994650" cy="4124325"/>
          </a:xfrm>
          <a:prstGeom prst="rect">
            <a:avLst/>
          </a:prstGeom>
          <a:noFill/>
          <a:ln w="9525">
            <a:noFill/>
            <a:miter lim="800000"/>
            <a:headEnd/>
            <a:tailEnd/>
          </a:ln>
          <a:effectLst/>
        </p:spPr>
        <p:txBody>
          <a:bodyPr anchor="ctr">
            <a:spAutoFit/>
          </a:bodyPr>
          <a:lstStyle/>
          <a:p>
            <a:pPr eaLnBrk="0" hangingPunct="0">
              <a:defRPr/>
            </a:pPr>
            <a:endParaRPr lang="ru-RU" sz="1000" b="1" dirty="0">
              <a:solidFill>
                <a:srgbClr val="CC0000"/>
              </a:solidFill>
              <a:effectLst>
                <a:outerShdw blurRad="38100" dist="38100" dir="2700000" algn="tl">
                  <a:srgbClr val="000000"/>
                </a:outerShdw>
              </a:effectLst>
              <a:latin typeface="Arial" charset="0"/>
            </a:endParaRPr>
          </a:p>
          <a:p>
            <a:pPr indent="722313" algn="just" eaLnBrk="0" hangingPunct="0">
              <a:lnSpc>
                <a:spcPct val="150000"/>
              </a:lnSpc>
              <a:defRPr/>
            </a:pPr>
            <a:r>
              <a:rPr lang="ru-RU" b="1" dirty="0">
                <a:solidFill>
                  <a:schemeClr val="accent2"/>
                </a:solidFill>
                <a:latin typeface="Arial" charset="0"/>
              </a:rPr>
              <a:t>Составить модель биоритмов для конкретного человека от указанной текущей даты (дня отсчета) на месяц вперед с целью дальнейшего анализа модели. На основе анализа индивидуальных биоритмов прогнозировать неблагоприятные дни, выбирать благоприятные дни для разного рода деятельности. </a:t>
            </a:r>
          </a:p>
        </p:txBody>
      </p:sp>
      <p:sp>
        <p:nvSpPr>
          <p:cNvPr id="4" name="Прямоугольник 3"/>
          <p:cNvSpPr/>
          <p:nvPr/>
        </p:nvSpPr>
        <p:spPr>
          <a:xfrm>
            <a:off x="958850" y="312738"/>
            <a:ext cx="3240088" cy="584200"/>
          </a:xfrm>
          <a:prstGeom prst="rect">
            <a:avLst/>
          </a:prstGeom>
        </p:spPr>
        <p:txBody>
          <a:bodyPr>
            <a:spAutoFit/>
          </a:bodyPr>
          <a:lstStyle/>
          <a:p>
            <a:pPr eaLnBrk="0" hangingPunct="0">
              <a:defRPr/>
            </a:pPr>
            <a:r>
              <a:rPr lang="ru-RU" sz="3200" b="1" dirty="0">
                <a:solidFill>
                  <a:srgbClr val="CC0000"/>
                </a:solidFill>
                <a:effectLst>
                  <a:outerShdw blurRad="38100" dist="38100" dir="2700000" algn="tl">
                    <a:srgbClr val="000000"/>
                  </a:outerShdw>
                </a:effectLst>
                <a:latin typeface="Arial" charset="0"/>
              </a:rPr>
              <a:t>Задача</a:t>
            </a:r>
            <a:r>
              <a:rPr lang="en-US" sz="3200" b="1" dirty="0">
                <a:solidFill>
                  <a:srgbClr val="CC0000"/>
                </a:solidFill>
                <a:effectLst>
                  <a:outerShdw blurRad="38100" dist="38100" dir="2700000" algn="tl">
                    <a:srgbClr val="000000"/>
                  </a:outerShdw>
                </a:effectLst>
                <a:latin typeface="Arial" charset="0"/>
              </a:rPr>
              <a:t> 2</a:t>
            </a:r>
            <a:endParaRPr lang="ru-RU" sz="3200" b="1" dirty="0">
              <a:solidFill>
                <a:srgbClr val="CC0000"/>
              </a:solidFill>
              <a:effectLst>
                <a:outerShdw blurRad="38100" dist="38100" dir="2700000" algn="tl">
                  <a:srgbClr val="000000"/>
                </a:outerShdw>
              </a:effectLst>
              <a:latin typeface="Arial"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1"/>
          <p:cNvSpPr>
            <a:spLocks noChangeArrowheads="1"/>
          </p:cNvSpPr>
          <p:nvPr/>
        </p:nvSpPr>
        <p:spPr bwMode="auto">
          <a:xfrm>
            <a:off x="411163" y="1568450"/>
            <a:ext cx="8732837" cy="4338638"/>
          </a:xfrm>
          <a:prstGeom prst="rect">
            <a:avLst/>
          </a:prstGeom>
          <a:noFill/>
          <a:ln w="9525">
            <a:noFill/>
            <a:miter lim="800000"/>
            <a:headEnd/>
            <a:tailEnd/>
          </a:ln>
        </p:spPr>
        <p:txBody>
          <a:bodyPr anchor="ctr">
            <a:spAutoFit/>
          </a:bodyPr>
          <a:lstStyle/>
          <a:p>
            <a:pPr algn="just" eaLnBrk="0" hangingPunct="0">
              <a:lnSpc>
                <a:spcPct val="150000"/>
              </a:lnSpc>
            </a:pPr>
            <a:r>
              <a:rPr lang="ru-RU" sz="1200">
                <a:cs typeface="Times New Roman" pitchFamily="18" charset="0"/>
              </a:rPr>
              <a:t>	</a:t>
            </a:r>
            <a:r>
              <a:rPr lang="ru-RU" b="1" u="sng">
                <a:solidFill>
                  <a:srgbClr val="C00000"/>
                </a:solidFill>
                <a:latin typeface="Arial" pitchFamily="34" charset="0"/>
              </a:rPr>
              <a:t>Цель моделирования</a:t>
            </a:r>
            <a:r>
              <a:rPr lang="ru-RU" b="1">
                <a:solidFill>
                  <a:schemeClr val="accent2"/>
                </a:solidFill>
                <a:latin typeface="Arial" pitchFamily="34" charset="0"/>
              </a:rPr>
              <a:t> — составить модель биоритмов для конкретного человека от указанной текущей даты на месяц вперед с целью ее дальнейшего анализа.</a:t>
            </a:r>
          </a:p>
          <a:p>
            <a:pPr algn="just" eaLnBrk="0" hangingPunct="0">
              <a:lnSpc>
                <a:spcPct val="150000"/>
              </a:lnSpc>
            </a:pPr>
            <a:r>
              <a:rPr lang="ru-RU" b="1">
                <a:solidFill>
                  <a:schemeClr val="accent2"/>
                </a:solidFill>
                <a:latin typeface="Arial" pitchFamily="34" charset="0"/>
              </a:rPr>
              <a:t>	</a:t>
            </a:r>
            <a:r>
              <a:rPr lang="ru-RU" b="1" u="sng">
                <a:solidFill>
                  <a:srgbClr val="C00000"/>
                </a:solidFill>
                <a:latin typeface="Arial" pitchFamily="34" charset="0"/>
              </a:rPr>
              <a:t>Объектом моделирования</a:t>
            </a:r>
            <a:r>
              <a:rPr lang="ru-RU" b="1">
                <a:solidFill>
                  <a:schemeClr val="accent2"/>
                </a:solidFill>
                <a:latin typeface="Arial" pitchFamily="34" charset="0"/>
              </a:rPr>
              <a:t> является любой человек, для которого известна дата его рождения.</a:t>
            </a:r>
          </a:p>
          <a:p>
            <a:pPr algn="just" eaLnBrk="0" hangingPunct="0">
              <a:lnSpc>
                <a:spcPct val="150000"/>
              </a:lnSpc>
            </a:pPr>
            <a:r>
              <a:rPr lang="ru-RU" b="1">
                <a:solidFill>
                  <a:schemeClr val="accent2"/>
                </a:solidFill>
                <a:latin typeface="Arial" pitchFamily="34" charset="0"/>
              </a:rPr>
              <a:t>	</a:t>
            </a:r>
          </a:p>
          <a:p>
            <a:pPr algn="just" eaLnBrk="0" hangingPunct="0"/>
            <a:r>
              <a:rPr lang="ru-RU" b="1">
                <a:solidFill>
                  <a:schemeClr val="accent2"/>
                </a:solidFill>
                <a:latin typeface="Arial" pitchFamily="34" charset="0"/>
              </a:rPr>
              <a:t>	</a:t>
            </a:r>
          </a:p>
        </p:txBody>
      </p:sp>
      <p:sp>
        <p:nvSpPr>
          <p:cNvPr id="3" name="Прямоугольник 2"/>
          <p:cNvSpPr/>
          <p:nvPr/>
        </p:nvSpPr>
        <p:spPr>
          <a:xfrm>
            <a:off x="2152650" y="303213"/>
            <a:ext cx="4749800" cy="584200"/>
          </a:xfrm>
          <a:prstGeom prst="rect">
            <a:avLst/>
          </a:prstGeom>
        </p:spPr>
        <p:txBody>
          <a:bodyPr>
            <a:spAutoFit/>
          </a:bodyPr>
          <a:lstStyle/>
          <a:p>
            <a:pPr algn="just" eaLnBrk="0" hangingPunct="0">
              <a:defRPr/>
            </a:pPr>
            <a:r>
              <a:rPr lang="ru-RU" sz="3200" b="1" dirty="0">
                <a:solidFill>
                  <a:srgbClr val="CC0000"/>
                </a:solidFill>
                <a:effectLst>
                  <a:outerShdw blurRad="38100" dist="38100" dir="2700000" algn="tl">
                    <a:srgbClr val="000000"/>
                  </a:outerShdw>
                </a:effectLst>
                <a:latin typeface="Arial" charset="0"/>
              </a:rPr>
              <a:t>Постановка задачи</a:t>
            </a:r>
            <a:endParaRPr lang="ru-RU" sz="3200" b="1" dirty="0">
              <a:solidFill>
                <a:srgbClr val="CC0000"/>
              </a:solidFill>
              <a:effectLst>
                <a:outerShdw blurRad="38100" dist="38100" dir="2700000" algn="tl">
                  <a:srgbClr val="000000"/>
                </a:outerShdw>
              </a:effectLst>
              <a:latin typeface="Arial"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Прямоугольник 1"/>
          <p:cNvSpPr>
            <a:spLocks noChangeArrowheads="1"/>
          </p:cNvSpPr>
          <p:nvPr/>
        </p:nvSpPr>
        <p:spPr bwMode="auto">
          <a:xfrm>
            <a:off x="398463" y="690563"/>
            <a:ext cx="8480425" cy="4894262"/>
          </a:xfrm>
          <a:prstGeom prst="rect">
            <a:avLst/>
          </a:prstGeom>
          <a:noFill/>
          <a:ln w="9525">
            <a:noFill/>
            <a:miter lim="800000"/>
            <a:headEnd/>
            <a:tailEnd/>
          </a:ln>
        </p:spPr>
        <p:txBody>
          <a:bodyPr>
            <a:spAutoFit/>
          </a:bodyPr>
          <a:lstStyle/>
          <a:p>
            <a:pPr algn="just" eaLnBrk="0" hangingPunct="0"/>
            <a:r>
              <a:rPr lang="ru-RU" b="1">
                <a:solidFill>
                  <a:schemeClr val="accent2"/>
                </a:solidFill>
                <a:latin typeface="Arial" pitchFamily="34" charset="0"/>
              </a:rPr>
              <a:t>За точку отсчета трех биоритмов берется день рождения человека.</a:t>
            </a:r>
          </a:p>
          <a:p>
            <a:pPr algn="just" eaLnBrk="0" hangingPunct="0"/>
            <a:r>
              <a:rPr lang="ru-RU" b="1">
                <a:solidFill>
                  <a:schemeClr val="accent2"/>
                </a:solidFill>
                <a:latin typeface="Arial" pitchFamily="34" charset="0"/>
              </a:rPr>
              <a:t>	</a:t>
            </a:r>
            <a:r>
              <a:rPr lang="ru-RU" b="1">
                <a:solidFill>
                  <a:srgbClr val="C00000"/>
                </a:solidFill>
                <a:latin typeface="Arial" pitchFamily="34" charset="0"/>
              </a:rPr>
              <a:t>Физический биоритм </a:t>
            </a:r>
            <a:r>
              <a:rPr lang="ru-RU" b="1">
                <a:solidFill>
                  <a:schemeClr val="accent2"/>
                </a:solidFill>
                <a:latin typeface="Arial" pitchFamily="34" charset="0"/>
              </a:rPr>
              <a:t>характеризует жизненные силы человека, т.е. его физическое состояние. Периодичность ритма </a:t>
            </a:r>
            <a:r>
              <a:rPr lang="ru-RU" b="1">
                <a:solidFill>
                  <a:srgbClr val="C00000"/>
                </a:solidFill>
                <a:latin typeface="Arial" pitchFamily="34" charset="0"/>
              </a:rPr>
              <a:t>23 дня</a:t>
            </a:r>
            <a:r>
              <a:rPr lang="ru-RU" b="1">
                <a:solidFill>
                  <a:schemeClr val="accent2"/>
                </a:solidFill>
                <a:latin typeface="Arial" pitchFamily="34" charset="0"/>
              </a:rPr>
              <a:t>.</a:t>
            </a:r>
          </a:p>
          <a:p>
            <a:pPr algn="just" eaLnBrk="0" hangingPunct="0"/>
            <a:r>
              <a:rPr lang="ru-RU" b="1">
                <a:solidFill>
                  <a:schemeClr val="accent2"/>
                </a:solidFill>
                <a:latin typeface="Arial" pitchFamily="34" charset="0"/>
              </a:rPr>
              <a:t>	</a:t>
            </a:r>
            <a:r>
              <a:rPr lang="ru-RU" b="1">
                <a:solidFill>
                  <a:srgbClr val="C00000"/>
                </a:solidFill>
                <a:latin typeface="Arial" pitchFamily="34" charset="0"/>
              </a:rPr>
              <a:t>Эмоциональный биоритм</a:t>
            </a:r>
            <a:r>
              <a:rPr lang="ru-RU" b="1">
                <a:solidFill>
                  <a:schemeClr val="accent2"/>
                </a:solidFill>
                <a:latin typeface="Arial" pitchFamily="34" charset="0"/>
              </a:rPr>
              <a:t> характеризует внутренний настрой человека, его возбудимость, способность эмоционального восприятия окружающего. Продолжительность периода эмоционального цикла равна </a:t>
            </a:r>
            <a:r>
              <a:rPr lang="ru-RU" b="1">
                <a:solidFill>
                  <a:srgbClr val="C00000"/>
                </a:solidFill>
                <a:latin typeface="Arial" pitchFamily="34" charset="0"/>
              </a:rPr>
              <a:t>28 дням</a:t>
            </a:r>
            <a:r>
              <a:rPr lang="ru-RU" b="1">
                <a:solidFill>
                  <a:schemeClr val="accent2"/>
                </a:solidFill>
                <a:latin typeface="Arial" pitchFamily="34" charset="0"/>
              </a:rPr>
              <a:t>.</a:t>
            </a:r>
          </a:p>
          <a:p>
            <a:pPr algn="just" eaLnBrk="0" hangingPunct="0"/>
            <a:r>
              <a:rPr lang="ru-RU" b="1">
                <a:solidFill>
                  <a:schemeClr val="accent2"/>
                </a:solidFill>
                <a:latin typeface="Arial" pitchFamily="34" charset="0"/>
              </a:rPr>
              <a:t>	 </a:t>
            </a:r>
            <a:r>
              <a:rPr lang="ru-RU" b="1">
                <a:solidFill>
                  <a:srgbClr val="C00000"/>
                </a:solidFill>
                <a:latin typeface="Arial" pitchFamily="34" charset="0"/>
              </a:rPr>
              <a:t>Интеллектуальный биоритм</a:t>
            </a:r>
            <a:r>
              <a:rPr lang="ru-RU" b="1">
                <a:solidFill>
                  <a:schemeClr val="accent2"/>
                </a:solidFill>
                <a:latin typeface="Arial" pitchFamily="34" charset="0"/>
              </a:rPr>
              <a:t> характеризует мыслительные способности, интеллектуальное состояние человека. Цикличность его — </a:t>
            </a:r>
            <a:r>
              <a:rPr lang="ru-RU" b="1">
                <a:solidFill>
                  <a:srgbClr val="C00000"/>
                </a:solidFill>
                <a:latin typeface="Arial" pitchFamily="34" charset="0"/>
              </a:rPr>
              <a:t>33 дня</a:t>
            </a:r>
            <a:r>
              <a:rPr lang="ru-RU" b="1">
                <a:solidFill>
                  <a:schemeClr val="accent2"/>
                </a:solidFill>
                <a:latin typeface="Arial" pitchFamily="34" charset="0"/>
              </a:rPr>
              <a: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Диаграмма 2"/>
          <p:cNvGraphicFramePr>
            <a:graphicFrameLocks/>
          </p:cNvGraphicFramePr>
          <p:nvPr/>
        </p:nvGraphicFramePr>
        <p:xfrm>
          <a:off x="152400" y="687950"/>
          <a:ext cx="8991600" cy="5934075"/>
        </p:xfrm>
        <a:graphic>
          <a:graphicData uri="http://schemas.openxmlformats.org/drawingml/2006/chart">
            <c:chart xmlns:c="http://schemas.openxmlformats.org/drawingml/2006/chart" xmlns:r="http://schemas.openxmlformats.org/officeDocument/2006/relationships" r:id="rId2"/>
          </a:graphicData>
        </a:graphic>
      </p:graphicFrame>
      <p:grpSp>
        <p:nvGrpSpPr>
          <p:cNvPr id="17411" name="Группа 3"/>
          <p:cNvGrpSpPr>
            <a:grpSpLocks/>
          </p:cNvGrpSpPr>
          <p:nvPr/>
        </p:nvGrpSpPr>
        <p:grpSpPr bwMode="auto">
          <a:xfrm>
            <a:off x="1035050" y="2478088"/>
            <a:ext cx="7391400" cy="2895600"/>
            <a:chOff x="838200" y="2743200"/>
            <a:chExt cx="7391400" cy="2895600"/>
          </a:xfrm>
        </p:grpSpPr>
        <p:sp>
          <p:nvSpPr>
            <p:cNvPr id="17412" name="TextBox 1"/>
            <p:cNvSpPr txBox="1">
              <a:spLocks noChangeArrowheads="1"/>
            </p:cNvSpPr>
            <p:nvPr/>
          </p:nvSpPr>
          <p:spPr bwMode="auto">
            <a:xfrm>
              <a:off x="4876800" y="2743200"/>
              <a:ext cx="2286000" cy="990600"/>
            </a:xfrm>
            <a:prstGeom prst="rect">
              <a:avLst/>
            </a:prstGeom>
            <a:noFill/>
            <a:ln w="9525">
              <a:noFill/>
              <a:miter lim="800000"/>
              <a:headEnd/>
              <a:tailEnd/>
            </a:ln>
          </p:spPr>
          <p:txBody>
            <a:bodyPr/>
            <a:lstStyle/>
            <a:p>
              <a:pPr algn="ctr"/>
              <a:r>
                <a:rPr lang="ru-RU">
                  <a:solidFill>
                    <a:srgbClr val="C00000"/>
                  </a:solidFill>
                  <a:latin typeface="Calibri" pitchFamily="34" charset="0"/>
                </a:rPr>
                <a:t>Положительная фаза</a:t>
              </a:r>
            </a:p>
          </p:txBody>
        </p:sp>
        <p:sp>
          <p:nvSpPr>
            <p:cNvPr id="6" name="Прямая соединительная линия 5"/>
            <p:cNvSpPr/>
            <p:nvPr/>
          </p:nvSpPr>
          <p:spPr>
            <a:xfrm>
              <a:off x="4267200" y="3581400"/>
              <a:ext cx="3810000" cy="1587"/>
            </a:xfrm>
            <a:prstGeom prst="line">
              <a:avLst/>
            </a:prstGeom>
            <a:ln w="47625"/>
          </p:spPr>
          <p:style>
            <a:lnRef idx="3">
              <a:schemeClr val="accent4"/>
            </a:lnRef>
            <a:fillRef idx="0">
              <a:schemeClr val="accent4"/>
            </a:fillRef>
            <a:effectRef idx="2">
              <a:schemeClr val="accent4"/>
            </a:effectRef>
            <a:fontRef idx="minor">
              <a:schemeClr val="tx1"/>
            </a:fontRef>
          </p:style>
          <p:txBody>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defRPr/>
              </a:pPr>
              <a:endParaRPr lang="ru-RU"/>
            </a:p>
          </p:txBody>
        </p:sp>
        <p:sp>
          <p:nvSpPr>
            <p:cNvPr id="17414" name="TextBox 1"/>
            <p:cNvSpPr txBox="1">
              <a:spLocks noChangeArrowheads="1"/>
            </p:cNvSpPr>
            <p:nvPr/>
          </p:nvSpPr>
          <p:spPr bwMode="auto">
            <a:xfrm>
              <a:off x="914400" y="3962400"/>
              <a:ext cx="2286000" cy="990600"/>
            </a:xfrm>
            <a:prstGeom prst="rect">
              <a:avLst/>
            </a:prstGeom>
            <a:noFill/>
            <a:ln w="9525">
              <a:noFill/>
              <a:miter lim="800000"/>
              <a:headEnd/>
              <a:tailEnd/>
            </a:ln>
          </p:spPr>
          <p:txBody>
            <a:bodyPr/>
            <a:lstStyle/>
            <a:p>
              <a:pPr algn="ctr"/>
              <a:r>
                <a:rPr lang="ru-RU">
                  <a:solidFill>
                    <a:srgbClr val="C00000"/>
                  </a:solidFill>
                  <a:latin typeface="Calibri" pitchFamily="34" charset="0"/>
                </a:rPr>
                <a:t>Отрицательная фаза</a:t>
              </a:r>
            </a:p>
          </p:txBody>
        </p:sp>
        <p:cxnSp>
          <p:nvCxnSpPr>
            <p:cNvPr id="8" name="Прямая соединительная линия 7"/>
            <p:cNvCxnSpPr/>
            <p:nvPr/>
          </p:nvCxnSpPr>
          <p:spPr>
            <a:xfrm>
              <a:off x="838200" y="3581400"/>
              <a:ext cx="3352800" cy="1587"/>
            </a:xfrm>
            <a:prstGeom prst="line">
              <a:avLst/>
            </a:prstGeom>
          </p:spPr>
          <p:style>
            <a:lnRef idx="3">
              <a:schemeClr val="accent2"/>
            </a:lnRef>
            <a:fillRef idx="0">
              <a:schemeClr val="accent2"/>
            </a:fillRef>
            <a:effectRef idx="2">
              <a:schemeClr val="accent2"/>
            </a:effectRef>
            <a:fontRef idx="minor">
              <a:schemeClr val="tx1"/>
            </a:fontRef>
          </p:style>
        </p:cxnSp>
        <p:sp>
          <p:nvSpPr>
            <p:cNvPr id="9" name="Овал 8"/>
            <p:cNvSpPr/>
            <p:nvPr/>
          </p:nvSpPr>
          <p:spPr>
            <a:xfrm>
              <a:off x="3962400" y="3352800"/>
              <a:ext cx="457200" cy="4572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0" name="Овал 9"/>
            <p:cNvSpPr/>
            <p:nvPr/>
          </p:nvSpPr>
          <p:spPr>
            <a:xfrm>
              <a:off x="7772400" y="3352800"/>
              <a:ext cx="457200" cy="4572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7418" name="TextBox 1"/>
            <p:cNvSpPr txBox="1">
              <a:spLocks noChangeArrowheads="1"/>
            </p:cNvSpPr>
            <p:nvPr/>
          </p:nvSpPr>
          <p:spPr bwMode="auto">
            <a:xfrm>
              <a:off x="4953000" y="4648200"/>
              <a:ext cx="2286000" cy="990600"/>
            </a:xfrm>
            <a:prstGeom prst="rect">
              <a:avLst/>
            </a:prstGeom>
            <a:noFill/>
            <a:ln w="38100">
              <a:solidFill>
                <a:srgbClr val="C00000"/>
              </a:solidFill>
              <a:miter lim="800000"/>
              <a:headEnd/>
              <a:tailEnd/>
            </a:ln>
          </p:spPr>
          <p:txBody>
            <a:bodyPr/>
            <a:lstStyle/>
            <a:p>
              <a:pPr algn="ctr"/>
              <a:r>
                <a:rPr lang="ru-RU">
                  <a:solidFill>
                    <a:srgbClr val="C00000"/>
                  </a:solidFill>
                  <a:latin typeface="Calibri" pitchFamily="34" charset="0"/>
                </a:rPr>
                <a:t>Критические точки</a:t>
              </a:r>
            </a:p>
          </p:txBody>
        </p:sp>
        <p:sp>
          <p:nvSpPr>
            <p:cNvPr id="12" name="Стрелка вниз 11"/>
            <p:cNvSpPr/>
            <p:nvPr/>
          </p:nvSpPr>
          <p:spPr>
            <a:xfrm rot="8403490">
              <a:off x="4454525" y="3994150"/>
              <a:ext cx="328613" cy="63341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3" name="Стрелка вниз 12"/>
            <p:cNvSpPr/>
            <p:nvPr/>
          </p:nvSpPr>
          <p:spPr>
            <a:xfrm rot="13655587">
              <a:off x="7343776" y="3981449"/>
              <a:ext cx="328612" cy="63341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a:spLocks noChangeArrowheads="1"/>
          </p:cNvSpPr>
          <p:nvPr/>
        </p:nvSpPr>
        <p:spPr bwMode="auto">
          <a:xfrm>
            <a:off x="274638" y="989013"/>
            <a:ext cx="8839200" cy="5632450"/>
          </a:xfrm>
          <a:prstGeom prst="rect">
            <a:avLst/>
          </a:prstGeom>
          <a:noFill/>
          <a:ln w="9525">
            <a:noFill/>
            <a:miter lim="800000"/>
            <a:headEnd/>
            <a:tailEnd/>
          </a:ln>
        </p:spPr>
        <p:txBody>
          <a:bodyPr>
            <a:spAutoFit/>
          </a:bodyPr>
          <a:lstStyle/>
          <a:p>
            <a:pPr marL="457200" indent="-457200">
              <a:buFontTx/>
              <a:buAutoNum type="arabicPeriod"/>
              <a:defRPr/>
            </a:pPr>
            <a:r>
              <a:rPr lang="ru-RU" b="1" dirty="0">
                <a:solidFill>
                  <a:schemeClr val="accent2"/>
                </a:solidFill>
                <a:latin typeface="Arial" charset="0"/>
              </a:rPr>
              <a:t>Ввод исходных данных.</a:t>
            </a:r>
            <a:endParaRPr lang="ru-RU" dirty="0">
              <a:solidFill>
                <a:srgbClr val="002060"/>
              </a:solidFill>
              <a:latin typeface="Arial" pitchFamily="34" charset="0"/>
              <a:ea typeface="Calibri" pitchFamily="34" charset="0"/>
              <a:cs typeface="Arial" pitchFamily="34" charset="0"/>
            </a:endParaRPr>
          </a:p>
          <a:p>
            <a:pPr marL="457200" indent="-457200">
              <a:buFontTx/>
              <a:buAutoNum type="arabicPeriod"/>
              <a:defRPr/>
            </a:pPr>
            <a:endParaRPr lang="ru-RU" dirty="0">
              <a:solidFill>
                <a:srgbClr val="002060"/>
              </a:solidFill>
              <a:latin typeface="Arial" pitchFamily="34" charset="0"/>
              <a:ea typeface="Calibri" pitchFamily="34" charset="0"/>
              <a:cs typeface="Arial" pitchFamily="34" charset="0"/>
            </a:endParaRPr>
          </a:p>
          <a:p>
            <a:pPr marL="457200" indent="-457200">
              <a:buFontTx/>
              <a:buAutoNum type="arabicPeriod"/>
              <a:defRPr/>
            </a:pPr>
            <a:endParaRPr lang="ru-RU" dirty="0">
              <a:solidFill>
                <a:srgbClr val="002060"/>
              </a:solidFill>
              <a:latin typeface="Arial" pitchFamily="34" charset="0"/>
              <a:ea typeface="Calibri" pitchFamily="34" charset="0"/>
              <a:cs typeface="Arial" pitchFamily="34" charset="0"/>
            </a:endParaRPr>
          </a:p>
          <a:p>
            <a:pPr marL="457200" indent="-457200">
              <a:buFontTx/>
              <a:buAutoNum type="arabicPeriod"/>
              <a:defRPr/>
            </a:pPr>
            <a:endParaRPr lang="ru-RU" dirty="0">
              <a:solidFill>
                <a:srgbClr val="002060"/>
              </a:solidFill>
              <a:latin typeface="Arial" pitchFamily="34" charset="0"/>
              <a:ea typeface="Calibri" pitchFamily="34" charset="0"/>
              <a:cs typeface="Arial" pitchFamily="34" charset="0"/>
            </a:endParaRPr>
          </a:p>
          <a:p>
            <a:pPr marL="457200" indent="-457200">
              <a:buFontTx/>
              <a:buAutoNum type="arabicPeriod"/>
              <a:defRPr/>
            </a:pPr>
            <a:endParaRPr lang="ru-RU" dirty="0">
              <a:solidFill>
                <a:srgbClr val="002060"/>
              </a:solidFill>
              <a:latin typeface="Arial" pitchFamily="34" charset="0"/>
              <a:ea typeface="Calibri" pitchFamily="34" charset="0"/>
              <a:cs typeface="Arial" pitchFamily="34" charset="0"/>
            </a:endParaRPr>
          </a:p>
          <a:p>
            <a:pPr marL="457200" indent="-457200">
              <a:buFontTx/>
              <a:buAutoNum type="arabicPeriod"/>
              <a:defRPr/>
            </a:pPr>
            <a:endParaRPr lang="ru-RU" dirty="0">
              <a:solidFill>
                <a:srgbClr val="002060"/>
              </a:solidFill>
              <a:latin typeface="Arial" pitchFamily="34" charset="0"/>
              <a:ea typeface="Calibri" pitchFamily="34" charset="0"/>
              <a:cs typeface="Arial" pitchFamily="34" charset="0"/>
            </a:endParaRPr>
          </a:p>
          <a:p>
            <a:pPr>
              <a:lnSpc>
                <a:spcPct val="150000"/>
              </a:lnSpc>
              <a:defRPr/>
            </a:pPr>
            <a:r>
              <a:rPr lang="ru-RU" b="1" dirty="0">
                <a:solidFill>
                  <a:schemeClr val="accent2"/>
                </a:solidFill>
                <a:latin typeface="Arial" charset="0"/>
              </a:rPr>
              <a:t>2. Заполнение расчетной области производится по выражениям, описывающим указанные циклы:</a:t>
            </a:r>
            <a:endParaRPr lang="en-US" b="1" dirty="0">
              <a:solidFill>
                <a:schemeClr val="accent2"/>
              </a:solidFill>
              <a:latin typeface="Arial" charset="0"/>
            </a:endParaRPr>
          </a:p>
          <a:p>
            <a:pPr indent="987425">
              <a:lnSpc>
                <a:spcPct val="150000"/>
              </a:lnSpc>
              <a:defRPr/>
            </a:pPr>
            <a:r>
              <a:rPr lang="ru-RU" b="1" dirty="0">
                <a:solidFill>
                  <a:srgbClr val="C00000"/>
                </a:solidFill>
                <a:latin typeface="Arial" charset="0"/>
              </a:rPr>
              <a:t>Физический цикл:   </a:t>
            </a:r>
            <a:r>
              <a:rPr lang="en-US" b="1" dirty="0">
                <a:solidFill>
                  <a:srgbClr val="C00000"/>
                </a:solidFill>
                <a:latin typeface="Arial" charset="0"/>
              </a:rPr>
              <a:t>F</a:t>
            </a:r>
            <a:r>
              <a:rPr lang="ru-RU" b="1" dirty="0" err="1">
                <a:solidFill>
                  <a:srgbClr val="C00000"/>
                </a:solidFill>
                <a:latin typeface="Arial" charset="0"/>
              </a:rPr>
              <a:t>ф</a:t>
            </a:r>
            <a:r>
              <a:rPr lang="ru-RU" b="1" dirty="0">
                <a:solidFill>
                  <a:srgbClr val="C00000"/>
                </a:solidFill>
                <a:latin typeface="Arial" charset="0"/>
              </a:rPr>
              <a:t> (</a:t>
            </a:r>
            <a:r>
              <a:rPr lang="ru-RU" b="1" dirty="0" err="1">
                <a:solidFill>
                  <a:srgbClr val="C00000"/>
                </a:solidFill>
                <a:latin typeface="Arial" charset="0"/>
              </a:rPr>
              <a:t>х</a:t>
            </a:r>
            <a:r>
              <a:rPr lang="ru-RU" b="1" dirty="0">
                <a:solidFill>
                  <a:srgbClr val="C00000"/>
                </a:solidFill>
                <a:latin typeface="Arial" charset="0"/>
              </a:rPr>
              <a:t>) = </a:t>
            </a:r>
            <a:r>
              <a:rPr lang="en-US" b="1" dirty="0">
                <a:solidFill>
                  <a:srgbClr val="C00000"/>
                </a:solidFill>
                <a:latin typeface="Arial" charset="0"/>
              </a:rPr>
              <a:t>sin</a:t>
            </a:r>
            <a:r>
              <a:rPr lang="ru-RU" b="1" dirty="0">
                <a:solidFill>
                  <a:srgbClr val="C00000"/>
                </a:solidFill>
                <a:latin typeface="Arial" charset="0"/>
              </a:rPr>
              <a:t> (2*</a:t>
            </a:r>
            <a:r>
              <a:rPr lang="en-US" b="1" dirty="0">
                <a:solidFill>
                  <a:srgbClr val="C00000"/>
                </a:solidFill>
                <a:latin typeface="Arial" charset="0"/>
              </a:rPr>
              <a:t>Pi()*X</a:t>
            </a:r>
            <a:r>
              <a:rPr lang="ru-RU" b="1" dirty="0">
                <a:solidFill>
                  <a:srgbClr val="C00000"/>
                </a:solidFill>
                <a:latin typeface="Arial" charset="0"/>
              </a:rPr>
              <a:t>/23);</a:t>
            </a:r>
          </a:p>
          <a:p>
            <a:pPr indent="987425">
              <a:lnSpc>
                <a:spcPct val="150000"/>
              </a:lnSpc>
              <a:defRPr/>
            </a:pPr>
            <a:r>
              <a:rPr lang="ru-RU" b="1" dirty="0">
                <a:solidFill>
                  <a:srgbClr val="C00000"/>
                </a:solidFill>
                <a:latin typeface="Arial" charset="0"/>
              </a:rPr>
              <a:t>Эмоциональный цикл:  </a:t>
            </a:r>
            <a:r>
              <a:rPr lang="en-US" b="1" dirty="0">
                <a:solidFill>
                  <a:srgbClr val="C00000"/>
                </a:solidFill>
                <a:latin typeface="Arial" charset="0"/>
              </a:rPr>
              <a:t>F</a:t>
            </a:r>
            <a:r>
              <a:rPr lang="ru-RU" b="1" dirty="0">
                <a:solidFill>
                  <a:srgbClr val="C00000"/>
                </a:solidFill>
                <a:latin typeface="Arial" charset="0"/>
              </a:rPr>
              <a:t>э (</a:t>
            </a:r>
            <a:r>
              <a:rPr lang="ru-RU" b="1" dirty="0" err="1">
                <a:solidFill>
                  <a:srgbClr val="C00000"/>
                </a:solidFill>
                <a:latin typeface="Arial" charset="0"/>
              </a:rPr>
              <a:t>х</a:t>
            </a:r>
            <a:r>
              <a:rPr lang="ru-RU" b="1" dirty="0">
                <a:solidFill>
                  <a:srgbClr val="C00000"/>
                </a:solidFill>
                <a:latin typeface="Arial" charset="0"/>
              </a:rPr>
              <a:t>)  = </a:t>
            </a:r>
            <a:r>
              <a:rPr lang="en-US" b="1" dirty="0">
                <a:solidFill>
                  <a:srgbClr val="C00000"/>
                </a:solidFill>
                <a:latin typeface="Arial" charset="0"/>
              </a:rPr>
              <a:t>sin</a:t>
            </a:r>
            <a:r>
              <a:rPr lang="ru-RU" b="1" dirty="0">
                <a:solidFill>
                  <a:srgbClr val="C00000"/>
                </a:solidFill>
                <a:latin typeface="Arial" charset="0"/>
              </a:rPr>
              <a:t> (2</a:t>
            </a:r>
            <a:r>
              <a:rPr lang="en-US" b="1" dirty="0">
                <a:solidFill>
                  <a:srgbClr val="C00000"/>
                </a:solidFill>
                <a:latin typeface="Arial" charset="0"/>
              </a:rPr>
              <a:t>* Pi()*X</a:t>
            </a:r>
            <a:r>
              <a:rPr lang="ru-RU" b="1" dirty="0">
                <a:solidFill>
                  <a:srgbClr val="C00000"/>
                </a:solidFill>
                <a:latin typeface="Arial" charset="0"/>
              </a:rPr>
              <a:t>/28);</a:t>
            </a:r>
          </a:p>
          <a:p>
            <a:pPr indent="987425">
              <a:lnSpc>
                <a:spcPct val="150000"/>
              </a:lnSpc>
              <a:defRPr/>
            </a:pPr>
            <a:r>
              <a:rPr lang="ru-RU" b="1" dirty="0">
                <a:solidFill>
                  <a:srgbClr val="C00000"/>
                </a:solidFill>
                <a:latin typeface="Arial" charset="0"/>
              </a:rPr>
              <a:t>Интеллектуальный цикл:  </a:t>
            </a:r>
            <a:r>
              <a:rPr lang="en-US" b="1" dirty="0">
                <a:solidFill>
                  <a:srgbClr val="C00000"/>
                </a:solidFill>
                <a:latin typeface="Arial" charset="0"/>
              </a:rPr>
              <a:t>F</a:t>
            </a:r>
            <a:r>
              <a:rPr lang="ru-RU" b="1" dirty="0">
                <a:solidFill>
                  <a:srgbClr val="C00000"/>
                </a:solidFill>
                <a:latin typeface="Arial" charset="0"/>
              </a:rPr>
              <a:t>и (</a:t>
            </a:r>
            <a:r>
              <a:rPr lang="ru-RU" b="1" dirty="0" err="1">
                <a:solidFill>
                  <a:srgbClr val="C00000"/>
                </a:solidFill>
                <a:latin typeface="Arial" charset="0"/>
              </a:rPr>
              <a:t>х</a:t>
            </a:r>
            <a:r>
              <a:rPr lang="ru-RU" b="1" dirty="0">
                <a:solidFill>
                  <a:srgbClr val="C00000"/>
                </a:solidFill>
                <a:latin typeface="Arial" charset="0"/>
              </a:rPr>
              <a:t>)  = </a:t>
            </a:r>
            <a:r>
              <a:rPr lang="en-US" b="1" dirty="0">
                <a:solidFill>
                  <a:srgbClr val="C00000"/>
                </a:solidFill>
                <a:latin typeface="Arial" charset="0"/>
              </a:rPr>
              <a:t>sin</a:t>
            </a:r>
            <a:r>
              <a:rPr lang="ru-RU" b="1" dirty="0">
                <a:solidFill>
                  <a:srgbClr val="C00000"/>
                </a:solidFill>
                <a:latin typeface="Arial" charset="0"/>
              </a:rPr>
              <a:t> (2</a:t>
            </a:r>
            <a:r>
              <a:rPr lang="en-US" b="1" dirty="0">
                <a:solidFill>
                  <a:srgbClr val="C00000"/>
                </a:solidFill>
                <a:latin typeface="Arial" charset="0"/>
              </a:rPr>
              <a:t>*Pi()*X</a:t>
            </a:r>
            <a:r>
              <a:rPr lang="ru-RU" b="1" dirty="0">
                <a:solidFill>
                  <a:srgbClr val="C00000"/>
                </a:solidFill>
                <a:latin typeface="Arial" charset="0"/>
              </a:rPr>
              <a:t>/33);</a:t>
            </a:r>
          </a:p>
          <a:p>
            <a:pPr algn="ctr">
              <a:lnSpc>
                <a:spcPct val="150000"/>
              </a:lnSpc>
              <a:defRPr/>
            </a:pPr>
            <a:r>
              <a:rPr lang="ru-RU" dirty="0">
                <a:solidFill>
                  <a:srgbClr val="002060"/>
                </a:solidFill>
                <a:latin typeface="Arial" pitchFamily="34" charset="0"/>
                <a:ea typeface="Calibri" pitchFamily="34" charset="0"/>
                <a:cs typeface="Arial" pitchFamily="34" charset="0"/>
              </a:rPr>
              <a:t> </a:t>
            </a:r>
            <a:r>
              <a:rPr lang="ru-RU" b="1" dirty="0">
                <a:solidFill>
                  <a:schemeClr val="accent2"/>
                </a:solidFill>
                <a:latin typeface="Arial" charset="0"/>
              </a:rPr>
              <a:t>где Х – возраст человека в днях.</a:t>
            </a:r>
          </a:p>
        </p:txBody>
      </p:sp>
      <p:graphicFrame>
        <p:nvGraphicFramePr>
          <p:cNvPr id="3" name="Group 563"/>
          <p:cNvGraphicFramePr>
            <a:graphicFrameLocks/>
          </p:cNvGraphicFramePr>
          <p:nvPr/>
        </p:nvGraphicFramePr>
        <p:xfrm>
          <a:off x="690563" y="1668463"/>
          <a:ext cx="6705600" cy="1457334"/>
        </p:xfrm>
        <a:graphic>
          <a:graphicData uri="http://schemas.openxmlformats.org/drawingml/2006/table">
            <a:tbl>
              <a:tblPr/>
              <a:tblGrid>
                <a:gridCol w="3699828"/>
                <a:gridCol w="3005772"/>
              </a:tblGrid>
              <a:tr h="487371">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ru-RU" sz="2000" b="1" i="0" u="none" strike="noStrike" cap="none" normalizeH="0" baseline="0" dirty="0" smtClean="0">
                          <a:ln>
                            <a:noFill/>
                          </a:ln>
                          <a:solidFill>
                            <a:schemeClr val="tx1"/>
                          </a:solidFill>
                          <a:effectLst/>
                          <a:latin typeface="Arial" pitchFamily="34" charset="0"/>
                        </a:rPr>
                        <a:t>Дата рождения</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7FF"/>
                    </a:solid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ru-RU" sz="2400" b="1" i="1" u="none" strike="noStrike" cap="none" normalizeH="0" baseline="0" dirty="0" smtClean="0">
                          <a:ln>
                            <a:noFill/>
                          </a:ln>
                          <a:solidFill>
                            <a:srgbClr val="C00000"/>
                          </a:solidFill>
                          <a:effectLst/>
                          <a:latin typeface="Arial" pitchFamily="34" charset="0"/>
                        </a:rPr>
                        <a:t>29.02.19</a:t>
                      </a:r>
                      <a:r>
                        <a:rPr kumimoji="0" lang="en-US" sz="2400" b="1" i="1" u="none" strike="noStrike" cap="none" normalizeH="0" baseline="0" dirty="0" smtClean="0">
                          <a:ln>
                            <a:noFill/>
                          </a:ln>
                          <a:solidFill>
                            <a:srgbClr val="C00000"/>
                          </a:solidFill>
                          <a:effectLst/>
                          <a:latin typeface="Arial" pitchFamily="34" charset="0"/>
                        </a:rPr>
                        <a:t>95</a:t>
                      </a:r>
                      <a:endParaRPr kumimoji="0" lang="ru-RU" sz="2400" b="1" i="1" u="none" strike="noStrike" cap="none" normalizeH="0" baseline="0" dirty="0" smtClean="0">
                        <a:ln>
                          <a:noFill/>
                        </a:ln>
                        <a:solidFill>
                          <a:srgbClr val="C00000"/>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2763">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ru-RU" sz="2000" b="1" i="0" u="none" strike="noStrike" cap="none" normalizeH="0" baseline="0" dirty="0" smtClean="0">
                          <a:ln>
                            <a:noFill/>
                          </a:ln>
                          <a:solidFill>
                            <a:schemeClr val="tx1"/>
                          </a:solidFill>
                          <a:effectLst/>
                          <a:latin typeface="Arial" pitchFamily="34" charset="0"/>
                        </a:rPr>
                        <a:t>Дата отсчета</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7FF"/>
                    </a:solid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400" b="1" i="1" u="none" strike="noStrike" cap="none" normalizeH="0" baseline="0" dirty="0" smtClean="0">
                          <a:ln>
                            <a:noFill/>
                          </a:ln>
                          <a:solidFill>
                            <a:srgbClr val="C00000"/>
                          </a:solidFill>
                          <a:effectLst/>
                          <a:latin typeface="Arial" pitchFamily="34" charset="0"/>
                        </a:rPr>
                        <a:t>20</a:t>
                      </a:r>
                      <a:r>
                        <a:rPr kumimoji="0" lang="ru-RU" sz="2400" b="1" i="1" u="none" strike="noStrike" cap="none" normalizeH="0" baseline="0" dirty="0" smtClean="0">
                          <a:ln>
                            <a:noFill/>
                          </a:ln>
                          <a:solidFill>
                            <a:srgbClr val="C00000"/>
                          </a:solidFill>
                          <a:effectLst/>
                          <a:latin typeface="Arial" pitchFamily="34" charset="0"/>
                        </a:rPr>
                        <a:t>.</a:t>
                      </a:r>
                      <a:r>
                        <a:rPr kumimoji="0" lang="en-US" sz="2400" b="1" i="1" u="none" strike="noStrike" cap="none" normalizeH="0" baseline="0" dirty="0" smtClean="0">
                          <a:ln>
                            <a:noFill/>
                          </a:ln>
                          <a:solidFill>
                            <a:srgbClr val="C00000"/>
                          </a:solidFill>
                          <a:effectLst/>
                          <a:latin typeface="Arial" pitchFamily="34" charset="0"/>
                        </a:rPr>
                        <a:t>10</a:t>
                      </a:r>
                      <a:r>
                        <a:rPr kumimoji="0" lang="ru-RU" sz="2400" b="1" i="1" u="none" strike="noStrike" cap="none" normalizeH="0" baseline="0" dirty="0" smtClean="0">
                          <a:ln>
                            <a:noFill/>
                          </a:ln>
                          <a:solidFill>
                            <a:srgbClr val="C00000"/>
                          </a:solidFill>
                          <a:effectLst/>
                          <a:latin typeface="Arial" pitchFamily="34" charset="0"/>
                        </a:rPr>
                        <a:t>.20</a:t>
                      </a:r>
                      <a:r>
                        <a:rPr kumimoji="0" lang="en-US" sz="2400" b="1" i="1" u="none" strike="noStrike" cap="none" normalizeH="0" baseline="0" dirty="0" smtClean="0">
                          <a:ln>
                            <a:noFill/>
                          </a:ln>
                          <a:solidFill>
                            <a:srgbClr val="C00000"/>
                          </a:solidFill>
                          <a:effectLst/>
                          <a:latin typeface="Arial" pitchFamily="34" charset="0"/>
                        </a:rPr>
                        <a:t>1</a:t>
                      </a:r>
                      <a:r>
                        <a:rPr kumimoji="0" lang="ru-RU" sz="2400" b="1" i="1" u="none" strike="noStrike" cap="none" normalizeH="0" baseline="0" dirty="0" smtClean="0">
                          <a:ln>
                            <a:noFill/>
                          </a:ln>
                          <a:solidFill>
                            <a:srgbClr val="C00000"/>
                          </a:solidFill>
                          <a:effectLst/>
                          <a:latin typeface="Arial" pitchFamily="34" charset="0"/>
                        </a:rPr>
                        <a:t>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6238">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ru-RU" sz="2000" b="1" i="0" u="none" strike="noStrike" cap="none" normalizeH="0" baseline="0" dirty="0" smtClean="0">
                          <a:ln>
                            <a:noFill/>
                          </a:ln>
                          <a:solidFill>
                            <a:schemeClr val="tx1"/>
                          </a:solidFill>
                          <a:effectLst/>
                          <a:latin typeface="Arial" pitchFamily="34" charset="0"/>
                        </a:rPr>
                        <a:t>Длительность прогноза</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7FF"/>
                    </a:solid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ru-RU" sz="2400" b="1" i="1" u="none" strike="noStrike" cap="none" normalizeH="0" baseline="0" dirty="0" smtClean="0">
                          <a:ln>
                            <a:noFill/>
                          </a:ln>
                          <a:solidFill>
                            <a:srgbClr val="C00000"/>
                          </a:solidFill>
                          <a:effectLst/>
                          <a:latin typeface="Arial" pitchFamily="34" charset="0"/>
                        </a:rPr>
                        <a:t>3</a:t>
                      </a:r>
                      <a:r>
                        <a:rPr kumimoji="0" lang="en-US" sz="2400" b="1" i="1" u="none" strike="noStrike" cap="none" normalizeH="0" baseline="0" dirty="0" smtClean="0">
                          <a:ln>
                            <a:noFill/>
                          </a:ln>
                          <a:solidFill>
                            <a:srgbClr val="C00000"/>
                          </a:solidFill>
                          <a:effectLst/>
                          <a:latin typeface="Arial" pitchFamily="34" charset="0"/>
                        </a:rPr>
                        <a:t>0</a:t>
                      </a:r>
                      <a:endParaRPr kumimoji="0" lang="ru-RU" sz="2400" b="1" i="1" u="none" strike="noStrike" cap="none" normalizeH="0" baseline="0" dirty="0" smtClean="0">
                        <a:ln>
                          <a:noFill/>
                        </a:ln>
                        <a:solidFill>
                          <a:srgbClr val="C00000"/>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 name="Прямоугольник 3"/>
          <p:cNvSpPr/>
          <p:nvPr/>
        </p:nvSpPr>
        <p:spPr>
          <a:xfrm>
            <a:off x="1916113" y="228600"/>
            <a:ext cx="5178425" cy="584200"/>
          </a:xfrm>
          <a:prstGeom prst="rect">
            <a:avLst/>
          </a:prstGeom>
        </p:spPr>
        <p:txBody>
          <a:bodyPr>
            <a:spAutoFit/>
          </a:bodyPr>
          <a:lstStyle/>
          <a:p>
            <a:pPr algn="just" eaLnBrk="0" hangingPunct="0">
              <a:defRPr/>
            </a:pPr>
            <a:r>
              <a:rPr lang="ru-RU" sz="3200" b="1" dirty="0">
                <a:solidFill>
                  <a:srgbClr val="CC0000"/>
                </a:solidFill>
                <a:effectLst>
                  <a:outerShdw blurRad="38100" dist="38100" dir="2700000" algn="tl">
                    <a:srgbClr val="000000"/>
                  </a:outerShdw>
                </a:effectLst>
                <a:latin typeface="Arial" charset="0"/>
              </a:rPr>
              <a:t>Разработка модели</a:t>
            </a:r>
            <a:endParaRPr lang="ru-RU" sz="3200" b="1" dirty="0">
              <a:solidFill>
                <a:srgbClr val="CC0000"/>
              </a:solidFill>
              <a:effectLst>
                <a:outerShdw blurRad="38100" dist="38100" dir="2700000" algn="tl">
                  <a:srgbClr val="000000"/>
                </a:outerShdw>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8" presetClass="entr" presetSubtype="0" ac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ppt_w*2.5"/>
                                          </p:val>
                                        </p:tav>
                                        <p:tav tm="100000">
                                          <p:val>
                                            <p:strVal val="#ppt_w"/>
                                          </p:val>
                                        </p:tav>
                                      </p:tavLst>
                                    </p:anim>
                                    <p:anim calcmode="lin" valueType="num">
                                      <p:cBhvr>
                                        <p:cTn id="8" dur="500" fill="hold"/>
                                        <p:tgtEl>
                                          <p:spTgt spid="3"/>
                                        </p:tgtEl>
                                        <p:attrNameLst>
                                          <p:attrName>ppt_h</p:attrName>
                                        </p:attrNameLst>
                                      </p:cBhvr>
                                      <p:tavLst>
                                        <p:tav tm="0">
                                          <p:val>
                                            <p:strVal val="#ppt_h*0.01"/>
                                          </p:val>
                                        </p:tav>
                                        <p:tav tm="100000">
                                          <p:val>
                                            <p:strVal val="#ppt_h"/>
                                          </p:val>
                                        </p:tav>
                                      </p:tavLst>
                                    </p:anim>
                                    <p:anim calcmode="lin" valueType="num">
                                      <p:cBhvr>
                                        <p:cTn id="9" dur="500" fill="hold"/>
                                        <p:tgtEl>
                                          <p:spTgt spid="3"/>
                                        </p:tgtEl>
                                        <p:attrNameLst>
                                          <p:attrName>ppt_x</p:attrName>
                                        </p:attrNameLst>
                                      </p:cBhvr>
                                      <p:tavLst>
                                        <p:tav tm="0">
                                          <p:val>
                                            <p:strVal val="#ppt_x"/>
                                          </p:val>
                                        </p:tav>
                                        <p:tav tm="100000">
                                          <p:val>
                                            <p:strVal val="#ppt_x"/>
                                          </p:val>
                                        </p:tav>
                                      </p:tavLst>
                                    </p:anim>
                                    <p:anim calcmode="lin" valueType="num">
                                      <p:cBhvr>
                                        <p:cTn id="10" dur="500" fill="hold"/>
                                        <p:tgtEl>
                                          <p:spTgt spid="3"/>
                                        </p:tgtEl>
                                        <p:attrNameLst>
                                          <p:attrName>ppt_y</p:attrName>
                                        </p:attrNameLst>
                                      </p:cBhvr>
                                      <p:tavLst>
                                        <p:tav tm="0">
                                          <p:val>
                                            <p:strVal val="#ppt_h+1"/>
                                          </p:val>
                                        </p:tav>
                                        <p:tav tm="100000">
                                          <p:val>
                                            <p:strVal val="#ppt_y"/>
                                          </p:val>
                                        </p:tav>
                                      </p:tavLst>
                                    </p:anim>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nvGraphicFramePr>
        <p:xfrm>
          <a:off x="0" y="781050"/>
          <a:ext cx="9144001" cy="6076950"/>
        </p:xfrm>
        <a:graphic>
          <a:graphicData uri="http://schemas.openxmlformats.org/drawingml/2006/table">
            <a:tbl>
              <a:tblPr/>
              <a:tblGrid>
                <a:gridCol w="457200"/>
                <a:gridCol w="1524000"/>
                <a:gridCol w="2478977"/>
                <a:gridCol w="2341912"/>
                <a:gridCol w="2341912"/>
              </a:tblGrid>
              <a:tr h="276225">
                <a:tc>
                  <a:txBody>
                    <a:bodyPr/>
                    <a:lstStyle/>
                    <a:p>
                      <a:pPr indent="47625" algn="just">
                        <a:spcAft>
                          <a:spcPts val="0"/>
                        </a:spcAft>
                      </a:pPr>
                      <a:endParaRPr lang="ru-RU" sz="1600" dirty="0">
                        <a:latin typeface="Arial" pitchFamily="34" charset="0"/>
                        <a:ea typeface="Calibri"/>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a:latin typeface="Arial" pitchFamily="34" charset="0"/>
                          <a:ea typeface="Calibri"/>
                          <a:cs typeface="Arial" pitchFamily="34" charset="0"/>
                        </a:rPr>
                        <a:t>A</a:t>
                      </a:r>
                      <a:endParaRPr lang="ru-RU" sz="160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a:latin typeface="Arial" pitchFamily="34" charset="0"/>
                          <a:ea typeface="Calibri"/>
                          <a:cs typeface="Arial" pitchFamily="34" charset="0"/>
                        </a:rPr>
                        <a:t>B</a:t>
                      </a:r>
                      <a:endParaRPr lang="ru-RU" sz="160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a:latin typeface="Arial" pitchFamily="34" charset="0"/>
                          <a:ea typeface="Calibri"/>
                          <a:cs typeface="Arial" pitchFamily="34" charset="0"/>
                        </a:rPr>
                        <a:t>C</a:t>
                      </a:r>
                      <a:endParaRPr lang="ru-RU" sz="160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a:latin typeface="Arial" pitchFamily="34" charset="0"/>
                          <a:ea typeface="Calibri"/>
                          <a:cs typeface="Arial" pitchFamily="34" charset="0"/>
                        </a:rPr>
                        <a:t>D</a:t>
                      </a:r>
                      <a:endParaRPr lang="ru-RU" sz="160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6225">
                <a:tc>
                  <a:txBody>
                    <a:bodyPr/>
                    <a:lstStyle/>
                    <a:p>
                      <a:pPr algn="ctr">
                        <a:spcAft>
                          <a:spcPts val="0"/>
                        </a:spcAft>
                      </a:pPr>
                      <a:r>
                        <a:rPr lang="en-US" sz="1600" b="1">
                          <a:latin typeface="Arial" pitchFamily="34" charset="0"/>
                          <a:ea typeface="Calibri"/>
                          <a:cs typeface="Arial" pitchFamily="34" charset="0"/>
                        </a:rPr>
                        <a:t>1</a:t>
                      </a:r>
                      <a:endParaRPr lang="ru-RU" sz="1600">
                        <a:latin typeface="Arial" pitchFamily="34" charset="0"/>
                        <a:ea typeface="Calibri"/>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600" b="1" i="0" u="none" strike="noStrike" dirty="0" smtClean="0">
                          <a:latin typeface="Arial Cyr"/>
                        </a:rPr>
                        <a:t>Моделирование биоритмов человека</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pPr algn="just">
                        <a:spcAft>
                          <a:spcPts val="0"/>
                        </a:spcAft>
                      </a:pPr>
                      <a:endParaRPr lang="ru-RU" sz="1600" dirty="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just">
                        <a:spcAft>
                          <a:spcPts val="0"/>
                        </a:spcAft>
                      </a:pPr>
                      <a:endParaRPr lang="ru-RU" sz="1600" dirty="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6225">
                <a:tc>
                  <a:txBody>
                    <a:bodyPr/>
                    <a:lstStyle/>
                    <a:p>
                      <a:pPr algn="ctr">
                        <a:spcAft>
                          <a:spcPts val="0"/>
                        </a:spcAft>
                      </a:pPr>
                      <a:r>
                        <a:rPr lang="en-US" sz="1600" b="1">
                          <a:latin typeface="Arial" pitchFamily="34" charset="0"/>
                          <a:ea typeface="Calibri"/>
                          <a:cs typeface="Arial" pitchFamily="34" charset="0"/>
                        </a:rPr>
                        <a:t>2</a:t>
                      </a:r>
                      <a:endParaRPr lang="ru-RU" sz="1600">
                        <a:latin typeface="Arial" pitchFamily="34" charset="0"/>
                        <a:ea typeface="Calibri"/>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endParaRPr lang="ru-RU" sz="1600">
                        <a:latin typeface="Arial" pitchFamily="34" charset="0"/>
                        <a:ea typeface="Times New Roman"/>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ru-RU"/>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6225">
                <a:tc>
                  <a:txBody>
                    <a:bodyPr/>
                    <a:lstStyle/>
                    <a:p>
                      <a:pPr algn="ctr">
                        <a:spcAft>
                          <a:spcPts val="0"/>
                        </a:spcAft>
                      </a:pPr>
                      <a:r>
                        <a:rPr lang="en-US" sz="1600" b="1">
                          <a:latin typeface="Arial" pitchFamily="34" charset="0"/>
                          <a:ea typeface="Calibri"/>
                          <a:cs typeface="Arial" pitchFamily="34" charset="0"/>
                        </a:rPr>
                        <a:t>3</a:t>
                      </a:r>
                      <a:endParaRPr lang="ru-RU" sz="1600">
                        <a:latin typeface="Arial" pitchFamily="34" charset="0"/>
                        <a:ea typeface="Calibri"/>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algn="just">
                        <a:spcAft>
                          <a:spcPts val="0"/>
                        </a:spcAft>
                      </a:pPr>
                      <a:r>
                        <a:rPr lang="ru-RU" sz="1600" b="1" dirty="0">
                          <a:latin typeface="Arial" pitchFamily="34" charset="0"/>
                          <a:ea typeface="Calibri"/>
                          <a:cs typeface="Arial" pitchFamily="34" charset="0"/>
                        </a:rPr>
                        <a:t>Исходные данные</a:t>
                      </a:r>
                      <a:endParaRPr lang="ru-RU" sz="1600" dirty="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r>
              <a:tr h="828675">
                <a:tc>
                  <a:txBody>
                    <a:bodyPr/>
                    <a:lstStyle/>
                    <a:p>
                      <a:pPr algn="ctr">
                        <a:spcAft>
                          <a:spcPts val="0"/>
                        </a:spcAft>
                      </a:pPr>
                      <a:r>
                        <a:rPr lang="en-US" sz="1600" b="1">
                          <a:latin typeface="Arial" pitchFamily="34" charset="0"/>
                          <a:ea typeface="Calibri"/>
                          <a:cs typeface="Arial" pitchFamily="34" charset="0"/>
                        </a:rPr>
                        <a:t>4</a:t>
                      </a:r>
                      <a:endParaRPr lang="ru-RU" sz="1600">
                        <a:latin typeface="Arial" pitchFamily="34" charset="0"/>
                        <a:ea typeface="Calibri"/>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ru-RU" sz="1600">
                          <a:latin typeface="Arial" pitchFamily="34" charset="0"/>
                          <a:ea typeface="Calibri"/>
                          <a:cs typeface="Arial" pitchFamily="34" charset="0"/>
                        </a:rPr>
                        <a:t>Период физического цикла</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600" dirty="0">
                          <a:latin typeface="Arial" pitchFamily="34" charset="0"/>
                          <a:ea typeface="Calibri"/>
                          <a:cs typeface="Arial" pitchFamily="34" charset="0"/>
                        </a:rPr>
                        <a:t>23</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ru-RU" sz="1600" dirty="0">
                          <a:latin typeface="Arial" pitchFamily="34" charset="0"/>
                          <a:ea typeface="Calibri"/>
                          <a:cs typeface="Arial" pitchFamily="34" charset="0"/>
                        </a:rPr>
                        <a:t>Дата рождения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600" dirty="0" smtClean="0">
                          <a:highlight>
                            <a:srgbClr val="FFFF00"/>
                          </a:highlight>
                          <a:latin typeface="Arial" pitchFamily="34" charset="0"/>
                          <a:ea typeface="Calibri"/>
                          <a:cs typeface="Arial" pitchFamily="34" charset="0"/>
                        </a:rPr>
                        <a:t>29.02.1995</a:t>
                      </a:r>
                      <a:endParaRPr lang="ru-RU" sz="16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8675">
                <a:tc>
                  <a:txBody>
                    <a:bodyPr/>
                    <a:lstStyle/>
                    <a:p>
                      <a:pPr algn="ctr">
                        <a:spcAft>
                          <a:spcPts val="0"/>
                        </a:spcAft>
                      </a:pPr>
                      <a:r>
                        <a:rPr lang="en-US" sz="1600" b="1">
                          <a:latin typeface="Arial" pitchFamily="34" charset="0"/>
                          <a:ea typeface="Calibri"/>
                          <a:cs typeface="Arial" pitchFamily="34" charset="0"/>
                        </a:rPr>
                        <a:t>5</a:t>
                      </a:r>
                      <a:endParaRPr lang="ru-RU" sz="1600">
                        <a:latin typeface="Arial" pitchFamily="34" charset="0"/>
                        <a:ea typeface="Calibri"/>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ru-RU" sz="1600">
                          <a:latin typeface="Arial" pitchFamily="34" charset="0"/>
                          <a:ea typeface="Calibri"/>
                          <a:cs typeface="Arial" pitchFamily="34" charset="0"/>
                        </a:rPr>
                        <a:t>Период эмоционального цикла</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600" dirty="0">
                          <a:latin typeface="Arial" pitchFamily="34" charset="0"/>
                          <a:ea typeface="Calibri"/>
                          <a:cs typeface="Arial" pitchFamily="34" charset="0"/>
                        </a:rPr>
                        <a:t>28</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ru-RU" sz="1600" dirty="0">
                          <a:latin typeface="Arial" pitchFamily="34" charset="0"/>
                          <a:ea typeface="Calibri"/>
                          <a:cs typeface="Arial" pitchFamily="34" charset="0"/>
                        </a:rPr>
                        <a:t>Дата отсчета</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600" dirty="0" smtClean="0">
                          <a:highlight>
                            <a:srgbClr val="FFFF00"/>
                          </a:highlight>
                          <a:latin typeface="Arial" pitchFamily="34" charset="0"/>
                          <a:ea typeface="Calibri"/>
                          <a:cs typeface="Arial" pitchFamily="34" charset="0"/>
                        </a:rPr>
                        <a:t>20.10.2011</a:t>
                      </a:r>
                      <a:endParaRPr lang="ru-RU" sz="16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8675">
                <a:tc>
                  <a:txBody>
                    <a:bodyPr/>
                    <a:lstStyle/>
                    <a:p>
                      <a:pPr algn="ctr">
                        <a:spcAft>
                          <a:spcPts val="0"/>
                        </a:spcAft>
                      </a:pPr>
                      <a:r>
                        <a:rPr lang="en-US" sz="1600" b="1">
                          <a:latin typeface="Arial" pitchFamily="34" charset="0"/>
                          <a:ea typeface="Calibri"/>
                          <a:cs typeface="Arial" pitchFamily="34" charset="0"/>
                        </a:rPr>
                        <a:t>6</a:t>
                      </a:r>
                      <a:endParaRPr lang="ru-RU" sz="1600">
                        <a:latin typeface="Arial" pitchFamily="34" charset="0"/>
                        <a:ea typeface="Calibri"/>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ru-RU" sz="1600" dirty="0">
                          <a:latin typeface="Arial" pitchFamily="34" charset="0"/>
                          <a:ea typeface="Calibri"/>
                          <a:cs typeface="Arial" pitchFamily="34" charset="0"/>
                        </a:rPr>
                        <a:t>Период интеллектуального цикла</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600" dirty="0">
                          <a:latin typeface="Arial" pitchFamily="34" charset="0"/>
                          <a:ea typeface="Calibri"/>
                          <a:cs typeface="Arial" pitchFamily="34" charset="0"/>
                        </a:rPr>
                        <a:t>33</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ru-RU" sz="1600">
                          <a:latin typeface="Arial" pitchFamily="34" charset="0"/>
                          <a:ea typeface="Calibri"/>
                          <a:cs typeface="Arial" pitchFamily="34" charset="0"/>
                        </a:rPr>
                        <a:t>Длительность прогноза</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600" dirty="0">
                          <a:highlight>
                            <a:srgbClr val="FFFF00"/>
                          </a:highlight>
                          <a:latin typeface="Arial" pitchFamily="34" charset="0"/>
                          <a:ea typeface="Calibri"/>
                          <a:cs typeface="Arial" pitchFamily="34" charset="0"/>
                        </a:rPr>
                        <a:t>30</a:t>
                      </a:r>
                      <a:endParaRPr lang="ru-RU" sz="16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6225">
                <a:tc>
                  <a:txBody>
                    <a:bodyPr/>
                    <a:lstStyle/>
                    <a:p>
                      <a:pPr algn="ctr">
                        <a:spcAft>
                          <a:spcPts val="0"/>
                        </a:spcAft>
                      </a:pPr>
                      <a:r>
                        <a:rPr lang="en-US" sz="1600" b="1">
                          <a:latin typeface="Arial" pitchFamily="34" charset="0"/>
                          <a:ea typeface="Calibri"/>
                          <a:cs typeface="Arial" pitchFamily="34" charset="0"/>
                        </a:rPr>
                        <a:t>7</a:t>
                      </a:r>
                      <a:endParaRPr lang="ru-RU" sz="1600">
                        <a:latin typeface="Arial" pitchFamily="34" charset="0"/>
                        <a:ea typeface="Calibri"/>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algn="just">
                        <a:spcAft>
                          <a:spcPts val="0"/>
                        </a:spcAft>
                      </a:pPr>
                      <a:r>
                        <a:rPr lang="ru-RU" sz="1600" b="1" dirty="0">
                          <a:latin typeface="Arial" pitchFamily="34" charset="0"/>
                          <a:ea typeface="Calibri"/>
                          <a:cs typeface="Arial" pitchFamily="34" charset="0"/>
                        </a:rPr>
                        <a:t>Результаты</a:t>
                      </a:r>
                      <a:endParaRPr lang="ru-RU" sz="1600" dirty="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r>
              <a:tr h="552450">
                <a:tc>
                  <a:txBody>
                    <a:bodyPr/>
                    <a:lstStyle/>
                    <a:p>
                      <a:pPr algn="ctr">
                        <a:spcAft>
                          <a:spcPts val="0"/>
                        </a:spcAft>
                      </a:pPr>
                      <a:r>
                        <a:rPr lang="en-US" sz="1600" b="1">
                          <a:latin typeface="Arial" pitchFamily="34" charset="0"/>
                          <a:ea typeface="Calibri"/>
                          <a:cs typeface="Arial" pitchFamily="34" charset="0"/>
                        </a:rPr>
                        <a:t>8</a:t>
                      </a:r>
                      <a:endParaRPr lang="ru-RU" sz="1600">
                        <a:latin typeface="Arial" pitchFamily="34" charset="0"/>
                        <a:ea typeface="Calibri"/>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ru-RU" sz="1600">
                          <a:latin typeface="Arial" pitchFamily="34" charset="0"/>
                          <a:ea typeface="Calibri"/>
                          <a:cs typeface="Arial" pitchFamily="34" charset="0"/>
                        </a:rPr>
                        <a:t>Порядковый день</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600" dirty="0">
                          <a:latin typeface="Arial" pitchFamily="34" charset="0"/>
                          <a:ea typeface="Calibri"/>
                          <a:cs typeface="Arial" pitchFamily="34" charset="0"/>
                        </a:rPr>
                        <a:t>Физическое</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600" dirty="0">
                          <a:latin typeface="Arial" pitchFamily="34" charset="0"/>
                          <a:ea typeface="Calibri"/>
                          <a:cs typeface="Arial" pitchFamily="34" charset="0"/>
                        </a:rPr>
                        <a:t>Эмоциональное</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600" dirty="0">
                          <a:latin typeface="Arial" pitchFamily="34" charset="0"/>
                          <a:ea typeface="Calibri"/>
                          <a:cs typeface="Arial" pitchFamily="34" charset="0"/>
                        </a:rPr>
                        <a:t>Интеллектуальное</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2450">
                <a:tc>
                  <a:txBody>
                    <a:bodyPr/>
                    <a:lstStyle/>
                    <a:p>
                      <a:pPr algn="ctr">
                        <a:spcAft>
                          <a:spcPts val="0"/>
                        </a:spcAft>
                      </a:pPr>
                      <a:r>
                        <a:rPr lang="en-US" sz="1600" b="1">
                          <a:latin typeface="Arial" pitchFamily="34" charset="0"/>
                          <a:ea typeface="Calibri"/>
                          <a:cs typeface="Arial" pitchFamily="34" charset="0"/>
                        </a:rPr>
                        <a:t>9</a:t>
                      </a:r>
                      <a:endParaRPr lang="ru-RU" sz="1600">
                        <a:latin typeface="Arial" pitchFamily="34" charset="0"/>
                        <a:ea typeface="Calibri"/>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6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l">
                        <a:spcAft>
                          <a:spcPts val="0"/>
                        </a:spcAft>
                      </a:pPr>
                      <a:endParaRPr lang="ru-RU" sz="1600" dirty="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endParaRPr lang="ru-RU" sz="1600" dirty="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endParaRPr lang="ru-RU" sz="1600" dirty="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6225">
                <a:tc>
                  <a:txBody>
                    <a:bodyPr/>
                    <a:lstStyle/>
                    <a:p>
                      <a:pPr algn="ctr">
                        <a:spcAft>
                          <a:spcPts val="0"/>
                        </a:spcAft>
                      </a:pPr>
                      <a:r>
                        <a:rPr lang="en-US" sz="1600" b="1">
                          <a:latin typeface="Arial" pitchFamily="34" charset="0"/>
                          <a:ea typeface="Calibri"/>
                          <a:cs typeface="Arial" pitchFamily="34" charset="0"/>
                        </a:rPr>
                        <a:t>10</a:t>
                      </a:r>
                      <a:endParaRPr lang="ru-RU" sz="1600">
                        <a:latin typeface="Arial" pitchFamily="34" charset="0"/>
                        <a:ea typeface="Calibri"/>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16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ru-RU" dirty="0"/>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endParaRPr lang="ru-RU" sz="1600" dirty="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endParaRPr lang="ru-RU" sz="1600" dirty="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6225">
                <a:tc>
                  <a:txBody>
                    <a:bodyPr/>
                    <a:lstStyle/>
                    <a:p>
                      <a:pPr algn="ctr">
                        <a:spcAft>
                          <a:spcPts val="0"/>
                        </a:spcAft>
                      </a:pPr>
                      <a:r>
                        <a:rPr lang="en-US" sz="1600" b="1">
                          <a:latin typeface="Arial" pitchFamily="34" charset="0"/>
                          <a:ea typeface="Calibri"/>
                          <a:cs typeface="Arial" pitchFamily="34" charset="0"/>
                        </a:rPr>
                        <a:t>11</a:t>
                      </a:r>
                      <a:endParaRPr lang="ru-RU" sz="1600">
                        <a:latin typeface="Arial" pitchFamily="34" charset="0"/>
                        <a:ea typeface="Calibri"/>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endParaRPr lang="ru-RU" sz="1600" dirty="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ru-RU" dirty="0"/>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endParaRPr lang="ru-RU" sz="1600" dirty="0">
                        <a:latin typeface="Arial" pitchFamily="34" charset="0"/>
                        <a:ea typeface="Times New Roman"/>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endParaRPr lang="ru-RU" sz="1600" dirty="0">
                        <a:latin typeface="Arial" pitchFamily="34" charset="0"/>
                        <a:ea typeface="Times New Roman"/>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6225">
                <a:tc>
                  <a:txBody>
                    <a:bodyPr/>
                    <a:lstStyle/>
                    <a:p>
                      <a:pPr algn="ctr">
                        <a:spcAft>
                          <a:spcPts val="0"/>
                        </a:spcAft>
                      </a:pPr>
                      <a:r>
                        <a:rPr lang="en-US" sz="1600" b="1">
                          <a:latin typeface="Arial" pitchFamily="34" charset="0"/>
                          <a:ea typeface="Calibri"/>
                          <a:cs typeface="Arial" pitchFamily="34" charset="0"/>
                        </a:rPr>
                        <a:t>12</a:t>
                      </a:r>
                      <a:endParaRPr lang="ru-RU" sz="1600">
                        <a:latin typeface="Arial" pitchFamily="34" charset="0"/>
                        <a:ea typeface="Calibri"/>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endParaRPr lang="ru-RU" sz="1600">
                        <a:latin typeface="Arial" pitchFamily="34" charset="0"/>
                        <a:ea typeface="Times New Roman"/>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ru-RU" dirty="0"/>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endParaRPr lang="ru-RU" sz="1600" dirty="0">
                        <a:latin typeface="Arial" pitchFamily="34" charset="0"/>
                        <a:ea typeface="Times New Roman"/>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endParaRPr lang="ru-RU" sz="1600" dirty="0">
                        <a:latin typeface="Arial" pitchFamily="34" charset="0"/>
                        <a:ea typeface="Times New Roman"/>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6225">
                <a:tc>
                  <a:txBody>
                    <a:bodyPr/>
                    <a:lstStyle/>
                    <a:p>
                      <a:pPr algn="ctr">
                        <a:spcAft>
                          <a:spcPts val="0"/>
                        </a:spcAft>
                      </a:pPr>
                      <a:endParaRPr lang="ru-RU" sz="1600">
                        <a:latin typeface="Arial" pitchFamily="34" charset="0"/>
                        <a:ea typeface="Calibri"/>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endParaRPr lang="ru-RU" sz="1600" dirty="0">
                        <a:latin typeface="Arial" pitchFamily="34" charset="0"/>
                        <a:ea typeface="Times New Roman"/>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ru-RU"/>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endParaRPr lang="ru-RU" sz="1600" dirty="0">
                        <a:latin typeface="Arial" pitchFamily="34" charset="0"/>
                        <a:ea typeface="Times New Roman"/>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endParaRPr lang="ru-RU" sz="1600" dirty="0">
                        <a:latin typeface="Arial" pitchFamily="34" charset="0"/>
                        <a:ea typeface="Times New Roman"/>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TextBox 7"/>
          <p:cNvSpPr txBox="1"/>
          <p:nvPr/>
        </p:nvSpPr>
        <p:spPr>
          <a:xfrm>
            <a:off x="4311444" y="5216014"/>
            <a:ext cx="2797277" cy="338554"/>
          </a:xfrm>
          <a:prstGeom prst="rect">
            <a:avLst/>
          </a:prstGeom>
          <a:noFill/>
        </p:spPr>
        <p:txBody>
          <a:bodyPr>
            <a:spAutoFit/>
          </a:bodyPr>
          <a:lstStyle/>
          <a:p>
            <a:pPr>
              <a:defRPr/>
            </a:pPr>
            <a:r>
              <a:rPr lang="ru-RU" sz="1600" b="1" dirty="0">
                <a:highlight>
                  <a:srgbClr val="FFFF00"/>
                </a:highlight>
                <a:latin typeface="Arial" pitchFamily="34" charset="0"/>
                <a:ea typeface="Calibri"/>
                <a:cs typeface="Arial" pitchFamily="34" charset="0"/>
              </a:rPr>
              <a:t>=SIN(2*</a:t>
            </a:r>
            <a:r>
              <a:rPr lang="en-US" sz="1600" b="1" dirty="0">
                <a:highlight>
                  <a:srgbClr val="FFFF00"/>
                </a:highlight>
                <a:latin typeface="Arial" pitchFamily="34" charset="0"/>
                <a:ea typeface="Calibri"/>
                <a:cs typeface="Arial" pitchFamily="34" charset="0"/>
              </a:rPr>
              <a:t>PI</a:t>
            </a:r>
            <a:r>
              <a:rPr lang="ru-RU" sz="1600" b="1" dirty="0">
                <a:highlight>
                  <a:srgbClr val="FFFF00"/>
                </a:highlight>
                <a:latin typeface="Arial" pitchFamily="34" charset="0"/>
                <a:ea typeface="Calibri"/>
                <a:cs typeface="Arial" pitchFamily="34" charset="0"/>
              </a:rPr>
              <a:t>()*(A9-$D$4)/28</a:t>
            </a:r>
            <a:r>
              <a:rPr lang="ru-RU" sz="1500" b="1" dirty="0">
                <a:highlight>
                  <a:srgbClr val="FFFF00"/>
                </a:highlight>
                <a:latin typeface="Arial" pitchFamily="34" charset="0"/>
                <a:ea typeface="Calibri"/>
                <a:cs typeface="Arial" pitchFamily="34" charset="0"/>
              </a:rPr>
              <a:t>)</a:t>
            </a:r>
            <a:endParaRPr lang="ru-RU" sz="1500" b="1" dirty="0">
              <a:latin typeface="Arial" pitchFamily="34" charset="0"/>
              <a:ea typeface="Calibri"/>
              <a:cs typeface="Arial" pitchFamily="34" charset="0"/>
            </a:endParaRPr>
          </a:p>
        </p:txBody>
      </p:sp>
      <p:sp>
        <p:nvSpPr>
          <p:cNvPr id="9" name="TextBox 8"/>
          <p:cNvSpPr txBox="1"/>
          <p:nvPr/>
        </p:nvSpPr>
        <p:spPr>
          <a:xfrm>
            <a:off x="1905000" y="5447071"/>
            <a:ext cx="2667000" cy="338554"/>
          </a:xfrm>
          <a:prstGeom prst="rect">
            <a:avLst/>
          </a:prstGeom>
          <a:noFill/>
        </p:spPr>
        <p:txBody>
          <a:bodyPr>
            <a:spAutoFit/>
          </a:bodyPr>
          <a:lstStyle/>
          <a:p>
            <a:pPr>
              <a:defRPr/>
            </a:pPr>
            <a:r>
              <a:rPr lang="ru-RU" sz="1600" b="1" dirty="0">
                <a:highlight>
                  <a:srgbClr val="FFFF00"/>
                </a:highlight>
                <a:latin typeface="Arial" pitchFamily="34" charset="0"/>
                <a:ea typeface="Calibri"/>
                <a:cs typeface="Arial" pitchFamily="34" charset="0"/>
              </a:rPr>
              <a:t>=SIN(2*</a:t>
            </a:r>
            <a:r>
              <a:rPr lang="en-US" sz="1600" b="1" dirty="0">
                <a:highlight>
                  <a:srgbClr val="FFFF00"/>
                </a:highlight>
                <a:latin typeface="Arial" pitchFamily="34" charset="0"/>
                <a:ea typeface="Calibri"/>
                <a:cs typeface="Arial" pitchFamily="34" charset="0"/>
              </a:rPr>
              <a:t>PI</a:t>
            </a:r>
            <a:r>
              <a:rPr lang="ru-RU" sz="1600" b="1" dirty="0">
                <a:highlight>
                  <a:srgbClr val="FFFF00"/>
                </a:highlight>
                <a:latin typeface="Arial" pitchFamily="34" charset="0"/>
                <a:ea typeface="Calibri"/>
                <a:cs typeface="Arial" pitchFamily="34" charset="0"/>
              </a:rPr>
              <a:t>()*(A</a:t>
            </a:r>
            <a:r>
              <a:rPr lang="en-US" sz="1600" b="1" dirty="0">
                <a:highlight>
                  <a:srgbClr val="FFFF00"/>
                </a:highlight>
                <a:latin typeface="Arial" pitchFamily="34" charset="0"/>
                <a:ea typeface="Calibri"/>
                <a:cs typeface="Arial" pitchFamily="34" charset="0"/>
              </a:rPr>
              <a:t>9</a:t>
            </a:r>
            <a:r>
              <a:rPr lang="ru-RU" sz="1600" b="1" dirty="0">
                <a:highlight>
                  <a:srgbClr val="FFFF00"/>
                </a:highlight>
                <a:latin typeface="Arial" pitchFamily="34" charset="0"/>
                <a:ea typeface="Calibri"/>
                <a:cs typeface="Arial" pitchFamily="34" charset="0"/>
              </a:rPr>
              <a:t>-$D$</a:t>
            </a:r>
            <a:r>
              <a:rPr lang="en-US" sz="1600" b="1" dirty="0">
                <a:highlight>
                  <a:srgbClr val="FFFF00"/>
                </a:highlight>
                <a:latin typeface="Arial" pitchFamily="34" charset="0"/>
                <a:ea typeface="Calibri"/>
                <a:cs typeface="Arial" pitchFamily="34" charset="0"/>
              </a:rPr>
              <a:t>4</a:t>
            </a:r>
            <a:r>
              <a:rPr lang="ru-RU" sz="1600" b="1" dirty="0">
                <a:highlight>
                  <a:srgbClr val="FFFF00"/>
                </a:highlight>
                <a:latin typeface="Arial" pitchFamily="34" charset="0"/>
                <a:ea typeface="Calibri"/>
                <a:cs typeface="Arial" pitchFamily="34" charset="0"/>
              </a:rPr>
              <a:t>)/</a:t>
            </a:r>
            <a:r>
              <a:rPr lang="en-US" sz="1600" b="1" dirty="0">
                <a:highlight>
                  <a:srgbClr val="FFFF00"/>
                </a:highlight>
                <a:latin typeface="Arial" pitchFamily="34" charset="0"/>
                <a:ea typeface="Calibri"/>
                <a:cs typeface="Arial" pitchFamily="34" charset="0"/>
              </a:rPr>
              <a:t>2</a:t>
            </a:r>
            <a:r>
              <a:rPr lang="ru-RU" sz="1600" b="1" dirty="0">
                <a:highlight>
                  <a:srgbClr val="FFFF00"/>
                </a:highlight>
                <a:latin typeface="Arial" pitchFamily="34" charset="0"/>
                <a:ea typeface="Calibri"/>
                <a:cs typeface="Arial" pitchFamily="34" charset="0"/>
              </a:rPr>
              <a:t>3)</a:t>
            </a:r>
            <a:endParaRPr lang="ru-RU" sz="1600" b="1" dirty="0">
              <a:latin typeface="Arial" pitchFamily="34" charset="0"/>
              <a:ea typeface="Calibri"/>
              <a:cs typeface="Arial" pitchFamily="34" charset="0"/>
            </a:endParaRPr>
          </a:p>
        </p:txBody>
      </p:sp>
      <p:sp>
        <p:nvSpPr>
          <p:cNvPr id="10" name="TextBox 9"/>
          <p:cNvSpPr txBox="1"/>
          <p:nvPr/>
        </p:nvSpPr>
        <p:spPr>
          <a:xfrm>
            <a:off x="6631859" y="5461819"/>
            <a:ext cx="2743200" cy="338554"/>
          </a:xfrm>
          <a:prstGeom prst="rect">
            <a:avLst/>
          </a:prstGeom>
          <a:noFill/>
        </p:spPr>
        <p:txBody>
          <a:bodyPr>
            <a:spAutoFit/>
          </a:bodyPr>
          <a:lstStyle/>
          <a:p>
            <a:pPr>
              <a:defRPr/>
            </a:pPr>
            <a:r>
              <a:rPr lang="ru-RU" sz="1600" b="1" dirty="0">
                <a:highlight>
                  <a:srgbClr val="FFFF00"/>
                </a:highlight>
                <a:latin typeface="Arial" pitchFamily="34" charset="0"/>
                <a:ea typeface="Calibri"/>
                <a:cs typeface="Arial" pitchFamily="34" charset="0"/>
              </a:rPr>
              <a:t>=SIN(2*</a:t>
            </a:r>
            <a:r>
              <a:rPr lang="en-US" sz="1600" b="1" dirty="0">
                <a:highlight>
                  <a:srgbClr val="FFFF00"/>
                </a:highlight>
                <a:latin typeface="Arial" pitchFamily="34" charset="0"/>
                <a:ea typeface="Calibri"/>
                <a:cs typeface="Arial" pitchFamily="34" charset="0"/>
              </a:rPr>
              <a:t>PI</a:t>
            </a:r>
            <a:r>
              <a:rPr lang="ru-RU" sz="1600" b="1" dirty="0">
                <a:highlight>
                  <a:srgbClr val="FFFF00"/>
                </a:highlight>
                <a:latin typeface="Arial" pitchFamily="34" charset="0"/>
                <a:ea typeface="Calibri"/>
                <a:cs typeface="Arial" pitchFamily="34" charset="0"/>
              </a:rPr>
              <a:t>()*(A9-$D$4)/33</a:t>
            </a:r>
            <a:r>
              <a:rPr lang="ru-RU" sz="1500" b="1" dirty="0">
                <a:highlight>
                  <a:srgbClr val="FFFF00"/>
                </a:highlight>
                <a:latin typeface="Arial" pitchFamily="34" charset="0"/>
                <a:ea typeface="Calibri"/>
                <a:cs typeface="Arial" pitchFamily="34" charset="0"/>
              </a:rPr>
              <a:t>)</a:t>
            </a:r>
            <a:endParaRPr lang="ru-RU" sz="1500" b="1" dirty="0">
              <a:latin typeface="Arial" pitchFamily="34" charset="0"/>
              <a:ea typeface="Calibri"/>
              <a:cs typeface="Arial" pitchFamily="34" charset="0"/>
            </a:endParaRPr>
          </a:p>
        </p:txBody>
      </p:sp>
      <p:sp>
        <p:nvSpPr>
          <p:cNvPr id="14" name="TextBox 13"/>
          <p:cNvSpPr txBox="1"/>
          <p:nvPr/>
        </p:nvSpPr>
        <p:spPr>
          <a:xfrm>
            <a:off x="690715" y="5225845"/>
            <a:ext cx="961103" cy="461665"/>
          </a:xfrm>
          <a:prstGeom prst="rect">
            <a:avLst/>
          </a:prstGeom>
          <a:noFill/>
        </p:spPr>
        <p:txBody>
          <a:bodyPr>
            <a:spAutoFit/>
          </a:bodyPr>
          <a:lstStyle/>
          <a:p>
            <a:pPr>
              <a:defRPr/>
            </a:pPr>
            <a:r>
              <a:rPr lang="ru-RU" dirty="0">
                <a:highlight>
                  <a:srgbClr val="FFFF00"/>
                </a:highlight>
                <a:latin typeface="Arial" pitchFamily="34" charset="0"/>
                <a:ea typeface="Calibri"/>
                <a:cs typeface="Arial" pitchFamily="34" charset="0"/>
              </a:rPr>
              <a:t>=</a:t>
            </a:r>
            <a:r>
              <a:rPr lang="en-US" dirty="0">
                <a:highlight>
                  <a:srgbClr val="FFFF00"/>
                </a:highlight>
                <a:latin typeface="Arial" pitchFamily="34" charset="0"/>
                <a:ea typeface="Calibri"/>
                <a:cs typeface="Arial" pitchFamily="34" charset="0"/>
              </a:rPr>
              <a:t>D5</a:t>
            </a:r>
            <a:endParaRPr lang="ru-RU" dirty="0">
              <a:latin typeface="Arial" pitchFamily="34" charset="0"/>
              <a:ea typeface="Calibri"/>
              <a:cs typeface="Arial" pitchFamily="34" charset="0"/>
            </a:endParaRPr>
          </a:p>
        </p:txBody>
      </p:sp>
      <p:sp>
        <p:nvSpPr>
          <p:cNvPr id="15" name="TextBox 14"/>
          <p:cNvSpPr txBox="1"/>
          <p:nvPr/>
        </p:nvSpPr>
        <p:spPr>
          <a:xfrm>
            <a:off x="599768" y="5703249"/>
            <a:ext cx="1295400" cy="369332"/>
          </a:xfrm>
          <a:prstGeom prst="rect">
            <a:avLst/>
          </a:prstGeom>
          <a:noFill/>
        </p:spPr>
        <p:txBody>
          <a:bodyPr>
            <a:spAutoFit/>
          </a:bodyPr>
          <a:lstStyle/>
          <a:p>
            <a:pPr>
              <a:defRPr/>
            </a:pPr>
            <a:r>
              <a:rPr lang="en-US" dirty="0">
                <a:highlight>
                  <a:srgbClr val="FFFF00"/>
                </a:highlight>
                <a:latin typeface="Arial" pitchFamily="34" charset="0"/>
                <a:ea typeface="Calibri"/>
                <a:cs typeface="Arial" pitchFamily="34" charset="0"/>
              </a:rPr>
              <a:t>=A9+1</a:t>
            </a:r>
            <a:endParaRPr lang="ru-RU" dirty="0">
              <a:latin typeface="Arial" pitchFamily="34" charset="0"/>
              <a:ea typeface="Calibri"/>
              <a:cs typeface="Arial" pitchFamily="34" charset="0"/>
            </a:endParaRPr>
          </a:p>
        </p:txBody>
      </p:sp>
      <p:sp>
        <p:nvSpPr>
          <p:cNvPr id="16" name="Прямоугольник 15"/>
          <p:cNvSpPr/>
          <p:nvPr/>
        </p:nvSpPr>
        <p:spPr>
          <a:xfrm>
            <a:off x="1371600" y="0"/>
            <a:ext cx="6488113" cy="584200"/>
          </a:xfrm>
          <a:prstGeom prst="rect">
            <a:avLst/>
          </a:prstGeom>
        </p:spPr>
        <p:txBody>
          <a:bodyPr>
            <a:spAutoFit/>
          </a:bodyPr>
          <a:lstStyle/>
          <a:p>
            <a:pPr eaLnBrk="0" hangingPunct="0">
              <a:defRPr/>
            </a:pPr>
            <a:r>
              <a:rPr lang="ru-RU" sz="3200" b="1" dirty="0">
                <a:solidFill>
                  <a:srgbClr val="CC0000"/>
                </a:solidFill>
                <a:effectLst>
                  <a:outerShdw blurRad="38100" dist="38100" dir="2700000" algn="tl">
                    <a:srgbClr val="000000"/>
                  </a:outerShdw>
                </a:effectLst>
                <a:latin typeface="Arial" charset="0"/>
              </a:rPr>
              <a:t> Компьютерный эксперимент</a:t>
            </a:r>
            <a:endParaRPr lang="ru-RU" sz="3200" b="1" dirty="0">
              <a:solidFill>
                <a:srgbClr val="CC0000"/>
              </a:solidFill>
              <a:effectLst>
                <a:outerShdw blurRad="38100" dist="38100" dir="2700000" algn="tl">
                  <a:srgbClr val="000000"/>
                </a:outerShdw>
              </a:effectLst>
              <a:latin typeface="Arial" charset="0"/>
            </a:endParaRPr>
          </a:p>
        </p:txBody>
      </p:sp>
      <p:cxnSp>
        <p:nvCxnSpPr>
          <p:cNvPr id="18" name="Прямая со стрелкой 17"/>
          <p:cNvCxnSpPr/>
          <p:nvPr/>
        </p:nvCxnSpPr>
        <p:spPr>
          <a:xfrm rot="5400000">
            <a:off x="855407" y="6533535"/>
            <a:ext cx="648929"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9" name="Прямая со стрелкой 18"/>
          <p:cNvCxnSpPr/>
          <p:nvPr/>
        </p:nvCxnSpPr>
        <p:spPr>
          <a:xfrm rot="5400000">
            <a:off x="2851355" y="6228736"/>
            <a:ext cx="648929"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0" name="Прямая со стрелкой 19"/>
          <p:cNvCxnSpPr/>
          <p:nvPr/>
        </p:nvCxnSpPr>
        <p:spPr>
          <a:xfrm rot="5400000">
            <a:off x="5275009" y="6263149"/>
            <a:ext cx="648929"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1" name="Прямая со стрелкой 20"/>
          <p:cNvCxnSpPr/>
          <p:nvPr/>
        </p:nvCxnSpPr>
        <p:spPr>
          <a:xfrm rot="5400000">
            <a:off x="7683910" y="6268065"/>
            <a:ext cx="648929"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1"/>
          <p:cNvSpPr>
            <a:spLocks noChangeArrowheads="1"/>
          </p:cNvSpPr>
          <p:nvPr/>
        </p:nvSpPr>
        <p:spPr bwMode="auto">
          <a:xfrm>
            <a:off x="206476" y="103241"/>
            <a:ext cx="8760543"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tabLst/>
            </a:pPr>
            <a:r>
              <a:rPr lang="ru-RU" b="1" dirty="0">
                <a:solidFill>
                  <a:schemeClr val="accent2"/>
                </a:solidFill>
                <a:latin typeface="Arial" charset="0"/>
              </a:rPr>
              <a:t>По результатам расчетов, выделив диапазон ячеек </a:t>
            </a:r>
            <a:r>
              <a:rPr lang="ru-RU" b="1" dirty="0" smtClean="0">
                <a:solidFill>
                  <a:schemeClr val="accent2"/>
                </a:solidFill>
                <a:latin typeface="Arial" charset="0"/>
              </a:rPr>
              <a:t>B9:</a:t>
            </a:r>
            <a:r>
              <a:rPr lang="en-US" b="1" dirty="0" smtClean="0">
                <a:solidFill>
                  <a:schemeClr val="accent2"/>
                </a:solidFill>
                <a:latin typeface="Arial" charset="0"/>
              </a:rPr>
              <a:t>D</a:t>
            </a:r>
            <a:r>
              <a:rPr lang="ru-RU" b="1" dirty="0" smtClean="0">
                <a:solidFill>
                  <a:schemeClr val="accent2"/>
                </a:solidFill>
                <a:latin typeface="Arial" charset="0"/>
              </a:rPr>
              <a:t>39, </a:t>
            </a:r>
            <a:r>
              <a:rPr lang="ru-RU" b="1" dirty="0">
                <a:solidFill>
                  <a:schemeClr val="accent2"/>
                </a:solidFill>
                <a:latin typeface="Arial" charset="0"/>
              </a:rPr>
              <a:t>постройте общую диаграмму для трех биоритмов.</a:t>
            </a:r>
            <a:endParaRPr lang="ru-RU" b="1" dirty="0">
              <a:solidFill>
                <a:schemeClr val="accent2"/>
              </a:solidFill>
              <a:latin typeface="Arial" charset="0"/>
            </a:endParaRPr>
          </a:p>
        </p:txBody>
      </p:sp>
      <p:sp>
        <p:nvSpPr>
          <p:cNvPr id="32771"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6" name="Диаграмма 5"/>
          <p:cNvGraphicFramePr/>
          <p:nvPr/>
        </p:nvGraphicFramePr>
        <p:xfrm>
          <a:off x="191729" y="1002890"/>
          <a:ext cx="8952271" cy="585511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1"/>
          <p:cNvSpPr>
            <a:spLocks noChangeArrowheads="1"/>
          </p:cNvSpPr>
          <p:nvPr/>
        </p:nvSpPr>
        <p:spPr bwMode="auto">
          <a:xfrm>
            <a:off x="88488" y="900143"/>
            <a:ext cx="8869188"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2900" marR="0" lvl="0" indent="-342900" algn="just" defTabSz="914400" rtl="0" eaLnBrk="0" fontAlgn="base" latinLnBrk="0" hangingPunct="0">
              <a:lnSpc>
                <a:spcPct val="100000"/>
              </a:lnSpc>
              <a:spcBef>
                <a:spcPct val="0"/>
              </a:spcBef>
              <a:spcAft>
                <a:spcPct val="0"/>
              </a:spcAft>
              <a:buClrTx/>
              <a:buSzTx/>
              <a:buFont typeface="+mj-lt"/>
              <a:buAutoNum type="arabicPeriod"/>
              <a:tabLst/>
            </a:pPr>
            <a:r>
              <a:rPr lang="ru-RU" sz="1800" b="1" dirty="0">
                <a:solidFill>
                  <a:schemeClr val="accent2"/>
                </a:solidFill>
                <a:latin typeface="Arial" charset="0"/>
              </a:rPr>
              <a:t>Проанализировав диаграмму, выберите неблагоприятные дни для участия в спортивных соревнованиях.</a:t>
            </a:r>
          </a:p>
          <a:p>
            <a:pPr marL="342900" marR="0" lvl="0" indent="-342900" algn="just" defTabSz="914400" rtl="0" eaLnBrk="0" fontAlgn="base" latinLnBrk="0" hangingPunct="0">
              <a:lnSpc>
                <a:spcPct val="100000"/>
              </a:lnSpc>
              <a:spcBef>
                <a:spcPct val="0"/>
              </a:spcBef>
              <a:spcAft>
                <a:spcPct val="0"/>
              </a:spcAft>
              <a:buClrTx/>
              <a:buSzTx/>
              <a:buFont typeface="+mj-lt"/>
              <a:buAutoNum type="arabicPeriod"/>
              <a:tabLst/>
            </a:pPr>
            <a:r>
              <a:rPr lang="ru-RU" sz="1800" b="1" dirty="0">
                <a:solidFill>
                  <a:schemeClr val="accent2"/>
                </a:solidFill>
                <a:latin typeface="Arial" charset="0"/>
              </a:rPr>
              <a:t>Выберете дни, когда учебная деятельность будет наиболее (наименее) успешной.</a:t>
            </a:r>
          </a:p>
          <a:p>
            <a:pPr marL="342900" marR="0" lvl="0" indent="-342900" algn="just" defTabSz="914400" rtl="0" eaLnBrk="0" fontAlgn="base" latinLnBrk="0" hangingPunct="0">
              <a:lnSpc>
                <a:spcPct val="100000"/>
              </a:lnSpc>
              <a:spcBef>
                <a:spcPct val="0"/>
              </a:spcBef>
              <a:spcAft>
                <a:spcPct val="0"/>
              </a:spcAft>
              <a:buClrTx/>
              <a:buSzTx/>
              <a:buFont typeface="+mj-lt"/>
              <a:buAutoNum type="arabicPeriod"/>
              <a:tabLst/>
            </a:pPr>
            <a:r>
              <a:rPr lang="ru-RU" sz="1800" b="1" dirty="0" smtClean="0">
                <a:solidFill>
                  <a:schemeClr val="accent2"/>
                </a:solidFill>
                <a:latin typeface="Arial" charset="0"/>
              </a:rPr>
              <a:t>Определите</a:t>
            </a:r>
            <a:r>
              <a:rPr lang="ru-RU" sz="1800" b="1" dirty="0">
                <a:solidFill>
                  <a:schemeClr val="accent2"/>
                </a:solidFill>
                <a:latin typeface="Arial" charset="0"/>
              </a:rPr>
              <a:t>, есть ли у вас дважды (трижды) критические дни в этом месяце?</a:t>
            </a:r>
            <a:endParaRPr lang="ru-RU" sz="1800" b="1" dirty="0">
              <a:solidFill>
                <a:schemeClr val="accent2"/>
              </a:solidFill>
              <a:latin typeface="Arial" charset="0"/>
            </a:endParaRPr>
          </a:p>
          <a:p>
            <a:pPr marL="342900" marR="0" lvl="0" indent="-342900" algn="just" defTabSz="914400" rtl="0" eaLnBrk="0" fontAlgn="base" latinLnBrk="0" hangingPunct="0">
              <a:lnSpc>
                <a:spcPct val="100000"/>
              </a:lnSpc>
              <a:spcBef>
                <a:spcPct val="0"/>
              </a:spcBef>
              <a:spcAft>
                <a:spcPct val="0"/>
              </a:spcAft>
              <a:buClrTx/>
              <a:buSzTx/>
              <a:buFont typeface="+mj-lt"/>
              <a:buAutoNum type="arabicPeriod"/>
              <a:tabLst/>
            </a:pPr>
            <a:r>
              <a:rPr lang="ru-RU" sz="1800" b="1" dirty="0">
                <a:solidFill>
                  <a:schemeClr val="accent2"/>
                </a:solidFill>
                <a:latin typeface="Arial" charset="0"/>
              </a:rPr>
              <a:t>Как вы думаете, что будет показывать график, если сложить все три биоритма? Можно ли по нему что-либо определить?</a:t>
            </a:r>
          </a:p>
          <a:p>
            <a:pPr marL="342900" marR="0" lvl="0" indent="-342900" algn="just" defTabSz="914400" rtl="0" eaLnBrk="0" fontAlgn="base" latinLnBrk="0" hangingPunct="0">
              <a:lnSpc>
                <a:spcPct val="100000"/>
              </a:lnSpc>
              <a:spcBef>
                <a:spcPct val="0"/>
              </a:spcBef>
              <a:spcAft>
                <a:spcPct val="0"/>
              </a:spcAft>
              <a:buClrTx/>
              <a:buSzTx/>
              <a:buFont typeface="+mj-lt"/>
              <a:buAutoNum type="arabicPeriod"/>
              <a:tabLst/>
            </a:pPr>
            <a:r>
              <a:rPr lang="ru-RU" sz="1800" b="1" dirty="0">
                <a:solidFill>
                  <a:schemeClr val="accent2"/>
                </a:solidFill>
                <a:latin typeface="Arial" charset="0"/>
              </a:rPr>
              <a:t>Сторонники </a:t>
            </a:r>
            <a:r>
              <a:rPr lang="ru-RU" sz="1800" b="1" dirty="0" err="1">
                <a:solidFill>
                  <a:schemeClr val="accent2"/>
                </a:solidFill>
                <a:latin typeface="Arial" charset="0"/>
              </a:rPr>
              <a:t>селенобиологической</a:t>
            </a:r>
            <a:r>
              <a:rPr lang="ru-RU" sz="1800" b="1" dirty="0">
                <a:solidFill>
                  <a:schemeClr val="accent2"/>
                </a:solidFill>
                <a:latin typeface="Arial" charset="0"/>
              </a:rPr>
              <a:t> гипотезы (</a:t>
            </a:r>
            <a:r>
              <a:rPr lang="ru-RU" sz="1800" b="1" dirty="0" err="1">
                <a:solidFill>
                  <a:schemeClr val="accent2"/>
                </a:solidFill>
                <a:latin typeface="Arial" charset="0"/>
              </a:rPr>
              <a:t>селенобиология</a:t>
            </a:r>
            <a:r>
              <a:rPr lang="ru-RU" sz="1800" b="1" dirty="0">
                <a:solidFill>
                  <a:schemeClr val="accent2"/>
                </a:solidFill>
                <a:latin typeface="Arial" charset="0"/>
              </a:rPr>
              <a:t> исследует влияние Луны на земные организмы) утверждают, что периоды многодневных ритмов, зависящие от Луны, не должны были бы представлять собой точно определенные отрезки времени. По их мнению, Луна диктует некоторый ритм, который не является таким уж регулярным. </a:t>
            </a:r>
            <a:r>
              <a:rPr lang="ru-RU" sz="1800" b="1" dirty="0">
                <a:solidFill>
                  <a:schemeClr val="accent2"/>
                </a:solidFill>
                <a:latin typeface="Arial" charset="0"/>
              </a:rPr>
              <a:t>В связи с этой гипотезой продолжительность периода такова: физический период — 23,688437 суток, эмоциональный период — 28,426124 суток и интеллектуальный — 33,163812 суток. </a:t>
            </a:r>
            <a:endParaRPr lang="en-US" sz="1800" b="1" dirty="0" smtClean="0">
              <a:solidFill>
                <a:schemeClr val="accent2"/>
              </a:solidFill>
              <a:latin typeface="Arial" charset="0"/>
            </a:endParaRPr>
          </a:p>
          <a:p>
            <a:pPr marL="342900" marR="0" lvl="0" indent="-342900" algn="just" defTabSz="914400" rtl="0" eaLnBrk="0" fontAlgn="base" latinLnBrk="0" hangingPunct="0">
              <a:lnSpc>
                <a:spcPct val="100000"/>
              </a:lnSpc>
              <a:spcBef>
                <a:spcPct val="0"/>
              </a:spcBef>
              <a:spcAft>
                <a:spcPct val="0"/>
              </a:spcAft>
              <a:buClrTx/>
              <a:buSzTx/>
              <a:buFont typeface="+mj-lt"/>
              <a:buAutoNum type="arabicPeriod"/>
              <a:tabLst/>
            </a:pPr>
            <a:endParaRPr lang="ru-RU" sz="1800" b="1" dirty="0">
              <a:solidFill>
                <a:schemeClr val="accent2"/>
              </a:solidFill>
              <a:latin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ru-RU" sz="1800" b="1" dirty="0">
                <a:solidFill>
                  <a:schemeClr val="accent2"/>
                </a:solidFill>
                <a:latin typeface="Arial" charset="0"/>
              </a:rPr>
              <a:t>Измените модель биоритмов человека в соответствии с данной теорией </a:t>
            </a:r>
          </a:p>
        </p:txBody>
      </p:sp>
      <p:sp>
        <p:nvSpPr>
          <p:cNvPr id="4" name="Прямоугольник 3"/>
          <p:cNvSpPr/>
          <p:nvPr/>
        </p:nvSpPr>
        <p:spPr>
          <a:xfrm>
            <a:off x="1871610" y="248172"/>
            <a:ext cx="4838905" cy="584775"/>
          </a:xfrm>
          <a:prstGeom prst="rect">
            <a:avLst/>
          </a:prstGeom>
        </p:spPr>
        <p:txBody>
          <a:bodyPr wrap="square">
            <a:spAutoFit/>
          </a:bodyPr>
          <a:lstStyle/>
          <a:p>
            <a:pPr lvl="0" eaLnBrk="0" hangingPunct="0"/>
            <a:r>
              <a:rPr lang="ru-RU" sz="3200" b="1" dirty="0">
                <a:solidFill>
                  <a:srgbClr val="CC0000"/>
                </a:solidFill>
                <a:effectLst>
                  <a:outerShdw blurRad="38100" dist="38100" dir="2700000" algn="tl">
                    <a:srgbClr val="000000"/>
                  </a:outerShdw>
                </a:effectLst>
                <a:latin typeface="Arial" charset="0"/>
              </a:rPr>
              <a:t>Анализ результатов</a:t>
            </a:r>
            <a:endParaRPr lang="ru-RU" sz="3200" b="1" dirty="0">
              <a:solidFill>
                <a:srgbClr val="CC0000"/>
              </a:solidFill>
              <a:effectLst>
                <a:outerShdw blurRad="38100" dist="38100" dir="2700000" algn="tl">
                  <a:srgbClr val="000000"/>
                </a:outerShdw>
              </a:effectLst>
              <a:latin typeface="Arial"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
          <p:cNvSpPr>
            <a:spLocks noChangeArrowheads="1"/>
          </p:cNvSpPr>
          <p:nvPr/>
        </p:nvSpPr>
        <p:spPr bwMode="auto">
          <a:xfrm>
            <a:off x="685800" y="812800"/>
            <a:ext cx="7994650" cy="4524375"/>
          </a:xfrm>
          <a:prstGeom prst="rect">
            <a:avLst/>
          </a:prstGeom>
          <a:noFill/>
          <a:ln w="9525">
            <a:noFill/>
            <a:miter lim="800000"/>
            <a:headEnd/>
            <a:tailEnd/>
          </a:ln>
          <a:effectLst/>
        </p:spPr>
        <p:txBody>
          <a:bodyPr anchor="ctr">
            <a:spAutoFit/>
          </a:bodyPr>
          <a:lstStyle/>
          <a:p>
            <a:pPr eaLnBrk="0" hangingPunct="0">
              <a:defRPr/>
            </a:pPr>
            <a:r>
              <a:rPr lang="ru-RU" sz="3200" b="1" dirty="0">
                <a:solidFill>
                  <a:srgbClr val="CC0000"/>
                </a:solidFill>
                <a:effectLst>
                  <a:outerShdw blurRad="38100" dist="38100" dir="2700000" algn="tl">
                    <a:srgbClr val="000000"/>
                  </a:outerShdw>
                </a:effectLst>
                <a:latin typeface="Arial" charset="0"/>
              </a:rPr>
              <a:t>Задача</a:t>
            </a:r>
            <a:r>
              <a:rPr lang="en-US" sz="3200" b="1" dirty="0">
                <a:solidFill>
                  <a:srgbClr val="CC0000"/>
                </a:solidFill>
                <a:effectLst>
                  <a:outerShdw blurRad="38100" dist="38100" dir="2700000" algn="tl">
                    <a:srgbClr val="000000"/>
                  </a:outerShdw>
                </a:effectLst>
                <a:latin typeface="Arial" charset="0"/>
              </a:rPr>
              <a:t> 1</a:t>
            </a:r>
            <a:endParaRPr lang="ru-RU" sz="3200" b="1" dirty="0">
              <a:solidFill>
                <a:srgbClr val="CC0000"/>
              </a:solidFill>
              <a:effectLst>
                <a:outerShdw blurRad="38100" dist="38100" dir="2700000" algn="tl">
                  <a:srgbClr val="000000"/>
                </a:outerShdw>
              </a:effectLst>
              <a:latin typeface="Arial" charset="0"/>
            </a:endParaRPr>
          </a:p>
          <a:p>
            <a:pPr eaLnBrk="0" hangingPunct="0">
              <a:defRPr/>
            </a:pPr>
            <a:endParaRPr lang="ru-RU" sz="1000" b="1" dirty="0">
              <a:solidFill>
                <a:srgbClr val="CC0000"/>
              </a:solidFill>
              <a:effectLst>
                <a:outerShdw blurRad="38100" dist="38100" dir="2700000" algn="tl">
                  <a:srgbClr val="000000"/>
                </a:outerShdw>
              </a:effectLst>
              <a:latin typeface="Arial" charset="0"/>
            </a:endParaRPr>
          </a:p>
          <a:p>
            <a:pPr indent="633413" algn="just" eaLnBrk="0" hangingPunct="0">
              <a:lnSpc>
                <a:spcPct val="150000"/>
              </a:lnSpc>
              <a:defRPr/>
            </a:pPr>
            <a:r>
              <a:rPr lang="ru-RU" sz="2000" b="1" dirty="0">
                <a:solidFill>
                  <a:schemeClr val="accent2"/>
                </a:solidFill>
                <a:latin typeface="Arial" charset="0"/>
              </a:rPr>
              <a:t>Для производства вакцины на заводе планируется выращивать культуру бактерий. Известно, что если масса бактерий - </a:t>
            </a:r>
            <a:r>
              <a:rPr lang="ru-RU" sz="2800" b="1" dirty="0" err="1">
                <a:solidFill>
                  <a:schemeClr val="accent2"/>
                </a:solidFill>
                <a:latin typeface="Arial" charset="0"/>
              </a:rPr>
              <a:t>х</a:t>
            </a:r>
            <a:r>
              <a:rPr lang="ru-RU" sz="2000" b="1" dirty="0">
                <a:solidFill>
                  <a:schemeClr val="accent2"/>
                </a:solidFill>
                <a:latin typeface="Arial" charset="0"/>
              </a:rPr>
              <a:t> г., то через день она увеличится на</a:t>
            </a:r>
            <a:r>
              <a:rPr lang="en-US" sz="2000" b="1" dirty="0">
                <a:solidFill>
                  <a:schemeClr val="accent2"/>
                </a:solidFill>
                <a:latin typeface="Arial" charset="0"/>
              </a:rPr>
              <a:t> </a:t>
            </a:r>
            <a:r>
              <a:rPr lang="ru-RU" sz="2000" b="1" dirty="0">
                <a:solidFill>
                  <a:schemeClr val="accent2"/>
                </a:solidFill>
                <a:latin typeface="Arial" charset="0"/>
              </a:rPr>
              <a:t> </a:t>
            </a:r>
            <a:r>
              <a:rPr lang="ru-RU" sz="2800" b="1" dirty="0">
                <a:solidFill>
                  <a:schemeClr val="accent2"/>
                </a:solidFill>
                <a:latin typeface="Arial" charset="0"/>
              </a:rPr>
              <a:t>(а-</a:t>
            </a:r>
            <a:r>
              <a:rPr lang="en-US" sz="2800" b="1" dirty="0">
                <a:solidFill>
                  <a:schemeClr val="accent2"/>
                </a:solidFill>
                <a:latin typeface="Arial" charset="0"/>
              </a:rPr>
              <a:t>b*x)*x</a:t>
            </a:r>
            <a:r>
              <a:rPr lang="ru-RU" sz="2800" b="1" dirty="0">
                <a:solidFill>
                  <a:schemeClr val="accent2"/>
                </a:solidFill>
                <a:latin typeface="Arial" charset="0"/>
              </a:rPr>
              <a:t> </a:t>
            </a:r>
            <a:r>
              <a:rPr lang="ru-RU" sz="2000" b="1" dirty="0">
                <a:solidFill>
                  <a:schemeClr val="accent2"/>
                </a:solidFill>
                <a:latin typeface="Arial" charset="0"/>
              </a:rPr>
              <a:t>г., где коэффициенты </a:t>
            </a:r>
            <a:r>
              <a:rPr lang="en-US" sz="2800" b="1" dirty="0">
                <a:solidFill>
                  <a:schemeClr val="accent2"/>
                </a:solidFill>
                <a:latin typeface="Arial" charset="0"/>
              </a:rPr>
              <a:t>a</a:t>
            </a:r>
            <a:r>
              <a:rPr lang="ru-RU" sz="2000" b="1" dirty="0">
                <a:solidFill>
                  <a:schemeClr val="accent2"/>
                </a:solidFill>
                <a:latin typeface="Arial" charset="0"/>
              </a:rPr>
              <a:t> и </a:t>
            </a:r>
            <a:r>
              <a:rPr lang="en-US" sz="2800" b="1" dirty="0">
                <a:solidFill>
                  <a:schemeClr val="accent2"/>
                </a:solidFill>
                <a:latin typeface="Arial" charset="0"/>
              </a:rPr>
              <a:t>b</a:t>
            </a:r>
            <a:r>
              <a:rPr lang="ru-RU" sz="2000" b="1" dirty="0">
                <a:solidFill>
                  <a:schemeClr val="accent2"/>
                </a:solidFill>
                <a:latin typeface="Arial" charset="0"/>
              </a:rPr>
              <a:t> зависят от вида бактерий. Завод ежедневно будет забирать для нужд производства вакцины </a:t>
            </a:r>
            <a:r>
              <a:rPr lang="ru-RU" sz="2800" b="1" dirty="0" err="1">
                <a:solidFill>
                  <a:schemeClr val="accent2"/>
                </a:solidFill>
                <a:latin typeface="Arial" charset="0"/>
              </a:rPr>
              <a:t>m</a:t>
            </a:r>
            <a:r>
              <a:rPr lang="ru-RU" sz="2000" b="1" dirty="0">
                <a:solidFill>
                  <a:schemeClr val="accent2"/>
                </a:solidFill>
                <a:latin typeface="Arial" charset="0"/>
              </a:rPr>
              <a:t> г. бактерий. Для составления плана важно знать, как изменяется масса бактерий через 1, 2, 3, ..., 30  дней</a:t>
            </a:r>
            <a:r>
              <a:rPr lang="en-US" sz="2000" b="1" dirty="0">
                <a:solidFill>
                  <a:schemeClr val="accent2"/>
                </a:solidFill>
                <a:latin typeface="Arial" charset="0"/>
              </a:rPr>
              <a:t>.</a:t>
            </a:r>
            <a:r>
              <a:rPr lang="ru-RU" sz="2000" b="1" dirty="0">
                <a:solidFill>
                  <a:schemeClr val="accent2"/>
                </a:solidFill>
                <a:latin typeface="Arial" charset="0"/>
              </a:rPr>
              <a:t>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
          <p:cNvSpPr>
            <a:spLocks noChangeArrowheads="1"/>
          </p:cNvSpPr>
          <p:nvPr/>
        </p:nvSpPr>
        <p:spPr bwMode="auto">
          <a:xfrm>
            <a:off x="604838" y="1474788"/>
            <a:ext cx="7875587" cy="3508375"/>
          </a:xfrm>
          <a:prstGeom prst="rect">
            <a:avLst/>
          </a:prstGeom>
          <a:noFill/>
          <a:ln w="9525">
            <a:noFill/>
            <a:miter lim="800000"/>
            <a:headEnd/>
            <a:tailEnd/>
          </a:ln>
        </p:spPr>
        <p:txBody>
          <a:bodyPr anchor="ctr">
            <a:spAutoFit/>
          </a:bodyPr>
          <a:lstStyle/>
          <a:p>
            <a:pPr algn="just" eaLnBrk="0" hangingPunct="0">
              <a:lnSpc>
                <a:spcPct val="150000"/>
              </a:lnSpc>
            </a:pPr>
            <a:r>
              <a:rPr lang="ru-RU" sz="1200">
                <a:cs typeface="Times New Roman" pitchFamily="18" charset="0"/>
              </a:rPr>
              <a:t>	</a:t>
            </a:r>
            <a:r>
              <a:rPr lang="ru-RU" b="1" u="sng">
                <a:solidFill>
                  <a:srgbClr val="CC0000"/>
                </a:solidFill>
                <a:latin typeface="Arial" pitchFamily="34" charset="0"/>
              </a:rPr>
              <a:t>Цель моделирования</a:t>
            </a:r>
            <a:r>
              <a:rPr lang="ru-RU" sz="2000" b="1">
                <a:solidFill>
                  <a:schemeClr val="accent2"/>
                </a:solidFill>
                <a:latin typeface="Arial" pitchFamily="34" charset="0"/>
              </a:rPr>
              <a:t> — исследовать изменения массы бактерий, в зависимости от ее начального значения.</a:t>
            </a:r>
            <a:endParaRPr lang="en-US" sz="2000" b="1">
              <a:solidFill>
                <a:schemeClr val="accent2"/>
              </a:solidFill>
              <a:latin typeface="Arial" pitchFamily="34" charset="0"/>
            </a:endParaRPr>
          </a:p>
          <a:p>
            <a:pPr algn="just" eaLnBrk="0" hangingPunct="0">
              <a:lnSpc>
                <a:spcPct val="150000"/>
              </a:lnSpc>
            </a:pPr>
            <a:endParaRPr lang="ru-RU" sz="2000" b="1">
              <a:solidFill>
                <a:schemeClr val="accent2"/>
              </a:solidFill>
              <a:latin typeface="Arial" pitchFamily="34" charset="0"/>
            </a:endParaRPr>
          </a:p>
          <a:p>
            <a:pPr algn="just" eaLnBrk="0" hangingPunct="0">
              <a:lnSpc>
                <a:spcPct val="150000"/>
              </a:lnSpc>
            </a:pPr>
            <a:r>
              <a:rPr lang="ru-RU" sz="2000" b="1">
                <a:solidFill>
                  <a:schemeClr val="accent2"/>
                </a:solidFill>
                <a:latin typeface="Arial" pitchFamily="34" charset="0"/>
              </a:rPr>
              <a:t>	</a:t>
            </a:r>
            <a:r>
              <a:rPr lang="ru-RU" b="1" u="sng">
                <a:solidFill>
                  <a:srgbClr val="CC0000"/>
                </a:solidFill>
                <a:latin typeface="Arial" pitchFamily="34" charset="0"/>
              </a:rPr>
              <a:t>Объектом моделирования</a:t>
            </a:r>
            <a:r>
              <a:rPr lang="ru-RU" sz="2000" b="1">
                <a:solidFill>
                  <a:schemeClr val="accent2"/>
                </a:solidFill>
                <a:latin typeface="Arial" pitchFamily="34" charset="0"/>
              </a:rPr>
              <a:t> является процесс ежедневного изменения количества вакцины с учетом выращивания и использования бактерий для производства вакцины.</a:t>
            </a:r>
          </a:p>
        </p:txBody>
      </p:sp>
      <p:sp>
        <p:nvSpPr>
          <p:cNvPr id="3" name="Прямоугольник 2"/>
          <p:cNvSpPr/>
          <p:nvPr/>
        </p:nvSpPr>
        <p:spPr>
          <a:xfrm>
            <a:off x="2124075" y="361950"/>
            <a:ext cx="5264150" cy="585788"/>
          </a:xfrm>
          <a:prstGeom prst="rect">
            <a:avLst/>
          </a:prstGeom>
        </p:spPr>
        <p:txBody>
          <a:bodyPr>
            <a:spAutoFit/>
          </a:bodyPr>
          <a:lstStyle/>
          <a:p>
            <a:pPr algn="ctr" eaLnBrk="0" hangingPunct="0">
              <a:defRPr/>
            </a:pPr>
            <a:r>
              <a:rPr lang="ru-RU" sz="3200" b="1" dirty="0">
                <a:solidFill>
                  <a:srgbClr val="CC0000"/>
                </a:solidFill>
                <a:effectLst>
                  <a:outerShdw blurRad="38100" dist="38100" dir="2700000" algn="tl">
                    <a:srgbClr val="000000"/>
                  </a:outerShdw>
                </a:effectLst>
                <a:latin typeface="Arial" charset="0"/>
              </a:rPr>
              <a:t>Постановка задачи</a:t>
            </a:r>
            <a:endParaRPr lang="ru-RU" sz="3200" b="1" dirty="0">
              <a:solidFill>
                <a:srgbClr val="CC0000"/>
              </a:solidFill>
              <a:effectLst>
                <a:outerShdw blurRad="38100" dist="38100" dir="2700000" algn="tl">
                  <a:srgbClr val="000000"/>
                </a:outerShdw>
              </a:effectLst>
              <a:latin typeface="Arial"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1"/>
          <p:cNvSpPr>
            <a:spLocks noChangeArrowheads="1"/>
          </p:cNvSpPr>
          <p:nvPr/>
        </p:nvSpPr>
        <p:spPr bwMode="auto">
          <a:xfrm>
            <a:off x="250825" y="944563"/>
            <a:ext cx="8612188" cy="5816600"/>
          </a:xfrm>
          <a:prstGeom prst="rect">
            <a:avLst/>
          </a:prstGeom>
          <a:noFill/>
          <a:ln w="9525">
            <a:noFill/>
            <a:miter lim="800000"/>
            <a:headEnd/>
            <a:tailEnd/>
          </a:ln>
          <a:effectLst/>
        </p:spPr>
        <p:txBody>
          <a:bodyPr anchor="ctr">
            <a:spAutoFit/>
          </a:bodyPr>
          <a:lstStyle/>
          <a:p>
            <a:pPr algn="just" eaLnBrk="0" hangingPunct="0">
              <a:lnSpc>
                <a:spcPct val="150000"/>
              </a:lnSpc>
              <a:defRPr/>
            </a:pPr>
            <a:r>
              <a:rPr lang="ru-RU" sz="2000" b="1" u="sng" dirty="0">
                <a:solidFill>
                  <a:srgbClr val="CC0000"/>
                </a:solidFill>
                <a:latin typeface="Arial" charset="0"/>
              </a:rPr>
              <a:t>Исходные данные:</a:t>
            </a:r>
          </a:p>
          <a:p>
            <a:pPr algn="just" eaLnBrk="0" hangingPunct="0">
              <a:lnSpc>
                <a:spcPct val="150000"/>
              </a:lnSpc>
              <a:defRPr/>
            </a:pPr>
            <a:r>
              <a:rPr lang="ru-RU" sz="2000" b="1" dirty="0" err="1">
                <a:solidFill>
                  <a:schemeClr val="accent2"/>
                </a:solidFill>
                <a:latin typeface="Arial" charset="0"/>
              </a:rPr>
              <a:t>a</a:t>
            </a:r>
            <a:r>
              <a:rPr lang="ru-RU" sz="2000" b="1" dirty="0">
                <a:solidFill>
                  <a:schemeClr val="accent2"/>
                </a:solidFill>
                <a:latin typeface="Arial" charset="0"/>
              </a:rPr>
              <a:t> и </a:t>
            </a:r>
            <a:r>
              <a:rPr lang="ru-RU" sz="2000" b="1" dirty="0" err="1">
                <a:solidFill>
                  <a:schemeClr val="accent2"/>
                </a:solidFill>
                <a:latin typeface="Arial" charset="0"/>
              </a:rPr>
              <a:t>b</a:t>
            </a:r>
            <a:r>
              <a:rPr lang="ru-RU" sz="2000" b="1" dirty="0">
                <a:solidFill>
                  <a:schemeClr val="accent2"/>
                </a:solidFill>
                <a:latin typeface="Arial" charset="0"/>
              </a:rPr>
              <a:t> - коэффициенты;</a:t>
            </a:r>
          </a:p>
          <a:p>
            <a:pPr algn="just" eaLnBrk="0" hangingPunct="0">
              <a:lnSpc>
                <a:spcPct val="150000"/>
              </a:lnSpc>
              <a:defRPr/>
            </a:pPr>
            <a:r>
              <a:rPr lang="ru-RU" sz="2000" b="1" dirty="0">
                <a:solidFill>
                  <a:schemeClr val="accent2"/>
                </a:solidFill>
                <a:latin typeface="Arial" charset="0"/>
              </a:rPr>
              <a:t>x</a:t>
            </a:r>
            <a:r>
              <a:rPr lang="ru-RU" sz="2000" b="1" baseline="-25000" dirty="0">
                <a:solidFill>
                  <a:schemeClr val="accent2"/>
                </a:solidFill>
                <a:latin typeface="Arial" charset="0"/>
              </a:rPr>
              <a:t>0</a:t>
            </a:r>
            <a:r>
              <a:rPr lang="ru-RU" sz="2000" b="1" dirty="0">
                <a:solidFill>
                  <a:schemeClr val="accent2"/>
                </a:solidFill>
                <a:latin typeface="Arial" charset="0"/>
              </a:rPr>
              <a:t> - начальная масса бактерий;</a:t>
            </a:r>
          </a:p>
          <a:p>
            <a:pPr algn="just" eaLnBrk="0" hangingPunct="0">
              <a:lnSpc>
                <a:spcPct val="150000"/>
              </a:lnSpc>
              <a:defRPr/>
            </a:pPr>
            <a:r>
              <a:rPr lang="ru-RU" sz="2000" b="1" dirty="0" err="1">
                <a:solidFill>
                  <a:schemeClr val="accent2"/>
                </a:solidFill>
                <a:latin typeface="Arial" charset="0"/>
              </a:rPr>
              <a:t>m</a:t>
            </a:r>
            <a:r>
              <a:rPr lang="ru-RU" sz="2000" b="1" dirty="0">
                <a:solidFill>
                  <a:schemeClr val="accent2"/>
                </a:solidFill>
                <a:latin typeface="Arial" charset="0"/>
              </a:rPr>
              <a:t> - масса бактерий, забираемых для нужд производства;</a:t>
            </a:r>
          </a:p>
          <a:p>
            <a:pPr indent="722313" algn="just" eaLnBrk="0" hangingPunct="0">
              <a:lnSpc>
                <a:spcPct val="150000"/>
              </a:lnSpc>
              <a:defRPr/>
            </a:pPr>
            <a:r>
              <a:rPr lang="ru-RU" sz="2000" b="1" dirty="0">
                <a:solidFill>
                  <a:schemeClr val="accent2"/>
                </a:solidFill>
                <a:latin typeface="Arial" charset="0"/>
              </a:rPr>
              <a:t>Количество бактерий каждого следующего дня зависит от количества  бактерий предыдущего дня и вычисляется по формуле:</a:t>
            </a:r>
          </a:p>
          <a:p>
            <a:pPr algn="ctr" eaLnBrk="0" hangingPunct="0">
              <a:lnSpc>
                <a:spcPct val="150000"/>
              </a:lnSpc>
              <a:defRPr/>
            </a:pPr>
            <a:r>
              <a:rPr lang="ru-RU" sz="4800" b="1" dirty="0">
                <a:solidFill>
                  <a:srgbClr val="CC0000"/>
                </a:solidFill>
                <a:latin typeface="Arial" charset="0"/>
              </a:rPr>
              <a:t>x</a:t>
            </a:r>
            <a:r>
              <a:rPr lang="ru-RU" sz="4800" b="1" baseline="-25000" dirty="0">
                <a:solidFill>
                  <a:srgbClr val="CC0000"/>
                </a:solidFill>
                <a:latin typeface="Arial" charset="0"/>
              </a:rPr>
              <a:t>i+1</a:t>
            </a:r>
            <a:r>
              <a:rPr lang="ru-RU" sz="4800" b="1" dirty="0">
                <a:solidFill>
                  <a:srgbClr val="CC0000"/>
                </a:solidFill>
                <a:latin typeface="Arial" charset="0"/>
              </a:rPr>
              <a:t>= </a:t>
            </a:r>
            <a:r>
              <a:rPr lang="ru-RU" sz="4800" b="1" dirty="0" err="1">
                <a:solidFill>
                  <a:srgbClr val="CC0000"/>
                </a:solidFill>
                <a:latin typeface="Arial" charset="0"/>
              </a:rPr>
              <a:t>x</a:t>
            </a:r>
            <a:r>
              <a:rPr lang="ru-RU" sz="4800" b="1" baseline="-25000" dirty="0" err="1">
                <a:solidFill>
                  <a:srgbClr val="CC0000"/>
                </a:solidFill>
                <a:latin typeface="Arial" charset="0"/>
              </a:rPr>
              <a:t>i</a:t>
            </a:r>
            <a:r>
              <a:rPr lang="ru-RU" sz="4800" b="1" dirty="0" err="1">
                <a:solidFill>
                  <a:srgbClr val="CC0000"/>
                </a:solidFill>
                <a:latin typeface="Arial" charset="0"/>
              </a:rPr>
              <a:t>+</a:t>
            </a:r>
            <a:r>
              <a:rPr lang="ru-RU" sz="4800" b="1" dirty="0">
                <a:solidFill>
                  <a:srgbClr val="CC0000"/>
                </a:solidFill>
                <a:latin typeface="Arial" charset="0"/>
              </a:rPr>
              <a:t>(</a:t>
            </a:r>
            <a:r>
              <a:rPr lang="ru-RU" sz="4800" b="1" dirty="0" err="1">
                <a:solidFill>
                  <a:srgbClr val="CC0000"/>
                </a:solidFill>
                <a:latin typeface="Arial" charset="0"/>
              </a:rPr>
              <a:t>a-b</a:t>
            </a:r>
            <a:r>
              <a:rPr lang="ru-RU" sz="4800" b="1" dirty="0">
                <a:solidFill>
                  <a:srgbClr val="CC0000"/>
                </a:solidFill>
                <a:latin typeface="Arial" charset="0"/>
              </a:rPr>
              <a:t>*</a:t>
            </a:r>
            <a:r>
              <a:rPr lang="ru-RU" sz="4800" b="1" dirty="0" err="1">
                <a:solidFill>
                  <a:srgbClr val="CC0000"/>
                </a:solidFill>
                <a:latin typeface="Arial" charset="0"/>
              </a:rPr>
              <a:t>x</a:t>
            </a:r>
            <a:r>
              <a:rPr lang="ru-RU" sz="4800" b="1" baseline="-25000" dirty="0" err="1">
                <a:solidFill>
                  <a:srgbClr val="CC0000"/>
                </a:solidFill>
                <a:latin typeface="Arial" charset="0"/>
              </a:rPr>
              <a:t>i</a:t>
            </a:r>
            <a:r>
              <a:rPr lang="ru-RU" sz="4800" b="1" dirty="0">
                <a:solidFill>
                  <a:srgbClr val="CC0000"/>
                </a:solidFill>
                <a:latin typeface="Arial" charset="0"/>
              </a:rPr>
              <a:t>)*</a:t>
            </a:r>
            <a:r>
              <a:rPr lang="ru-RU" sz="4800" b="1" dirty="0" err="1">
                <a:solidFill>
                  <a:srgbClr val="CC0000"/>
                </a:solidFill>
                <a:latin typeface="Arial" charset="0"/>
              </a:rPr>
              <a:t>x</a:t>
            </a:r>
            <a:r>
              <a:rPr lang="ru-RU" sz="4800" b="1" baseline="-25000" dirty="0" err="1">
                <a:solidFill>
                  <a:srgbClr val="CC0000"/>
                </a:solidFill>
                <a:latin typeface="Arial" charset="0"/>
              </a:rPr>
              <a:t>i</a:t>
            </a:r>
            <a:r>
              <a:rPr lang="ru-RU" sz="4800" b="1" dirty="0" err="1">
                <a:solidFill>
                  <a:srgbClr val="CC0000"/>
                </a:solidFill>
                <a:latin typeface="Arial" charset="0"/>
              </a:rPr>
              <a:t>-m</a:t>
            </a:r>
            <a:r>
              <a:rPr lang="ru-RU" sz="4800" b="1" dirty="0">
                <a:solidFill>
                  <a:srgbClr val="CC0000"/>
                </a:solidFill>
                <a:latin typeface="Arial" charset="0"/>
              </a:rPr>
              <a:t> </a:t>
            </a:r>
            <a:r>
              <a:rPr lang="ru-RU" sz="2000" b="1" dirty="0">
                <a:solidFill>
                  <a:schemeClr val="accent2"/>
                </a:solidFill>
                <a:latin typeface="Arial" charset="0"/>
              </a:rPr>
              <a:t>	</a:t>
            </a:r>
            <a:endParaRPr lang="en-US" sz="2000" b="1" dirty="0">
              <a:solidFill>
                <a:schemeClr val="accent2"/>
              </a:solidFill>
              <a:latin typeface="Arial" charset="0"/>
            </a:endParaRPr>
          </a:p>
          <a:p>
            <a:pPr algn="just" eaLnBrk="0" hangingPunct="0">
              <a:lnSpc>
                <a:spcPct val="150000"/>
              </a:lnSpc>
              <a:defRPr/>
            </a:pPr>
            <a:r>
              <a:rPr lang="ru-RU" sz="2000" b="1" dirty="0">
                <a:solidFill>
                  <a:schemeClr val="accent2"/>
                </a:solidFill>
                <a:latin typeface="Arial" charset="0"/>
              </a:rPr>
              <a:t>- масса бактерий в следующий день.</a:t>
            </a:r>
          </a:p>
          <a:p>
            <a:pPr algn="just" eaLnBrk="0" hangingPunct="0">
              <a:lnSpc>
                <a:spcPct val="150000"/>
              </a:lnSpc>
              <a:defRPr/>
            </a:pPr>
            <a:r>
              <a:rPr lang="ru-RU" sz="2000" b="1" dirty="0">
                <a:solidFill>
                  <a:schemeClr val="accent2"/>
                </a:solidFill>
                <a:latin typeface="Arial" charset="0"/>
              </a:rPr>
              <a:t>Результатами являются значения массы бактерий через 1, 2, 3, 4 ... 30 дней.</a:t>
            </a:r>
          </a:p>
        </p:txBody>
      </p:sp>
      <p:sp>
        <p:nvSpPr>
          <p:cNvPr id="5" name="Прямоугольник 4"/>
          <p:cNvSpPr/>
          <p:nvPr/>
        </p:nvSpPr>
        <p:spPr>
          <a:xfrm>
            <a:off x="2065338" y="290513"/>
            <a:ext cx="4584700" cy="584200"/>
          </a:xfrm>
          <a:prstGeom prst="rect">
            <a:avLst/>
          </a:prstGeom>
        </p:spPr>
        <p:txBody>
          <a:bodyPr>
            <a:spAutoFit/>
          </a:bodyPr>
          <a:lstStyle/>
          <a:p>
            <a:pPr eaLnBrk="0" hangingPunct="0">
              <a:defRPr/>
            </a:pPr>
            <a:r>
              <a:rPr lang="ru-RU" sz="3200" b="1" dirty="0">
                <a:solidFill>
                  <a:srgbClr val="CC0000"/>
                </a:solidFill>
                <a:effectLst>
                  <a:outerShdw blurRad="38100" dist="38100" dir="2700000" algn="tl">
                    <a:srgbClr val="000000"/>
                  </a:outerShdw>
                </a:effectLst>
                <a:latin typeface="Arial" charset="0"/>
              </a:rPr>
              <a:t>Разработка модели</a:t>
            </a:r>
            <a:endParaRPr lang="ru-RU" sz="3200" b="1" dirty="0">
              <a:solidFill>
                <a:srgbClr val="CC0000"/>
              </a:solidFill>
              <a:effectLst>
                <a:outerShdw blurRad="38100" dist="38100" dir="2700000" algn="tl">
                  <a:srgbClr val="000000"/>
                </a:outerShdw>
              </a:effectLst>
              <a:latin typeface="Arial"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855663" y="693738"/>
          <a:ext cx="7683500" cy="4841875"/>
        </p:xfrm>
        <a:graphic>
          <a:graphicData uri="http://schemas.openxmlformats.org/drawingml/2006/table">
            <a:tbl>
              <a:tblPr/>
              <a:tblGrid>
                <a:gridCol w="542925"/>
                <a:gridCol w="2759075"/>
                <a:gridCol w="4381500"/>
              </a:tblGrid>
              <a:tr h="4381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pct10">
                      <a:fgClr>
                        <a:srgbClr val="FFFFFF"/>
                      </a:fgClr>
                      <a:bgClr>
                        <a:srgbClr val="E5E5E5"/>
                      </a:bgClr>
                    </a:pattFill>
                  </a:tcPr>
                </a:tc>
                <a:tc>
                  <a:txBody>
                    <a:bodyPr/>
                    <a:lstStyle/>
                    <a:p>
                      <a:pPr marL="342900" marR="0" lvl="0" indent="-342900" algn="ctr" defTabSz="914400" rtl="0" eaLnBrk="1" fontAlgn="base" latinLnBrk="0" hangingPunct="1">
                        <a:lnSpc>
                          <a:spcPct val="100000"/>
                        </a:lnSpc>
                        <a:spcBef>
                          <a:spcPct val="0"/>
                        </a:spcBef>
                        <a:spcAft>
                          <a:spcPct val="0"/>
                        </a:spcAft>
                        <a:buClrTx/>
                        <a:buSzTx/>
                        <a:buFont typeface="+mj-lt"/>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A</a:t>
                      </a:r>
                      <a:endParaRPr kumimoji="0" lang="ru-RU"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pct10">
                      <a:fgClr>
                        <a:srgbClr val="FFFFFF"/>
                      </a:fgClr>
                      <a:bgClr>
                        <a:srgbClr val="E5E5E5"/>
                      </a:bgClr>
                    </a:pattFill>
                  </a:tcPr>
                </a:tc>
                <a:tc>
                  <a:txBody>
                    <a:bodyPr/>
                    <a:lstStyle/>
                    <a:p>
                      <a:pPr marL="342900" marR="0" lvl="0" indent="-342900" algn="ctr" defTabSz="914400" rtl="0" eaLnBrk="1" fontAlgn="base" latinLnBrk="0" hangingPunct="1">
                        <a:lnSpc>
                          <a:spcPct val="100000"/>
                        </a:lnSpc>
                        <a:spcBef>
                          <a:spcPct val="0"/>
                        </a:spcBef>
                        <a:spcAft>
                          <a:spcPct val="0"/>
                        </a:spcAft>
                        <a:buClrTx/>
                        <a:buSzTx/>
                        <a:buFont typeface="+mj-lt"/>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B</a:t>
                      </a:r>
                      <a:endParaRPr kumimoji="0" lang="ru-RU"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pct10">
                      <a:fgClr>
                        <a:srgbClr val="FFFFFF"/>
                      </a:fgClr>
                      <a:bgClr>
                        <a:srgbClr val="E5E5E5"/>
                      </a:bgClr>
                    </a:pattFill>
                  </a:tcPr>
                </a:tc>
              </a:tr>
              <a:tr h="492125">
                <a:tc>
                  <a:txBody>
                    <a:bodyPr/>
                    <a:lstStyle/>
                    <a:p>
                      <a:pPr marL="342900" marR="0" lvl="0" indent="-342900" algn="ctr" defTabSz="914400" rtl="0" eaLnBrk="1" fontAlgn="base" latinLnBrk="0" hangingPunct="1">
                        <a:lnSpc>
                          <a:spcPct val="100000"/>
                        </a:lnSpc>
                        <a:spcBef>
                          <a:spcPct val="0"/>
                        </a:spcBef>
                        <a:spcAft>
                          <a:spcPct val="0"/>
                        </a:spcAft>
                        <a:buClrTx/>
                        <a:buSzTx/>
                        <a:buFont typeface="+mj-lt"/>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1</a:t>
                      </a:r>
                      <a:endParaRPr kumimoji="0" lang="ru-RU"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pct10">
                      <a:fgClr>
                        <a:srgbClr val="FFFFFF"/>
                      </a:fgClr>
                      <a:bgClr>
                        <a:srgbClr val="E5E5E5"/>
                      </a:bgClr>
                    </a:patt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smtClean="0">
                          <a:ln>
                            <a:noFill/>
                          </a:ln>
                          <a:solidFill>
                            <a:schemeClr val="tx1"/>
                          </a:solidFill>
                          <a:effectLst/>
                          <a:latin typeface="Times New Roman" pitchFamily="18" charset="0"/>
                          <a:cs typeface="Times New Roman" pitchFamily="18" charset="0"/>
                        </a:rPr>
                        <a:t>Задача о производстве вакцины</a:t>
                      </a:r>
                      <a:endParaRPr kumimoji="0" lang="ru-RU" sz="28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ru-RU"/>
                    </a:p>
                  </a:txBody>
                  <a:tcPr/>
                </a:tc>
              </a:tr>
              <a:tr h="488950">
                <a:tc>
                  <a:txBody>
                    <a:bodyPr/>
                    <a:lstStyle/>
                    <a:p>
                      <a:pPr marL="342900" marR="0" lvl="0" indent="-342900" algn="ctr" defTabSz="914400" rtl="0" eaLnBrk="1" fontAlgn="base" latinLnBrk="0" hangingPunct="1">
                        <a:lnSpc>
                          <a:spcPct val="100000"/>
                        </a:lnSpc>
                        <a:spcBef>
                          <a:spcPct val="0"/>
                        </a:spcBef>
                        <a:spcAft>
                          <a:spcPct val="0"/>
                        </a:spcAft>
                        <a:buClrTx/>
                        <a:buSzTx/>
                        <a:buFont typeface="Arial" pitchFamily="34" charset="0"/>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2</a:t>
                      </a:r>
                      <a:endParaRPr kumimoji="0" lang="ru-RU"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pct10">
                      <a:fgClr>
                        <a:srgbClr val="FFFFFF"/>
                      </a:fgClr>
                      <a:bgClr>
                        <a:srgbClr val="E5E5E5"/>
                      </a:bgClr>
                    </a:patt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1" u="none" strike="noStrike" cap="none" normalizeH="0" baseline="0" smtClean="0">
                          <a:ln>
                            <a:noFill/>
                          </a:ln>
                          <a:solidFill>
                            <a:schemeClr val="tx1"/>
                          </a:solidFill>
                          <a:effectLst/>
                          <a:latin typeface="Times New Roman" pitchFamily="18" charset="0"/>
                          <a:cs typeface="Times New Roman" pitchFamily="18" charset="0"/>
                        </a:rPr>
                        <a:t>Исходные данные</a:t>
                      </a:r>
                      <a:endParaRPr kumimoji="0" lang="ru-RU"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88950">
                <a:tc>
                  <a:txBody>
                    <a:bodyPr/>
                    <a:lstStyle/>
                    <a:p>
                      <a:pPr marL="342900" marR="0" lvl="0" indent="-342900" algn="ctr" defTabSz="914400" rtl="0" eaLnBrk="1" fontAlgn="base" latinLnBrk="0" hangingPunct="1">
                        <a:lnSpc>
                          <a:spcPct val="100000"/>
                        </a:lnSpc>
                        <a:spcBef>
                          <a:spcPct val="0"/>
                        </a:spcBef>
                        <a:spcAft>
                          <a:spcPct val="0"/>
                        </a:spcAft>
                        <a:buClrTx/>
                        <a:buSzTx/>
                        <a:buFont typeface="+mj-lt"/>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3</a:t>
                      </a:r>
                      <a:endParaRPr kumimoji="0" lang="ru-RU"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pct10">
                      <a:fgClr>
                        <a:srgbClr val="FFFFFF"/>
                      </a:fgClr>
                      <a:bgClr>
                        <a:srgbClr val="E5E5E5"/>
                      </a:bgClr>
                    </a:patt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smtClean="0">
                          <a:ln>
                            <a:noFill/>
                          </a:ln>
                          <a:solidFill>
                            <a:srgbClr val="C00000"/>
                          </a:solidFill>
                          <a:effectLst/>
                          <a:latin typeface="Times New Roman" pitchFamily="18" charset="0"/>
                          <a:cs typeface="Times New Roman" pitchFamily="18" charset="0"/>
                        </a:rPr>
                        <a:t>a</a:t>
                      </a: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DF2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DF2FF"/>
                    </a:solidFill>
                  </a:tcPr>
                </a:tc>
              </a:tr>
              <a:tr h="488950">
                <a:tc>
                  <a:txBody>
                    <a:bodyPr/>
                    <a:lstStyle/>
                    <a:p>
                      <a:pPr marL="342900" marR="0" lvl="0" indent="-342900" algn="ctr" defTabSz="914400" rtl="0" eaLnBrk="1" fontAlgn="base" latinLnBrk="0" hangingPunct="1">
                        <a:lnSpc>
                          <a:spcPct val="100000"/>
                        </a:lnSpc>
                        <a:spcBef>
                          <a:spcPct val="0"/>
                        </a:spcBef>
                        <a:spcAft>
                          <a:spcPct val="0"/>
                        </a:spcAft>
                        <a:buClrTx/>
                        <a:buSzTx/>
                        <a:buFont typeface="+mj-lt"/>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4</a:t>
                      </a:r>
                      <a:endParaRPr kumimoji="0" lang="ru-RU"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pct10">
                      <a:fgClr>
                        <a:srgbClr val="FFFFFF"/>
                      </a:fgClr>
                      <a:bgClr>
                        <a:srgbClr val="E5E5E5"/>
                      </a:bgClr>
                    </a:patt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smtClean="0">
                          <a:ln>
                            <a:noFill/>
                          </a:ln>
                          <a:solidFill>
                            <a:srgbClr val="C00000"/>
                          </a:solidFill>
                          <a:effectLst/>
                          <a:latin typeface="Times New Roman" pitchFamily="18" charset="0"/>
                          <a:cs typeface="Times New Roman" pitchFamily="18" charset="0"/>
                        </a:rPr>
                        <a:t>b</a:t>
                      </a: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DF2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DF2FF"/>
                    </a:solidFill>
                  </a:tcPr>
                </a:tc>
              </a:tr>
              <a:tr h="488950">
                <a:tc>
                  <a:txBody>
                    <a:bodyPr/>
                    <a:lstStyle/>
                    <a:p>
                      <a:pPr marL="342900" marR="0" lvl="0" indent="-342900" algn="ctr" defTabSz="914400" rtl="0" eaLnBrk="1" fontAlgn="base" latinLnBrk="0" hangingPunct="1">
                        <a:lnSpc>
                          <a:spcPct val="100000"/>
                        </a:lnSpc>
                        <a:spcBef>
                          <a:spcPct val="0"/>
                        </a:spcBef>
                        <a:spcAft>
                          <a:spcPct val="0"/>
                        </a:spcAft>
                        <a:buClrTx/>
                        <a:buSzTx/>
                        <a:buFont typeface="+mj-lt"/>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5</a:t>
                      </a:r>
                      <a:endParaRPr kumimoji="0" lang="ru-RU"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pct10">
                      <a:fgClr>
                        <a:srgbClr val="FFFFFF"/>
                      </a:fgClr>
                      <a:bgClr>
                        <a:srgbClr val="E5E5E5"/>
                      </a:bgClr>
                    </a:patt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smtClean="0">
                          <a:ln>
                            <a:noFill/>
                          </a:ln>
                          <a:solidFill>
                            <a:srgbClr val="C00000"/>
                          </a:solidFill>
                          <a:effectLst/>
                          <a:latin typeface="Times New Roman" pitchFamily="18" charset="0"/>
                          <a:cs typeface="Times New Roman" pitchFamily="18" charset="0"/>
                        </a:rPr>
                        <a:t>m (г.)</a:t>
                      </a: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DF2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DF2FF"/>
                    </a:solidFill>
                  </a:tcPr>
                </a:tc>
              </a:tr>
              <a:tr h="488950">
                <a:tc>
                  <a:txBody>
                    <a:bodyPr/>
                    <a:lstStyle/>
                    <a:p>
                      <a:pPr marL="342900" marR="0" lvl="0" indent="-342900" algn="ctr" defTabSz="914400" rtl="0" eaLnBrk="1" fontAlgn="base" latinLnBrk="0" hangingPunct="1">
                        <a:lnSpc>
                          <a:spcPct val="100000"/>
                        </a:lnSpc>
                        <a:spcBef>
                          <a:spcPct val="0"/>
                        </a:spcBef>
                        <a:spcAft>
                          <a:spcPct val="0"/>
                        </a:spcAft>
                        <a:buClrTx/>
                        <a:buSzTx/>
                        <a:buFont typeface="+mj-lt"/>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6</a:t>
                      </a:r>
                      <a:endParaRPr kumimoji="0" lang="ru-RU"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pattFill prst="pct10">
                      <a:fgClr>
                        <a:srgbClr val="FFFFFF"/>
                      </a:fgClr>
                      <a:bgClr>
                        <a:srgbClr val="E5E5E5"/>
                      </a:bgClr>
                    </a:patt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chemeClr val="tx1"/>
                          </a:solidFill>
                          <a:effectLst/>
                          <a:latin typeface="Times New Roman" pitchFamily="18" charset="0"/>
                          <a:cs typeface="Times New Roman" pitchFamily="18" charset="0"/>
                        </a:rPr>
                        <a:t>1 день (г.)</a:t>
                      </a: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r>
              <a:tr h="488950">
                <a:tc>
                  <a:txBody>
                    <a:bodyPr/>
                    <a:lstStyle/>
                    <a:p>
                      <a:pPr marL="342900" marR="0" lvl="0" indent="-342900" algn="ctr" defTabSz="914400" rtl="0" eaLnBrk="1" fontAlgn="base" latinLnBrk="0" hangingPunct="1">
                        <a:lnSpc>
                          <a:spcPct val="100000"/>
                        </a:lnSpc>
                        <a:spcBef>
                          <a:spcPct val="0"/>
                        </a:spcBef>
                        <a:spcAft>
                          <a:spcPct val="0"/>
                        </a:spcAft>
                        <a:buClrTx/>
                        <a:buSzTx/>
                        <a:buFont typeface="+mj-lt"/>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7</a:t>
                      </a:r>
                      <a:endParaRPr kumimoji="0" lang="ru-RU"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pct10">
                      <a:fgClr>
                        <a:srgbClr val="FFFFFF"/>
                      </a:fgClr>
                      <a:bgClr>
                        <a:srgbClr val="E5E5E5"/>
                      </a:bgClr>
                    </a:patt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chemeClr val="tx1"/>
                          </a:solidFill>
                          <a:effectLst/>
                          <a:latin typeface="Times New Roman" pitchFamily="18" charset="0"/>
                          <a:cs typeface="Times New Roman" pitchFamily="18" charset="0"/>
                        </a:rPr>
                        <a:t>2 день (г.)</a:t>
                      </a: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88950">
                <a:tc>
                  <a:txBody>
                    <a:bodyPr/>
                    <a:lstStyle/>
                    <a:p>
                      <a:pPr marL="342900" marR="0" lvl="0" indent="-342900" algn="ctr" defTabSz="914400" rtl="0" eaLnBrk="1" fontAlgn="base" latinLnBrk="0" hangingPunct="1">
                        <a:lnSpc>
                          <a:spcPct val="100000"/>
                        </a:lnSpc>
                        <a:spcBef>
                          <a:spcPct val="0"/>
                        </a:spcBef>
                        <a:spcAft>
                          <a:spcPct val="0"/>
                        </a:spcAft>
                        <a:buClrTx/>
                        <a:buSzTx/>
                        <a:buFont typeface="+mj-lt"/>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8</a:t>
                      </a:r>
                      <a:endParaRPr kumimoji="0" lang="ru-RU"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pct10">
                      <a:fgClr>
                        <a:srgbClr val="FFFFFF"/>
                      </a:fgClr>
                      <a:bgClr>
                        <a:srgbClr val="E5E5E5"/>
                      </a:bgClr>
                    </a:patt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chemeClr val="tx1"/>
                          </a:solidFill>
                          <a:effectLst/>
                          <a:latin typeface="Times New Roman" pitchFamily="18" charset="0"/>
                          <a:cs typeface="Times New Roman" pitchFamily="18" charset="0"/>
                        </a:rPr>
                        <a:t>3 день (г.)</a:t>
                      </a: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88950">
                <a:tc>
                  <a:txBody>
                    <a:bodyPr/>
                    <a:lstStyle/>
                    <a:p>
                      <a:pPr marL="342900" marR="0" lvl="0" indent="-342900" algn="ctr" defTabSz="914400" rtl="0" eaLnBrk="1" fontAlgn="base" latinLnBrk="0" hangingPunct="1">
                        <a:lnSpc>
                          <a:spcPct val="100000"/>
                        </a:lnSpc>
                        <a:spcBef>
                          <a:spcPct val="0"/>
                        </a:spcBef>
                        <a:spcAft>
                          <a:spcPct val="0"/>
                        </a:spcAft>
                        <a:buClrTx/>
                        <a:buSzTx/>
                        <a:buFont typeface="+mj-lt"/>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9</a:t>
                      </a:r>
                      <a:endParaRPr kumimoji="0" lang="ru-RU"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pct10">
                      <a:fgClr>
                        <a:srgbClr val="FFFFFF"/>
                      </a:fgClr>
                      <a:bgClr>
                        <a:srgbClr val="E5E5E5"/>
                      </a:bgClr>
                    </a:patt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chemeClr val="tx1"/>
                          </a:solidFill>
                          <a:effectLst/>
                          <a:latin typeface="Times New Roman" pitchFamily="18" charset="0"/>
                          <a:cs typeface="Times New Roman" pitchFamily="18" charset="0"/>
                        </a:rPr>
                        <a:t>4 день (г.)</a:t>
                      </a: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graphicFrame>
        <p:nvGraphicFramePr>
          <p:cNvPr id="3" name="Таблица 2"/>
          <p:cNvGraphicFramePr>
            <a:graphicFrameLocks noGrp="1"/>
          </p:cNvGraphicFramePr>
          <p:nvPr/>
        </p:nvGraphicFramePr>
        <p:xfrm>
          <a:off x="825500" y="6119813"/>
          <a:ext cx="7669213" cy="407988"/>
        </p:xfrm>
        <a:graphic>
          <a:graphicData uri="http://schemas.openxmlformats.org/drawingml/2006/table">
            <a:tbl>
              <a:tblPr/>
              <a:tblGrid>
                <a:gridCol w="577850"/>
                <a:gridCol w="2822575"/>
                <a:gridCol w="4268788"/>
              </a:tblGrid>
              <a:tr h="4079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24</a:t>
                      </a:r>
                      <a:endParaRPr kumimoji="0" lang="ru-RU"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pct10">
                      <a:fgClr>
                        <a:srgbClr val="FFFFFF"/>
                      </a:fgClr>
                      <a:bgClr>
                        <a:srgbClr val="E5E5E5"/>
                      </a:bgClr>
                    </a:patt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chemeClr val="tx1"/>
                          </a:solidFill>
                          <a:effectLst/>
                          <a:latin typeface="Times New Roman" pitchFamily="18" charset="0"/>
                          <a:cs typeface="Times New Roman" pitchFamily="18" charset="0"/>
                        </a:rPr>
                        <a:t>30 день (г.)</a:t>
                      </a: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8250" name="TextBox 3"/>
          <p:cNvSpPr txBox="1">
            <a:spLocks noChangeArrowheads="1"/>
          </p:cNvSpPr>
          <p:nvPr/>
        </p:nvSpPr>
        <p:spPr bwMode="auto">
          <a:xfrm>
            <a:off x="855663" y="5559425"/>
            <a:ext cx="5957887" cy="461963"/>
          </a:xfrm>
          <a:prstGeom prst="rect">
            <a:avLst/>
          </a:prstGeom>
          <a:noFill/>
          <a:ln w="9525">
            <a:noFill/>
            <a:miter lim="800000"/>
            <a:headEnd/>
            <a:tailEnd/>
          </a:ln>
        </p:spPr>
        <p:txBody>
          <a:bodyPr>
            <a:spAutoFit/>
          </a:bodyPr>
          <a:lstStyle/>
          <a:p>
            <a:r>
              <a:rPr lang="en-US" b="1"/>
              <a:t>…………….</a:t>
            </a:r>
            <a:endParaRPr lang="ru-RU" b="1"/>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1"/>
          <p:cNvSpPr>
            <a:spLocks noChangeArrowheads="1"/>
          </p:cNvSpPr>
          <p:nvPr/>
        </p:nvSpPr>
        <p:spPr bwMode="auto">
          <a:xfrm>
            <a:off x="309563" y="1739900"/>
            <a:ext cx="8304212" cy="3508375"/>
          </a:xfrm>
          <a:prstGeom prst="rect">
            <a:avLst/>
          </a:prstGeom>
          <a:noFill/>
          <a:ln w="9525">
            <a:noFill/>
            <a:miter lim="800000"/>
            <a:headEnd/>
            <a:tailEnd/>
          </a:ln>
          <a:effectLst/>
        </p:spPr>
        <p:txBody>
          <a:bodyPr anchor="ctr">
            <a:spAutoFit/>
          </a:bodyPr>
          <a:lstStyle/>
          <a:p>
            <a:pPr marL="457200" indent="-457200" eaLnBrk="0" hangingPunct="0">
              <a:lnSpc>
                <a:spcPct val="150000"/>
              </a:lnSpc>
              <a:buFont typeface="+mj-lt"/>
              <a:buAutoNum type="arabicPeriod"/>
              <a:defRPr/>
            </a:pPr>
            <a:r>
              <a:rPr lang="ru-RU" sz="2000" b="1" dirty="0">
                <a:solidFill>
                  <a:schemeClr val="accent2"/>
                </a:solidFill>
                <a:latin typeface="Arial" charset="0"/>
              </a:rPr>
              <a:t>Введите в компьютерную модель исходные данные (например </a:t>
            </a:r>
            <a:r>
              <a:rPr lang="ru-RU" sz="2800" b="1" dirty="0">
                <a:solidFill>
                  <a:schemeClr val="accent2"/>
                </a:solidFill>
                <a:latin typeface="Arial" charset="0"/>
              </a:rPr>
              <a:t>a=1, b=0.0001, m=2000, x</a:t>
            </a:r>
            <a:r>
              <a:rPr lang="ru-RU" sz="2800" b="1" baseline="-25000" dirty="0">
                <a:solidFill>
                  <a:schemeClr val="accent2"/>
                </a:solidFill>
                <a:latin typeface="Arial" charset="0"/>
              </a:rPr>
              <a:t>0</a:t>
            </a:r>
            <a:r>
              <a:rPr lang="ru-RU" sz="2800" b="1" dirty="0">
                <a:solidFill>
                  <a:schemeClr val="accent2"/>
                </a:solidFill>
                <a:latin typeface="Arial" charset="0"/>
              </a:rPr>
              <a:t>=12000</a:t>
            </a:r>
            <a:r>
              <a:rPr lang="ru-RU" sz="2000" b="1" dirty="0">
                <a:solidFill>
                  <a:schemeClr val="accent2"/>
                </a:solidFill>
                <a:latin typeface="Arial" charset="0"/>
              </a:rPr>
              <a:t>) и постройте график зависимости массы бактерий от количества дней.</a:t>
            </a:r>
            <a:endParaRPr lang="en-US" sz="2000" b="1" dirty="0">
              <a:solidFill>
                <a:schemeClr val="accent2"/>
              </a:solidFill>
              <a:latin typeface="Arial" charset="0"/>
            </a:endParaRPr>
          </a:p>
          <a:p>
            <a:pPr marL="457200" indent="-457200" eaLnBrk="0" hangingPunct="0">
              <a:lnSpc>
                <a:spcPct val="150000"/>
              </a:lnSpc>
              <a:buFont typeface="+mj-lt"/>
              <a:buAutoNum type="arabicPeriod"/>
              <a:defRPr/>
            </a:pPr>
            <a:endParaRPr lang="en-US" sz="2000" b="1" dirty="0">
              <a:solidFill>
                <a:schemeClr val="accent2"/>
              </a:solidFill>
              <a:latin typeface="Arial" charset="0"/>
            </a:endParaRPr>
          </a:p>
          <a:p>
            <a:pPr marL="457200" indent="-457200" eaLnBrk="0" hangingPunct="0">
              <a:lnSpc>
                <a:spcPct val="150000"/>
              </a:lnSpc>
              <a:defRPr/>
            </a:pPr>
            <a:endParaRPr lang="en-US" sz="2000" b="1" dirty="0">
              <a:solidFill>
                <a:schemeClr val="accent2"/>
              </a:solidFill>
              <a:latin typeface="Arial" charset="0"/>
            </a:endParaRPr>
          </a:p>
          <a:p>
            <a:pPr algn="ctr" eaLnBrk="0" hangingPunct="0">
              <a:lnSpc>
                <a:spcPct val="150000"/>
              </a:lnSpc>
              <a:defRPr/>
            </a:pPr>
            <a:r>
              <a:rPr lang="ru-RU" sz="2000" b="1" dirty="0">
                <a:solidFill>
                  <a:schemeClr val="accent2"/>
                </a:solidFill>
                <a:latin typeface="Arial" charset="0"/>
              </a:rPr>
              <a:t>Результаты вычислений выглядят следующим образом:</a:t>
            </a:r>
          </a:p>
        </p:txBody>
      </p:sp>
      <p:sp>
        <p:nvSpPr>
          <p:cNvPr id="5" name="Прямоугольник 4"/>
          <p:cNvSpPr/>
          <p:nvPr/>
        </p:nvSpPr>
        <p:spPr>
          <a:xfrm>
            <a:off x="1489075" y="444500"/>
            <a:ext cx="6578600" cy="585788"/>
          </a:xfrm>
          <a:prstGeom prst="rect">
            <a:avLst/>
          </a:prstGeom>
        </p:spPr>
        <p:txBody>
          <a:bodyPr>
            <a:spAutoFit/>
          </a:bodyPr>
          <a:lstStyle/>
          <a:p>
            <a:pPr eaLnBrk="0" hangingPunct="0">
              <a:defRPr/>
            </a:pPr>
            <a:r>
              <a:rPr lang="ru-RU" sz="3200" b="1" dirty="0">
                <a:solidFill>
                  <a:srgbClr val="CC0000"/>
                </a:solidFill>
                <a:effectLst>
                  <a:outerShdw blurRad="38100" dist="38100" dir="2700000" algn="tl">
                    <a:srgbClr val="000000"/>
                  </a:outerShdw>
                </a:effectLst>
                <a:latin typeface="Arial" charset="0"/>
              </a:rPr>
              <a:t>Компьютерный эксперимент</a:t>
            </a:r>
            <a:endParaRPr lang="ru-RU" sz="3200" b="1" dirty="0">
              <a:solidFill>
                <a:srgbClr val="CC0000"/>
              </a:solidFill>
              <a:effectLst>
                <a:outerShdw blurRad="38100" dist="38100" dir="2700000" algn="tl">
                  <a:srgbClr val="000000"/>
                </a:outerShdw>
              </a:effectLst>
              <a:latin typeface="Arial"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855663" y="693738"/>
          <a:ext cx="7683500" cy="4841875"/>
        </p:xfrm>
        <a:graphic>
          <a:graphicData uri="http://schemas.openxmlformats.org/drawingml/2006/table">
            <a:tbl>
              <a:tblPr/>
              <a:tblGrid>
                <a:gridCol w="542925"/>
                <a:gridCol w="2759075"/>
                <a:gridCol w="4381500"/>
              </a:tblGrid>
              <a:tr h="4381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pct10">
                      <a:fgClr>
                        <a:srgbClr val="FFFFFF"/>
                      </a:fgClr>
                      <a:bgClr>
                        <a:srgbClr val="E5E5E5"/>
                      </a:bgClr>
                    </a:pattFill>
                  </a:tcPr>
                </a:tc>
                <a:tc>
                  <a:txBody>
                    <a:bodyPr/>
                    <a:lstStyle/>
                    <a:p>
                      <a:pPr marL="342900" marR="0" lvl="0" indent="-342900" algn="ctr" defTabSz="914400" rtl="0" eaLnBrk="1" fontAlgn="base" latinLnBrk="0" hangingPunct="1">
                        <a:lnSpc>
                          <a:spcPct val="100000"/>
                        </a:lnSpc>
                        <a:spcBef>
                          <a:spcPct val="0"/>
                        </a:spcBef>
                        <a:spcAft>
                          <a:spcPct val="0"/>
                        </a:spcAft>
                        <a:buClrTx/>
                        <a:buSzTx/>
                        <a:buFont typeface="+mj-lt"/>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A</a:t>
                      </a:r>
                      <a:endParaRPr kumimoji="0" lang="ru-RU"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pct10">
                      <a:fgClr>
                        <a:srgbClr val="FFFFFF"/>
                      </a:fgClr>
                      <a:bgClr>
                        <a:srgbClr val="E5E5E5"/>
                      </a:bgClr>
                    </a:pattFill>
                  </a:tcPr>
                </a:tc>
                <a:tc>
                  <a:txBody>
                    <a:bodyPr/>
                    <a:lstStyle/>
                    <a:p>
                      <a:pPr marL="342900" marR="0" lvl="0" indent="-342900" algn="ctr" defTabSz="914400" rtl="0" eaLnBrk="1" fontAlgn="base" latinLnBrk="0" hangingPunct="1">
                        <a:lnSpc>
                          <a:spcPct val="100000"/>
                        </a:lnSpc>
                        <a:spcBef>
                          <a:spcPct val="0"/>
                        </a:spcBef>
                        <a:spcAft>
                          <a:spcPct val="0"/>
                        </a:spcAft>
                        <a:buClrTx/>
                        <a:buSzTx/>
                        <a:buFont typeface="+mj-lt"/>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B</a:t>
                      </a:r>
                      <a:endParaRPr kumimoji="0" lang="ru-RU"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pct10">
                      <a:fgClr>
                        <a:srgbClr val="FFFFFF"/>
                      </a:fgClr>
                      <a:bgClr>
                        <a:srgbClr val="E5E5E5"/>
                      </a:bgClr>
                    </a:pattFill>
                  </a:tcPr>
                </a:tc>
              </a:tr>
              <a:tr h="492125">
                <a:tc>
                  <a:txBody>
                    <a:bodyPr/>
                    <a:lstStyle/>
                    <a:p>
                      <a:pPr marL="342900" marR="0" lvl="0" indent="-342900" algn="ctr" defTabSz="914400" rtl="0" eaLnBrk="1" fontAlgn="base" latinLnBrk="0" hangingPunct="1">
                        <a:lnSpc>
                          <a:spcPct val="100000"/>
                        </a:lnSpc>
                        <a:spcBef>
                          <a:spcPct val="0"/>
                        </a:spcBef>
                        <a:spcAft>
                          <a:spcPct val="0"/>
                        </a:spcAft>
                        <a:buClrTx/>
                        <a:buSzTx/>
                        <a:buFont typeface="+mj-lt"/>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1</a:t>
                      </a:r>
                      <a:endParaRPr kumimoji="0" lang="ru-RU"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pct10">
                      <a:fgClr>
                        <a:srgbClr val="FFFFFF"/>
                      </a:fgClr>
                      <a:bgClr>
                        <a:srgbClr val="E5E5E5"/>
                      </a:bgClr>
                    </a:patt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smtClean="0">
                          <a:ln>
                            <a:noFill/>
                          </a:ln>
                          <a:solidFill>
                            <a:schemeClr val="tx1"/>
                          </a:solidFill>
                          <a:effectLst/>
                          <a:latin typeface="Times New Roman" pitchFamily="18" charset="0"/>
                          <a:cs typeface="Times New Roman" pitchFamily="18" charset="0"/>
                        </a:rPr>
                        <a:t>Задача о производстве вакцины</a:t>
                      </a:r>
                      <a:endParaRPr kumimoji="0" lang="ru-RU" sz="28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ru-RU"/>
                    </a:p>
                  </a:txBody>
                  <a:tcPr/>
                </a:tc>
              </a:tr>
              <a:tr h="488950">
                <a:tc>
                  <a:txBody>
                    <a:bodyPr/>
                    <a:lstStyle/>
                    <a:p>
                      <a:pPr marL="342900" marR="0" lvl="0" indent="-342900" algn="ctr" defTabSz="914400" rtl="0" eaLnBrk="1" fontAlgn="base" latinLnBrk="0" hangingPunct="1">
                        <a:lnSpc>
                          <a:spcPct val="100000"/>
                        </a:lnSpc>
                        <a:spcBef>
                          <a:spcPct val="0"/>
                        </a:spcBef>
                        <a:spcAft>
                          <a:spcPct val="0"/>
                        </a:spcAft>
                        <a:buClrTx/>
                        <a:buSzTx/>
                        <a:buFont typeface="Arial" pitchFamily="34" charset="0"/>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2</a:t>
                      </a:r>
                      <a:endParaRPr kumimoji="0" lang="ru-RU"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pct10">
                      <a:fgClr>
                        <a:srgbClr val="FFFFFF"/>
                      </a:fgClr>
                      <a:bgClr>
                        <a:srgbClr val="E5E5E5"/>
                      </a:bgClr>
                    </a:patt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1" u="none" strike="noStrike" cap="none" normalizeH="0" baseline="0" smtClean="0">
                          <a:ln>
                            <a:noFill/>
                          </a:ln>
                          <a:solidFill>
                            <a:schemeClr val="tx1"/>
                          </a:solidFill>
                          <a:effectLst/>
                          <a:latin typeface="Times New Roman" pitchFamily="18" charset="0"/>
                          <a:cs typeface="Times New Roman" pitchFamily="18" charset="0"/>
                        </a:rPr>
                        <a:t>Исходные данные</a:t>
                      </a:r>
                      <a:endParaRPr kumimoji="0" lang="ru-RU"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88950">
                <a:tc>
                  <a:txBody>
                    <a:bodyPr/>
                    <a:lstStyle/>
                    <a:p>
                      <a:pPr marL="342900" marR="0" lvl="0" indent="-342900" algn="ctr" defTabSz="914400" rtl="0" eaLnBrk="1" fontAlgn="base" latinLnBrk="0" hangingPunct="1">
                        <a:lnSpc>
                          <a:spcPct val="100000"/>
                        </a:lnSpc>
                        <a:spcBef>
                          <a:spcPct val="0"/>
                        </a:spcBef>
                        <a:spcAft>
                          <a:spcPct val="0"/>
                        </a:spcAft>
                        <a:buClrTx/>
                        <a:buSzTx/>
                        <a:buFont typeface="+mj-lt"/>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3</a:t>
                      </a:r>
                      <a:endParaRPr kumimoji="0" lang="ru-RU"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pct10">
                      <a:fgClr>
                        <a:srgbClr val="FFFFFF"/>
                      </a:fgClr>
                      <a:bgClr>
                        <a:srgbClr val="E5E5E5"/>
                      </a:bgClr>
                    </a:patt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smtClean="0">
                          <a:ln>
                            <a:noFill/>
                          </a:ln>
                          <a:solidFill>
                            <a:srgbClr val="C00000"/>
                          </a:solidFill>
                          <a:effectLst/>
                          <a:latin typeface="Times New Roman" pitchFamily="18" charset="0"/>
                          <a:cs typeface="Times New Roman" pitchFamily="18" charset="0"/>
                        </a:rPr>
                        <a:t>a</a:t>
                      </a: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DF2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smtClean="0">
                          <a:ln>
                            <a:noFill/>
                          </a:ln>
                          <a:solidFill>
                            <a:srgbClr val="C00000"/>
                          </a:solidFill>
                          <a:effectLst/>
                          <a:latin typeface="Times New Roman" pitchFamily="18" charset="0"/>
                          <a:cs typeface="Times New Roman" pitchFamily="18" charset="0"/>
                        </a:rPr>
                        <a:t>1</a:t>
                      </a: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DF2FF"/>
                    </a:solidFill>
                  </a:tcPr>
                </a:tc>
              </a:tr>
              <a:tr h="488950">
                <a:tc>
                  <a:txBody>
                    <a:bodyPr/>
                    <a:lstStyle/>
                    <a:p>
                      <a:pPr marL="342900" marR="0" lvl="0" indent="-342900" algn="ctr" defTabSz="914400" rtl="0" eaLnBrk="1" fontAlgn="base" latinLnBrk="0" hangingPunct="1">
                        <a:lnSpc>
                          <a:spcPct val="100000"/>
                        </a:lnSpc>
                        <a:spcBef>
                          <a:spcPct val="0"/>
                        </a:spcBef>
                        <a:spcAft>
                          <a:spcPct val="0"/>
                        </a:spcAft>
                        <a:buClrTx/>
                        <a:buSzTx/>
                        <a:buFont typeface="+mj-lt"/>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4</a:t>
                      </a:r>
                      <a:endParaRPr kumimoji="0" lang="ru-RU"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pct10">
                      <a:fgClr>
                        <a:srgbClr val="FFFFFF"/>
                      </a:fgClr>
                      <a:bgClr>
                        <a:srgbClr val="E5E5E5"/>
                      </a:bgClr>
                    </a:patt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smtClean="0">
                          <a:ln>
                            <a:noFill/>
                          </a:ln>
                          <a:solidFill>
                            <a:srgbClr val="C00000"/>
                          </a:solidFill>
                          <a:effectLst/>
                          <a:latin typeface="Times New Roman" pitchFamily="18" charset="0"/>
                          <a:cs typeface="Times New Roman" pitchFamily="18" charset="0"/>
                        </a:rPr>
                        <a:t>b</a:t>
                      </a: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DF2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smtClean="0">
                          <a:ln>
                            <a:noFill/>
                          </a:ln>
                          <a:solidFill>
                            <a:srgbClr val="C00000"/>
                          </a:solidFill>
                          <a:effectLst/>
                          <a:latin typeface="Times New Roman" pitchFamily="18" charset="0"/>
                          <a:cs typeface="Times New Roman" pitchFamily="18" charset="0"/>
                        </a:rPr>
                        <a:t>0,0001</a:t>
                      </a: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DF2FF"/>
                    </a:solidFill>
                  </a:tcPr>
                </a:tc>
              </a:tr>
              <a:tr h="488950">
                <a:tc>
                  <a:txBody>
                    <a:bodyPr/>
                    <a:lstStyle/>
                    <a:p>
                      <a:pPr marL="342900" marR="0" lvl="0" indent="-342900" algn="ctr" defTabSz="914400" rtl="0" eaLnBrk="1" fontAlgn="base" latinLnBrk="0" hangingPunct="1">
                        <a:lnSpc>
                          <a:spcPct val="100000"/>
                        </a:lnSpc>
                        <a:spcBef>
                          <a:spcPct val="0"/>
                        </a:spcBef>
                        <a:spcAft>
                          <a:spcPct val="0"/>
                        </a:spcAft>
                        <a:buClrTx/>
                        <a:buSzTx/>
                        <a:buFont typeface="+mj-lt"/>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5</a:t>
                      </a:r>
                      <a:endParaRPr kumimoji="0" lang="ru-RU"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pct10">
                      <a:fgClr>
                        <a:srgbClr val="FFFFFF"/>
                      </a:fgClr>
                      <a:bgClr>
                        <a:srgbClr val="E5E5E5"/>
                      </a:bgClr>
                    </a:patt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smtClean="0">
                          <a:ln>
                            <a:noFill/>
                          </a:ln>
                          <a:solidFill>
                            <a:srgbClr val="C00000"/>
                          </a:solidFill>
                          <a:effectLst/>
                          <a:latin typeface="Times New Roman" pitchFamily="18" charset="0"/>
                          <a:cs typeface="Times New Roman" pitchFamily="18" charset="0"/>
                        </a:rPr>
                        <a:t>m (г.)</a:t>
                      </a: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DF2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smtClean="0">
                          <a:ln>
                            <a:noFill/>
                          </a:ln>
                          <a:solidFill>
                            <a:srgbClr val="C00000"/>
                          </a:solidFill>
                          <a:effectLst/>
                          <a:latin typeface="Times New Roman" pitchFamily="18" charset="0"/>
                          <a:cs typeface="Times New Roman" pitchFamily="18" charset="0"/>
                        </a:rPr>
                        <a:t>2000</a:t>
                      </a: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DF2FF"/>
                    </a:solidFill>
                  </a:tcPr>
                </a:tc>
              </a:tr>
              <a:tr h="488950">
                <a:tc>
                  <a:txBody>
                    <a:bodyPr/>
                    <a:lstStyle/>
                    <a:p>
                      <a:pPr marL="342900" marR="0" lvl="0" indent="-342900" algn="ctr" defTabSz="914400" rtl="0" eaLnBrk="1" fontAlgn="base" latinLnBrk="0" hangingPunct="1">
                        <a:lnSpc>
                          <a:spcPct val="100000"/>
                        </a:lnSpc>
                        <a:spcBef>
                          <a:spcPct val="0"/>
                        </a:spcBef>
                        <a:spcAft>
                          <a:spcPct val="0"/>
                        </a:spcAft>
                        <a:buClrTx/>
                        <a:buSzTx/>
                        <a:buFont typeface="+mj-lt"/>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6</a:t>
                      </a:r>
                      <a:endParaRPr kumimoji="0" lang="ru-RU"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pattFill prst="pct10">
                      <a:fgClr>
                        <a:srgbClr val="FFFFFF"/>
                      </a:fgClr>
                      <a:bgClr>
                        <a:srgbClr val="E5E5E5"/>
                      </a:bgClr>
                    </a:patt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chemeClr val="tx1"/>
                          </a:solidFill>
                          <a:effectLst/>
                          <a:latin typeface="Times New Roman" pitchFamily="18" charset="0"/>
                          <a:cs typeface="Times New Roman" pitchFamily="18" charset="0"/>
                        </a:rPr>
                        <a:t>1 день (г.)</a:t>
                      </a: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r>
              <a:tr h="488950">
                <a:tc>
                  <a:txBody>
                    <a:bodyPr/>
                    <a:lstStyle/>
                    <a:p>
                      <a:pPr marL="342900" marR="0" lvl="0" indent="-342900" algn="ctr" defTabSz="914400" rtl="0" eaLnBrk="1" fontAlgn="base" latinLnBrk="0" hangingPunct="1">
                        <a:lnSpc>
                          <a:spcPct val="100000"/>
                        </a:lnSpc>
                        <a:spcBef>
                          <a:spcPct val="0"/>
                        </a:spcBef>
                        <a:spcAft>
                          <a:spcPct val="0"/>
                        </a:spcAft>
                        <a:buClrTx/>
                        <a:buSzTx/>
                        <a:buFont typeface="+mj-lt"/>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7</a:t>
                      </a:r>
                      <a:endParaRPr kumimoji="0" lang="ru-RU"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pct10">
                      <a:fgClr>
                        <a:srgbClr val="FFFFFF"/>
                      </a:fgClr>
                      <a:bgClr>
                        <a:srgbClr val="E5E5E5"/>
                      </a:bgClr>
                    </a:patt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chemeClr val="tx1"/>
                          </a:solidFill>
                          <a:effectLst/>
                          <a:latin typeface="Times New Roman" pitchFamily="18" charset="0"/>
                          <a:cs typeface="Times New Roman" pitchFamily="18" charset="0"/>
                        </a:rPr>
                        <a:t>2 день (г.)</a:t>
                      </a: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88950">
                <a:tc>
                  <a:txBody>
                    <a:bodyPr/>
                    <a:lstStyle/>
                    <a:p>
                      <a:pPr marL="342900" marR="0" lvl="0" indent="-342900" algn="ctr" defTabSz="914400" rtl="0" eaLnBrk="1" fontAlgn="base" latinLnBrk="0" hangingPunct="1">
                        <a:lnSpc>
                          <a:spcPct val="100000"/>
                        </a:lnSpc>
                        <a:spcBef>
                          <a:spcPct val="0"/>
                        </a:spcBef>
                        <a:spcAft>
                          <a:spcPct val="0"/>
                        </a:spcAft>
                        <a:buClrTx/>
                        <a:buSzTx/>
                        <a:buFont typeface="+mj-lt"/>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8</a:t>
                      </a:r>
                      <a:endParaRPr kumimoji="0" lang="ru-RU"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pct10">
                      <a:fgClr>
                        <a:srgbClr val="FFFFFF"/>
                      </a:fgClr>
                      <a:bgClr>
                        <a:srgbClr val="E5E5E5"/>
                      </a:bgClr>
                    </a:patt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chemeClr val="tx1"/>
                          </a:solidFill>
                          <a:effectLst/>
                          <a:latin typeface="Times New Roman" pitchFamily="18" charset="0"/>
                          <a:cs typeface="Times New Roman" pitchFamily="18" charset="0"/>
                        </a:rPr>
                        <a:t>3 день (г.)</a:t>
                      </a: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88950">
                <a:tc>
                  <a:txBody>
                    <a:bodyPr/>
                    <a:lstStyle/>
                    <a:p>
                      <a:pPr marL="342900" marR="0" lvl="0" indent="-342900" algn="ctr" defTabSz="914400" rtl="0" eaLnBrk="1" fontAlgn="base" latinLnBrk="0" hangingPunct="1">
                        <a:lnSpc>
                          <a:spcPct val="100000"/>
                        </a:lnSpc>
                        <a:spcBef>
                          <a:spcPct val="0"/>
                        </a:spcBef>
                        <a:spcAft>
                          <a:spcPct val="0"/>
                        </a:spcAft>
                        <a:buClrTx/>
                        <a:buSzTx/>
                        <a:buFont typeface="+mj-lt"/>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9</a:t>
                      </a:r>
                      <a:endParaRPr kumimoji="0" lang="ru-RU"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pct10">
                      <a:fgClr>
                        <a:srgbClr val="FFFFFF"/>
                      </a:fgClr>
                      <a:bgClr>
                        <a:srgbClr val="E5E5E5"/>
                      </a:bgClr>
                    </a:patt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chemeClr val="tx1"/>
                          </a:solidFill>
                          <a:effectLst/>
                          <a:latin typeface="Times New Roman" pitchFamily="18" charset="0"/>
                          <a:cs typeface="Times New Roman" pitchFamily="18" charset="0"/>
                        </a:rPr>
                        <a:t>4 день (г.)</a:t>
                      </a: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graphicFrame>
        <p:nvGraphicFramePr>
          <p:cNvPr id="3" name="Таблица 2"/>
          <p:cNvGraphicFramePr>
            <a:graphicFrameLocks noGrp="1"/>
          </p:cNvGraphicFramePr>
          <p:nvPr/>
        </p:nvGraphicFramePr>
        <p:xfrm>
          <a:off x="825500" y="6119813"/>
          <a:ext cx="7669213" cy="407988"/>
        </p:xfrm>
        <a:graphic>
          <a:graphicData uri="http://schemas.openxmlformats.org/drawingml/2006/table">
            <a:tbl>
              <a:tblPr/>
              <a:tblGrid>
                <a:gridCol w="577850"/>
                <a:gridCol w="2822575"/>
                <a:gridCol w="4268788"/>
              </a:tblGrid>
              <a:tr h="4079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24</a:t>
                      </a:r>
                      <a:endParaRPr kumimoji="0" lang="ru-RU"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pct10">
                      <a:fgClr>
                        <a:srgbClr val="FFFFFF"/>
                      </a:fgClr>
                      <a:bgClr>
                        <a:srgbClr val="E5E5E5"/>
                      </a:bgClr>
                    </a:patt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chemeClr val="tx1"/>
                          </a:solidFill>
                          <a:effectLst/>
                          <a:latin typeface="Times New Roman" pitchFamily="18" charset="0"/>
                          <a:cs typeface="Times New Roman" pitchFamily="18" charset="0"/>
                        </a:rPr>
                        <a:t>30 день (г.)</a:t>
                      </a: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0298" name="TextBox 3"/>
          <p:cNvSpPr txBox="1">
            <a:spLocks noChangeArrowheads="1"/>
          </p:cNvSpPr>
          <p:nvPr/>
        </p:nvSpPr>
        <p:spPr bwMode="auto">
          <a:xfrm>
            <a:off x="855663" y="5559425"/>
            <a:ext cx="5957887" cy="461963"/>
          </a:xfrm>
          <a:prstGeom prst="rect">
            <a:avLst/>
          </a:prstGeom>
          <a:noFill/>
          <a:ln w="9525">
            <a:noFill/>
            <a:miter lim="800000"/>
            <a:headEnd/>
            <a:tailEnd/>
          </a:ln>
        </p:spPr>
        <p:txBody>
          <a:bodyPr>
            <a:spAutoFit/>
          </a:bodyPr>
          <a:lstStyle/>
          <a:p>
            <a:r>
              <a:rPr lang="en-US" b="1"/>
              <a:t>…………….</a:t>
            </a:r>
            <a:endParaRPr lang="ru-RU" b="1"/>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841375" y="384175"/>
          <a:ext cx="7948613" cy="4763135"/>
        </p:xfrm>
        <a:graphic>
          <a:graphicData uri="http://schemas.openxmlformats.org/drawingml/2006/table">
            <a:tbl>
              <a:tblPr/>
              <a:tblGrid>
                <a:gridCol w="736600"/>
                <a:gridCol w="2787650"/>
                <a:gridCol w="4424363"/>
              </a:tblGrid>
              <a:tr h="2921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pct10">
                      <a:fgClr>
                        <a:srgbClr val="FFFFFF"/>
                      </a:fgClr>
                      <a:bgClr>
                        <a:srgbClr val="E5E5E5"/>
                      </a:bgClr>
                    </a:pattFill>
                  </a:tcPr>
                </a:tc>
                <a:tc>
                  <a:txBody>
                    <a:bodyPr/>
                    <a:lstStyle/>
                    <a:p>
                      <a:pPr marL="342900" marR="0" lvl="0" indent="-342900" algn="ctr" defTabSz="914400" rtl="0" eaLnBrk="1" fontAlgn="base" latinLnBrk="0" hangingPunct="1">
                        <a:lnSpc>
                          <a:spcPct val="100000"/>
                        </a:lnSpc>
                        <a:spcBef>
                          <a:spcPct val="0"/>
                        </a:spcBef>
                        <a:spcAft>
                          <a:spcPct val="0"/>
                        </a:spcAft>
                        <a:buClrTx/>
                        <a:buSzTx/>
                        <a:buFont typeface="+mj-lt"/>
                        <a:buNone/>
                        <a:tabLst/>
                      </a:pPr>
                      <a:r>
                        <a:rPr kumimoji="0" lang="en-US" sz="2000" b="0" i="0" u="none" strike="noStrike" cap="none" normalizeH="0" baseline="0" smtClean="0">
                          <a:ln>
                            <a:noFill/>
                          </a:ln>
                          <a:solidFill>
                            <a:schemeClr val="tx1"/>
                          </a:solidFill>
                          <a:effectLst/>
                          <a:latin typeface="Times New Roman" pitchFamily="18" charset="0"/>
                          <a:cs typeface="Times New Roman" pitchFamily="18" charset="0"/>
                        </a:rPr>
                        <a:t>A</a:t>
                      </a:r>
                      <a:endParaRPr kumimoji="0" lang="ru-RU" sz="20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pct10">
                      <a:fgClr>
                        <a:srgbClr val="FFFFFF"/>
                      </a:fgClr>
                      <a:bgClr>
                        <a:srgbClr val="E5E5E5"/>
                      </a:bgClr>
                    </a:pattFill>
                  </a:tcPr>
                </a:tc>
                <a:tc>
                  <a:txBody>
                    <a:bodyPr/>
                    <a:lstStyle/>
                    <a:p>
                      <a:pPr marL="342900" marR="0" lvl="0" indent="-342900" algn="ctr" defTabSz="914400" rtl="0" eaLnBrk="1" fontAlgn="base" latinLnBrk="0" hangingPunct="1">
                        <a:lnSpc>
                          <a:spcPct val="100000"/>
                        </a:lnSpc>
                        <a:spcBef>
                          <a:spcPct val="0"/>
                        </a:spcBef>
                        <a:spcAft>
                          <a:spcPct val="0"/>
                        </a:spcAft>
                        <a:buClrTx/>
                        <a:buSzTx/>
                        <a:buFont typeface="+mj-lt"/>
                        <a:buNone/>
                        <a:tabLst/>
                      </a:pPr>
                      <a:r>
                        <a:rPr kumimoji="0" lang="en-US" sz="2000" b="0" i="0" u="none" strike="noStrike" cap="none" normalizeH="0" baseline="0" smtClean="0">
                          <a:ln>
                            <a:noFill/>
                          </a:ln>
                          <a:solidFill>
                            <a:schemeClr val="tx1"/>
                          </a:solidFill>
                          <a:effectLst/>
                          <a:latin typeface="Times New Roman" pitchFamily="18" charset="0"/>
                          <a:cs typeface="Times New Roman" pitchFamily="18" charset="0"/>
                        </a:rPr>
                        <a:t>B</a:t>
                      </a:r>
                      <a:endParaRPr kumimoji="0" lang="ru-RU" sz="20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pct10">
                      <a:fgClr>
                        <a:srgbClr val="FFFFFF"/>
                      </a:fgClr>
                      <a:bgClr>
                        <a:srgbClr val="E5E5E5"/>
                      </a:bgClr>
                    </a:pattFill>
                  </a:tcPr>
                </a:tc>
              </a:tr>
              <a:tr h="349250">
                <a:tc>
                  <a:txBody>
                    <a:bodyPr/>
                    <a:lstStyle/>
                    <a:p>
                      <a:pPr marL="342900" marR="0" lvl="0" indent="-342900" algn="ctr" defTabSz="914400" rtl="0" eaLnBrk="1" fontAlgn="base" latinLnBrk="0" hangingPunct="1">
                        <a:lnSpc>
                          <a:spcPct val="100000"/>
                        </a:lnSpc>
                        <a:spcBef>
                          <a:spcPct val="0"/>
                        </a:spcBef>
                        <a:spcAft>
                          <a:spcPct val="0"/>
                        </a:spcAft>
                        <a:buClrTx/>
                        <a:buSzTx/>
                        <a:buFont typeface="+mj-lt"/>
                        <a:buNone/>
                        <a:tabLst/>
                      </a:pPr>
                      <a:r>
                        <a:rPr kumimoji="0" lang="en-US" sz="2000" b="0" i="0" u="none" strike="noStrike" cap="none" normalizeH="0" baseline="0" smtClean="0">
                          <a:ln>
                            <a:noFill/>
                          </a:ln>
                          <a:solidFill>
                            <a:schemeClr val="tx1"/>
                          </a:solidFill>
                          <a:effectLst/>
                          <a:latin typeface="Times New Roman" pitchFamily="18" charset="0"/>
                          <a:cs typeface="Times New Roman" pitchFamily="18" charset="0"/>
                        </a:rPr>
                        <a:t>1</a:t>
                      </a:r>
                      <a:endParaRPr kumimoji="0" lang="ru-RU" sz="20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pct10">
                      <a:fgClr>
                        <a:srgbClr val="FFFFFF"/>
                      </a:fgClr>
                      <a:bgClr>
                        <a:srgbClr val="E5E5E5"/>
                      </a:bgClr>
                    </a:patt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smtClean="0">
                          <a:ln>
                            <a:noFill/>
                          </a:ln>
                          <a:solidFill>
                            <a:schemeClr val="tx1"/>
                          </a:solidFill>
                          <a:effectLst/>
                          <a:latin typeface="Times New Roman" pitchFamily="18" charset="0"/>
                          <a:cs typeface="Times New Roman" pitchFamily="18" charset="0"/>
                        </a:rPr>
                        <a:t>Задача о производстве вакцины</a:t>
                      </a: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ru-RU"/>
                    </a:p>
                  </a:txBody>
                  <a:tcPr/>
                </a:tc>
              </a:tr>
              <a:tr h="349250">
                <a:tc>
                  <a:txBody>
                    <a:bodyPr/>
                    <a:lstStyle/>
                    <a:p>
                      <a:pPr marL="342900" marR="0" lvl="0" indent="-342900" algn="ctr" defTabSz="914400" rtl="0" eaLnBrk="1" fontAlgn="base" latinLnBrk="0" hangingPunct="1">
                        <a:lnSpc>
                          <a:spcPct val="100000"/>
                        </a:lnSpc>
                        <a:spcBef>
                          <a:spcPct val="0"/>
                        </a:spcBef>
                        <a:spcAft>
                          <a:spcPct val="0"/>
                        </a:spcAft>
                        <a:buClrTx/>
                        <a:buSzTx/>
                        <a:buFont typeface="+mj-lt"/>
                        <a:buNone/>
                        <a:tabLst/>
                      </a:pPr>
                      <a:r>
                        <a:rPr kumimoji="0" lang="en-US" sz="2000" b="0" i="0" u="none" strike="noStrike" cap="none" normalizeH="0" baseline="0" smtClean="0">
                          <a:ln>
                            <a:noFill/>
                          </a:ln>
                          <a:solidFill>
                            <a:schemeClr val="tx1"/>
                          </a:solidFill>
                          <a:effectLst/>
                          <a:latin typeface="Times New Roman" pitchFamily="18" charset="0"/>
                          <a:cs typeface="Times New Roman" pitchFamily="18" charset="0"/>
                        </a:rPr>
                        <a:t>2</a:t>
                      </a:r>
                      <a:endParaRPr kumimoji="0" lang="ru-RU" sz="20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pct10">
                      <a:fgClr>
                        <a:srgbClr val="FFFFFF"/>
                      </a:fgClr>
                      <a:bgClr>
                        <a:srgbClr val="E5E5E5"/>
                      </a:bgClr>
                    </a:patt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1" u="none" strike="noStrike" cap="none" normalizeH="0" baseline="0" smtClean="0">
                          <a:ln>
                            <a:noFill/>
                          </a:ln>
                          <a:solidFill>
                            <a:schemeClr val="tx1"/>
                          </a:solidFill>
                          <a:effectLst/>
                          <a:latin typeface="Times New Roman" pitchFamily="18" charset="0"/>
                          <a:cs typeface="Times New Roman" pitchFamily="18" charset="0"/>
                        </a:rPr>
                        <a:t>Исходные данные</a:t>
                      </a: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49250">
                <a:tc>
                  <a:txBody>
                    <a:bodyPr/>
                    <a:lstStyle/>
                    <a:p>
                      <a:pPr marL="342900" marR="0" lvl="0" indent="-342900" algn="ctr" defTabSz="914400" rtl="0" eaLnBrk="1" fontAlgn="base" latinLnBrk="0" hangingPunct="1">
                        <a:lnSpc>
                          <a:spcPct val="100000"/>
                        </a:lnSpc>
                        <a:spcBef>
                          <a:spcPct val="0"/>
                        </a:spcBef>
                        <a:spcAft>
                          <a:spcPct val="0"/>
                        </a:spcAft>
                        <a:buClrTx/>
                        <a:buSzTx/>
                        <a:buFont typeface="+mj-lt"/>
                        <a:buNone/>
                        <a:tabLst/>
                      </a:pPr>
                      <a:r>
                        <a:rPr kumimoji="0" lang="en-US" sz="2000" b="0" i="0" u="none" strike="noStrike" cap="none" normalizeH="0" baseline="0" smtClean="0">
                          <a:ln>
                            <a:noFill/>
                          </a:ln>
                          <a:solidFill>
                            <a:schemeClr val="tx1"/>
                          </a:solidFill>
                          <a:effectLst/>
                          <a:latin typeface="Times New Roman" pitchFamily="18" charset="0"/>
                          <a:cs typeface="Times New Roman" pitchFamily="18" charset="0"/>
                        </a:rPr>
                        <a:t>3</a:t>
                      </a:r>
                      <a:endParaRPr kumimoji="0" lang="ru-RU" sz="20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pct10">
                      <a:fgClr>
                        <a:srgbClr val="FFFFFF"/>
                      </a:fgClr>
                      <a:bgClr>
                        <a:srgbClr val="E5E5E5"/>
                      </a:bgClr>
                    </a:patt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smtClean="0">
                          <a:ln>
                            <a:noFill/>
                          </a:ln>
                          <a:solidFill>
                            <a:srgbClr val="C00000"/>
                          </a:solidFill>
                          <a:effectLst/>
                          <a:latin typeface="Times New Roman" pitchFamily="18" charset="0"/>
                          <a:cs typeface="Times New Roman" pitchFamily="18" charset="0"/>
                        </a:rPr>
                        <a:t>a</a:t>
                      </a: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DF2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smtClean="0">
                          <a:ln>
                            <a:noFill/>
                          </a:ln>
                          <a:solidFill>
                            <a:srgbClr val="C00000"/>
                          </a:solidFill>
                          <a:effectLst/>
                          <a:latin typeface="Times New Roman" pitchFamily="18" charset="0"/>
                          <a:cs typeface="Times New Roman" pitchFamily="18" charset="0"/>
                        </a:rPr>
                        <a:t>1</a:t>
                      </a: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DF2FF"/>
                    </a:solidFill>
                  </a:tcPr>
                </a:tc>
              </a:tr>
              <a:tr h="349250">
                <a:tc>
                  <a:txBody>
                    <a:bodyPr/>
                    <a:lstStyle/>
                    <a:p>
                      <a:pPr marL="342900" marR="0" lvl="0" indent="-342900" algn="ctr" defTabSz="914400" rtl="0" eaLnBrk="1" fontAlgn="base" latinLnBrk="0" hangingPunct="1">
                        <a:lnSpc>
                          <a:spcPct val="100000"/>
                        </a:lnSpc>
                        <a:spcBef>
                          <a:spcPct val="0"/>
                        </a:spcBef>
                        <a:spcAft>
                          <a:spcPct val="0"/>
                        </a:spcAft>
                        <a:buClrTx/>
                        <a:buSzTx/>
                        <a:buFont typeface="+mj-lt"/>
                        <a:buNone/>
                        <a:tabLst/>
                      </a:pPr>
                      <a:r>
                        <a:rPr kumimoji="0" lang="en-US" sz="2000" b="0" i="0" u="none" strike="noStrike" cap="none" normalizeH="0" baseline="0" smtClean="0">
                          <a:ln>
                            <a:noFill/>
                          </a:ln>
                          <a:solidFill>
                            <a:schemeClr val="tx1"/>
                          </a:solidFill>
                          <a:effectLst/>
                          <a:latin typeface="Times New Roman" pitchFamily="18" charset="0"/>
                          <a:cs typeface="Times New Roman" pitchFamily="18" charset="0"/>
                        </a:rPr>
                        <a:t>4</a:t>
                      </a:r>
                      <a:endParaRPr kumimoji="0" lang="ru-RU" sz="20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pct10">
                      <a:fgClr>
                        <a:srgbClr val="FFFFFF"/>
                      </a:fgClr>
                      <a:bgClr>
                        <a:srgbClr val="E5E5E5"/>
                      </a:bgClr>
                    </a:patt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smtClean="0">
                          <a:ln>
                            <a:noFill/>
                          </a:ln>
                          <a:solidFill>
                            <a:srgbClr val="C00000"/>
                          </a:solidFill>
                          <a:effectLst/>
                          <a:latin typeface="Times New Roman" pitchFamily="18" charset="0"/>
                          <a:cs typeface="Times New Roman" pitchFamily="18" charset="0"/>
                        </a:rPr>
                        <a:t>b</a:t>
                      </a: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DF2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smtClean="0">
                          <a:ln>
                            <a:noFill/>
                          </a:ln>
                          <a:solidFill>
                            <a:srgbClr val="C00000"/>
                          </a:solidFill>
                          <a:effectLst/>
                          <a:latin typeface="Times New Roman" pitchFamily="18" charset="0"/>
                          <a:cs typeface="Times New Roman" pitchFamily="18" charset="0"/>
                        </a:rPr>
                        <a:t>0,0001</a:t>
                      </a: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DF2FF"/>
                    </a:solidFill>
                  </a:tcPr>
                </a:tc>
              </a:tr>
              <a:tr h="349250">
                <a:tc>
                  <a:txBody>
                    <a:bodyPr/>
                    <a:lstStyle/>
                    <a:p>
                      <a:pPr marL="342900" marR="0" lvl="0" indent="-342900" algn="ctr" defTabSz="914400" rtl="0" eaLnBrk="1" fontAlgn="base" latinLnBrk="0" hangingPunct="1">
                        <a:lnSpc>
                          <a:spcPct val="100000"/>
                        </a:lnSpc>
                        <a:spcBef>
                          <a:spcPct val="0"/>
                        </a:spcBef>
                        <a:spcAft>
                          <a:spcPct val="0"/>
                        </a:spcAft>
                        <a:buClrTx/>
                        <a:buSzTx/>
                        <a:buFont typeface="+mj-lt"/>
                        <a:buNone/>
                        <a:tabLst/>
                      </a:pPr>
                      <a:r>
                        <a:rPr kumimoji="0" lang="en-US" sz="2000" b="0" i="0" u="none" strike="noStrike" cap="none" normalizeH="0" baseline="0" smtClean="0">
                          <a:ln>
                            <a:noFill/>
                          </a:ln>
                          <a:solidFill>
                            <a:schemeClr val="tx1"/>
                          </a:solidFill>
                          <a:effectLst/>
                          <a:latin typeface="Times New Roman" pitchFamily="18" charset="0"/>
                          <a:cs typeface="Times New Roman" pitchFamily="18" charset="0"/>
                        </a:rPr>
                        <a:t>5</a:t>
                      </a:r>
                      <a:endParaRPr kumimoji="0" lang="ru-RU" sz="20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pct10">
                      <a:fgClr>
                        <a:srgbClr val="FFFFFF"/>
                      </a:fgClr>
                      <a:bgClr>
                        <a:srgbClr val="E5E5E5"/>
                      </a:bgClr>
                    </a:patt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smtClean="0">
                          <a:ln>
                            <a:noFill/>
                          </a:ln>
                          <a:solidFill>
                            <a:srgbClr val="C00000"/>
                          </a:solidFill>
                          <a:effectLst/>
                          <a:latin typeface="Times New Roman" pitchFamily="18" charset="0"/>
                          <a:cs typeface="Times New Roman" pitchFamily="18" charset="0"/>
                        </a:rPr>
                        <a:t>m (г.)</a:t>
                      </a: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DF2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smtClean="0">
                          <a:ln>
                            <a:noFill/>
                          </a:ln>
                          <a:solidFill>
                            <a:srgbClr val="C00000"/>
                          </a:solidFill>
                          <a:effectLst/>
                          <a:latin typeface="Times New Roman" pitchFamily="18" charset="0"/>
                          <a:cs typeface="Times New Roman" pitchFamily="18" charset="0"/>
                        </a:rPr>
                        <a:t>2000</a:t>
                      </a: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DF2FF"/>
                    </a:solidFill>
                  </a:tcPr>
                </a:tc>
              </a:tr>
              <a:tr h="349250">
                <a:tc>
                  <a:txBody>
                    <a:bodyPr/>
                    <a:lstStyle/>
                    <a:p>
                      <a:pPr marL="342900" marR="0" lvl="0" indent="-342900" algn="ctr" defTabSz="914400" rtl="0" eaLnBrk="1" fontAlgn="base" latinLnBrk="0" hangingPunct="1">
                        <a:lnSpc>
                          <a:spcPct val="100000"/>
                        </a:lnSpc>
                        <a:spcBef>
                          <a:spcPct val="0"/>
                        </a:spcBef>
                        <a:spcAft>
                          <a:spcPct val="0"/>
                        </a:spcAft>
                        <a:buClrTx/>
                        <a:buSzTx/>
                        <a:buFont typeface="+mj-lt"/>
                        <a:buNone/>
                        <a:tabLst/>
                      </a:pPr>
                      <a:r>
                        <a:rPr kumimoji="0" lang="en-US" sz="2000" b="0" i="0" u="none" strike="noStrike" cap="none" normalizeH="0" baseline="0" smtClean="0">
                          <a:ln>
                            <a:noFill/>
                          </a:ln>
                          <a:solidFill>
                            <a:schemeClr val="tx1"/>
                          </a:solidFill>
                          <a:effectLst/>
                          <a:latin typeface="Times New Roman" pitchFamily="18" charset="0"/>
                          <a:cs typeface="Times New Roman" pitchFamily="18" charset="0"/>
                        </a:rPr>
                        <a:t>6</a:t>
                      </a:r>
                      <a:endParaRPr kumimoji="0" lang="ru-RU" sz="20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pattFill prst="pct10">
                      <a:fgClr>
                        <a:srgbClr val="FFFFFF"/>
                      </a:fgClr>
                      <a:bgClr>
                        <a:srgbClr val="E5E5E5"/>
                      </a:bgClr>
                    </a:patt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chemeClr val="tx1"/>
                          </a:solidFill>
                          <a:effectLst/>
                          <a:latin typeface="Times New Roman" pitchFamily="18" charset="0"/>
                          <a:cs typeface="Times New Roman" pitchFamily="18" charset="0"/>
                        </a:rPr>
                        <a:t>1 день (г.)</a:t>
                      </a: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chemeClr val="tx1"/>
                          </a:solidFill>
                          <a:effectLst/>
                          <a:latin typeface="Times New Roman" pitchFamily="18" charset="0"/>
                          <a:cs typeface="Times New Roman" pitchFamily="18" charset="0"/>
                        </a:rPr>
                        <a:t>12000</a:t>
                      </a: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r>
              <a:tr h="434975">
                <a:tc>
                  <a:txBody>
                    <a:bodyPr/>
                    <a:lstStyle/>
                    <a:p>
                      <a:pPr marL="342900" marR="0" lvl="0" indent="-342900" algn="ctr" defTabSz="914400" rtl="0" eaLnBrk="1" fontAlgn="base" latinLnBrk="0" hangingPunct="1">
                        <a:lnSpc>
                          <a:spcPct val="100000"/>
                        </a:lnSpc>
                        <a:spcBef>
                          <a:spcPct val="0"/>
                        </a:spcBef>
                        <a:spcAft>
                          <a:spcPct val="0"/>
                        </a:spcAft>
                        <a:buClrTx/>
                        <a:buSzTx/>
                        <a:buFont typeface="+mj-lt"/>
                        <a:buNone/>
                        <a:tabLst/>
                      </a:pPr>
                      <a:r>
                        <a:rPr kumimoji="0" lang="en-US" sz="2000" b="0" i="0" u="none" strike="noStrike" cap="none" normalizeH="0" baseline="0" smtClean="0">
                          <a:ln>
                            <a:noFill/>
                          </a:ln>
                          <a:solidFill>
                            <a:schemeClr val="tx1"/>
                          </a:solidFill>
                          <a:effectLst/>
                          <a:latin typeface="Times New Roman" pitchFamily="18" charset="0"/>
                          <a:cs typeface="Times New Roman" pitchFamily="18" charset="0"/>
                        </a:rPr>
                        <a:t>7</a:t>
                      </a:r>
                      <a:endParaRPr kumimoji="0" lang="ru-RU" sz="20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pct10">
                      <a:fgClr>
                        <a:srgbClr val="FFFFFF"/>
                      </a:fgClr>
                      <a:bgClr>
                        <a:srgbClr val="E5E5E5"/>
                      </a:bgClr>
                    </a:patt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chemeClr val="tx1"/>
                          </a:solidFill>
                          <a:effectLst/>
                          <a:latin typeface="Times New Roman" pitchFamily="18" charset="0"/>
                          <a:cs typeface="Times New Roman" pitchFamily="18" charset="0"/>
                        </a:rPr>
                        <a:t>2 день (г.)</a:t>
                      </a: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chemeClr val="tx1"/>
                          </a:solidFill>
                          <a:effectLst/>
                          <a:latin typeface="Times New Roman" pitchFamily="18" charset="0"/>
                          <a:cs typeface="Times New Roman" pitchFamily="18" charset="0"/>
                        </a:rPr>
                        <a:t>7600</a:t>
                      </a: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49250">
                <a:tc>
                  <a:txBody>
                    <a:bodyPr/>
                    <a:lstStyle/>
                    <a:p>
                      <a:pPr marL="342900" marR="0" lvl="0" indent="-342900" algn="ctr" defTabSz="914400" rtl="0" eaLnBrk="1" fontAlgn="base" latinLnBrk="0" hangingPunct="1">
                        <a:lnSpc>
                          <a:spcPct val="100000"/>
                        </a:lnSpc>
                        <a:spcBef>
                          <a:spcPct val="0"/>
                        </a:spcBef>
                        <a:spcAft>
                          <a:spcPct val="0"/>
                        </a:spcAft>
                        <a:buClrTx/>
                        <a:buSzTx/>
                        <a:buFont typeface="+mj-lt"/>
                        <a:buNone/>
                        <a:tabLst/>
                      </a:pPr>
                      <a:r>
                        <a:rPr kumimoji="0" lang="en-US" sz="2000" b="0" i="0" u="none" strike="noStrike" cap="none" normalizeH="0" baseline="0" smtClean="0">
                          <a:ln>
                            <a:noFill/>
                          </a:ln>
                          <a:solidFill>
                            <a:schemeClr val="tx1"/>
                          </a:solidFill>
                          <a:effectLst/>
                          <a:latin typeface="Times New Roman" pitchFamily="18" charset="0"/>
                          <a:cs typeface="Times New Roman" pitchFamily="18" charset="0"/>
                        </a:rPr>
                        <a:t>8</a:t>
                      </a:r>
                      <a:endParaRPr kumimoji="0" lang="ru-RU" sz="20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pct10">
                      <a:fgClr>
                        <a:srgbClr val="FFFFFF"/>
                      </a:fgClr>
                      <a:bgClr>
                        <a:srgbClr val="E5E5E5"/>
                      </a:bgClr>
                    </a:patt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chemeClr val="tx1"/>
                          </a:solidFill>
                          <a:effectLst/>
                          <a:latin typeface="Times New Roman" pitchFamily="18" charset="0"/>
                          <a:cs typeface="Times New Roman" pitchFamily="18" charset="0"/>
                        </a:rPr>
                        <a:t>3 день (г.)</a:t>
                      </a: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chemeClr val="tx1"/>
                          </a:solidFill>
                          <a:effectLst/>
                          <a:latin typeface="Times New Roman" pitchFamily="18" charset="0"/>
                          <a:cs typeface="Times New Roman" pitchFamily="18" charset="0"/>
                        </a:rPr>
                        <a:t>7424</a:t>
                      </a: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49250">
                <a:tc>
                  <a:txBody>
                    <a:bodyPr/>
                    <a:lstStyle/>
                    <a:p>
                      <a:pPr marL="342900" marR="0" lvl="0" indent="-342900" algn="ctr" defTabSz="914400" rtl="0" eaLnBrk="1" fontAlgn="base" latinLnBrk="0" hangingPunct="1">
                        <a:lnSpc>
                          <a:spcPct val="100000"/>
                        </a:lnSpc>
                        <a:spcBef>
                          <a:spcPct val="0"/>
                        </a:spcBef>
                        <a:spcAft>
                          <a:spcPct val="0"/>
                        </a:spcAft>
                        <a:buClrTx/>
                        <a:buSzTx/>
                        <a:buFont typeface="+mj-lt"/>
                        <a:buNone/>
                        <a:tabLst/>
                      </a:pPr>
                      <a:r>
                        <a:rPr kumimoji="0" lang="en-US" sz="2000" b="0" i="0" u="none" strike="noStrike" cap="none" normalizeH="0" baseline="0" smtClean="0">
                          <a:ln>
                            <a:noFill/>
                          </a:ln>
                          <a:solidFill>
                            <a:schemeClr val="tx1"/>
                          </a:solidFill>
                          <a:effectLst/>
                          <a:latin typeface="Times New Roman" pitchFamily="18" charset="0"/>
                          <a:cs typeface="Times New Roman" pitchFamily="18" charset="0"/>
                        </a:rPr>
                        <a:t>9</a:t>
                      </a:r>
                      <a:endParaRPr kumimoji="0" lang="ru-RU" sz="20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pct10">
                      <a:fgClr>
                        <a:srgbClr val="FFFFFF"/>
                      </a:fgClr>
                      <a:bgClr>
                        <a:srgbClr val="E5E5E5"/>
                      </a:bgClr>
                    </a:patt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chemeClr val="tx1"/>
                          </a:solidFill>
                          <a:effectLst/>
                          <a:latin typeface="Times New Roman" pitchFamily="18" charset="0"/>
                          <a:cs typeface="Times New Roman" pitchFamily="18" charset="0"/>
                        </a:rPr>
                        <a:t>4 день (г.)</a:t>
                      </a: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chemeClr val="tx1"/>
                          </a:solidFill>
                          <a:effectLst/>
                          <a:latin typeface="Times New Roman" pitchFamily="18" charset="0"/>
                          <a:cs typeface="Times New Roman" pitchFamily="18" charset="0"/>
                        </a:rPr>
                        <a:t>7336,422</a:t>
                      </a: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49250">
                <a:tc>
                  <a:txBody>
                    <a:bodyPr/>
                    <a:lstStyle/>
                    <a:p>
                      <a:pPr marL="342900" marR="0" lvl="0" indent="-342900" algn="ctr" defTabSz="914400" rtl="0" eaLnBrk="1" fontAlgn="base" latinLnBrk="0" hangingPunct="1">
                        <a:lnSpc>
                          <a:spcPct val="100000"/>
                        </a:lnSpc>
                        <a:spcBef>
                          <a:spcPct val="0"/>
                        </a:spcBef>
                        <a:spcAft>
                          <a:spcPct val="0"/>
                        </a:spcAft>
                        <a:buClrTx/>
                        <a:buSzTx/>
                        <a:buFont typeface="+mj-lt"/>
                        <a:buNone/>
                        <a:tabLst/>
                      </a:pPr>
                      <a:r>
                        <a:rPr kumimoji="0" lang="en-US" sz="2000" b="0" i="0" u="none" strike="noStrike" cap="none" normalizeH="0" baseline="0" smtClean="0">
                          <a:ln>
                            <a:noFill/>
                          </a:ln>
                          <a:solidFill>
                            <a:schemeClr val="tx1"/>
                          </a:solidFill>
                          <a:effectLst/>
                          <a:latin typeface="Times New Roman" pitchFamily="18" charset="0"/>
                          <a:cs typeface="Times New Roman" pitchFamily="18" charset="0"/>
                        </a:rPr>
                        <a:t>10</a:t>
                      </a:r>
                      <a:endParaRPr kumimoji="0" lang="ru-RU" sz="20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pct10">
                      <a:fgClr>
                        <a:srgbClr val="FFFFFF"/>
                      </a:fgClr>
                      <a:bgClr>
                        <a:srgbClr val="E5E5E5"/>
                      </a:bgClr>
                    </a:patt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chemeClr val="tx1"/>
                          </a:solidFill>
                          <a:effectLst/>
                          <a:latin typeface="Times New Roman" pitchFamily="18" charset="0"/>
                          <a:cs typeface="Times New Roman" pitchFamily="18" charset="0"/>
                        </a:rPr>
                        <a:t>5 день (г.)</a:t>
                      </a: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chemeClr val="tx1"/>
                          </a:solidFill>
                          <a:effectLst/>
                          <a:latin typeface="Times New Roman" pitchFamily="18" charset="0"/>
                          <a:cs typeface="Times New Roman" pitchFamily="18" charset="0"/>
                        </a:rPr>
                        <a:t>7290,535</a:t>
                      </a: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49250">
                <a:tc>
                  <a:txBody>
                    <a:bodyPr/>
                    <a:lstStyle/>
                    <a:p>
                      <a:pPr marL="342900" marR="0" lvl="0" indent="-342900" algn="ctr" defTabSz="914400" rtl="0" eaLnBrk="1" fontAlgn="base" latinLnBrk="0" hangingPunct="1">
                        <a:lnSpc>
                          <a:spcPct val="100000"/>
                        </a:lnSpc>
                        <a:spcBef>
                          <a:spcPct val="0"/>
                        </a:spcBef>
                        <a:spcAft>
                          <a:spcPct val="0"/>
                        </a:spcAft>
                        <a:buClrTx/>
                        <a:buSzTx/>
                        <a:buFont typeface="+mj-lt"/>
                        <a:buNone/>
                        <a:tabLst/>
                      </a:pPr>
                      <a:r>
                        <a:rPr kumimoji="0" lang="en-US" sz="2000" b="0" i="0" u="none" strike="noStrike" cap="none" normalizeH="0" baseline="0" smtClean="0">
                          <a:ln>
                            <a:noFill/>
                          </a:ln>
                          <a:solidFill>
                            <a:schemeClr val="tx1"/>
                          </a:solidFill>
                          <a:effectLst/>
                          <a:latin typeface="Times New Roman" pitchFamily="18" charset="0"/>
                          <a:cs typeface="Times New Roman" pitchFamily="18" charset="0"/>
                        </a:rPr>
                        <a:t>11</a:t>
                      </a:r>
                      <a:endParaRPr kumimoji="0" lang="ru-RU" sz="20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pct10">
                      <a:fgClr>
                        <a:srgbClr val="FFFFFF"/>
                      </a:fgClr>
                      <a:bgClr>
                        <a:srgbClr val="E5E5E5"/>
                      </a:bgClr>
                    </a:patt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chemeClr val="tx1"/>
                          </a:solidFill>
                          <a:effectLst/>
                          <a:latin typeface="Times New Roman" pitchFamily="18" charset="0"/>
                          <a:cs typeface="Times New Roman" pitchFamily="18" charset="0"/>
                        </a:rPr>
                        <a:t>6 день (г.)</a:t>
                      </a: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chemeClr val="tx1"/>
                          </a:solidFill>
                          <a:effectLst/>
                          <a:latin typeface="Times New Roman" pitchFamily="18" charset="0"/>
                          <a:cs typeface="Times New Roman" pitchFamily="18" charset="0"/>
                        </a:rPr>
                        <a:t>7265,88</a:t>
                      </a: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49250">
                <a:tc>
                  <a:txBody>
                    <a:bodyPr/>
                    <a:lstStyle/>
                    <a:p>
                      <a:pPr marL="342900" marR="0" lvl="0" indent="-342900" algn="ctr" defTabSz="914400" rtl="0" eaLnBrk="1" fontAlgn="base" latinLnBrk="0" hangingPunct="1">
                        <a:lnSpc>
                          <a:spcPct val="100000"/>
                        </a:lnSpc>
                        <a:spcBef>
                          <a:spcPct val="0"/>
                        </a:spcBef>
                        <a:spcAft>
                          <a:spcPct val="0"/>
                        </a:spcAft>
                        <a:buClrTx/>
                        <a:buSzTx/>
                        <a:buFont typeface="+mj-lt"/>
                        <a:buNone/>
                        <a:tabLst/>
                      </a:pPr>
                      <a:r>
                        <a:rPr kumimoji="0" lang="en-US" sz="2000" b="0" i="0" u="none" strike="noStrike" cap="none" normalizeH="0" baseline="0" smtClean="0">
                          <a:ln>
                            <a:noFill/>
                          </a:ln>
                          <a:solidFill>
                            <a:schemeClr val="tx1"/>
                          </a:solidFill>
                          <a:effectLst/>
                          <a:latin typeface="Times New Roman" pitchFamily="18" charset="0"/>
                          <a:cs typeface="Times New Roman" pitchFamily="18" charset="0"/>
                        </a:rPr>
                        <a:t>12</a:t>
                      </a:r>
                      <a:endParaRPr kumimoji="0" lang="ru-RU" sz="2000" b="0" i="0" u="none" strike="noStrike" cap="none" normalizeH="0" baseline="0" smtClean="0">
                        <a:ln>
                          <a:noFill/>
                        </a:ln>
                        <a:solidFill>
                          <a:schemeClr val="tx1"/>
                        </a:solidFill>
                        <a:effectLst/>
                        <a:latin typeface="Times New Roman" pitchFamily="18"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pct10">
                      <a:fgClr>
                        <a:srgbClr val="FFFFFF"/>
                      </a:fgClr>
                      <a:bgClr>
                        <a:srgbClr val="E5E5E5"/>
                      </a:bgClr>
                    </a:patt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chemeClr val="tx1"/>
                          </a:solidFill>
                          <a:effectLst/>
                          <a:latin typeface="Times New Roman" pitchFamily="18" charset="0"/>
                          <a:cs typeface="Times New Roman" pitchFamily="18" charset="0"/>
                        </a:rPr>
                        <a:t>7 день (г.)</a:t>
                      </a: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chemeClr val="tx1"/>
                          </a:solidFill>
                          <a:effectLst/>
                          <a:latin typeface="Times New Roman" pitchFamily="18" charset="0"/>
                          <a:cs typeface="Times New Roman" pitchFamily="18" charset="0"/>
                        </a:rPr>
                        <a:t>7252,459</a:t>
                      </a: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graphicFrame>
        <p:nvGraphicFramePr>
          <p:cNvPr id="3" name="Таблица 2"/>
          <p:cNvGraphicFramePr>
            <a:graphicFrameLocks noGrp="1"/>
          </p:cNvGraphicFramePr>
          <p:nvPr/>
        </p:nvGraphicFramePr>
        <p:xfrm>
          <a:off x="841375" y="5472113"/>
          <a:ext cx="7948613" cy="471488"/>
        </p:xfrm>
        <a:graphic>
          <a:graphicData uri="http://schemas.openxmlformats.org/drawingml/2006/table">
            <a:tbl>
              <a:tblPr/>
              <a:tblGrid>
                <a:gridCol w="735013"/>
                <a:gridCol w="2789237"/>
                <a:gridCol w="4424363"/>
              </a:tblGrid>
              <a:tr h="4714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rgbClr val="C00000"/>
                          </a:solidFill>
                          <a:effectLst/>
                          <a:latin typeface="Times New Roman" pitchFamily="18" charset="0"/>
                          <a:cs typeface="Times New Roman" pitchFamily="18" charset="0"/>
                        </a:rPr>
                        <a:t>35</a:t>
                      </a: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pct10">
                      <a:fgClr>
                        <a:srgbClr val="FFFFFF"/>
                      </a:fgClr>
                      <a:bgClr>
                        <a:srgbClr val="E5E5E5"/>
                      </a:bgClr>
                    </a:patt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rgbClr val="C00000"/>
                          </a:solidFill>
                          <a:effectLst/>
                          <a:latin typeface="Times New Roman" pitchFamily="18" charset="0"/>
                          <a:cs typeface="Times New Roman" pitchFamily="18" charset="0"/>
                        </a:rPr>
                        <a:t>30 день (г.)</a:t>
                      </a: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rgbClr val="C00000"/>
                          </a:solidFill>
                          <a:effectLst/>
                          <a:latin typeface="Times New Roman" pitchFamily="18" charset="0"/>
                          <a:cs typeface="Times New Roman" pitchFamily="18" charset="0"/>
                        </a:rPr>
                        <a:t>7236,068</a:t>
                      </a: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u-RU"/>
          </a:p>
        </p:txBody>
      </p:sp>
      <p:sp>
        <p:nvSpPr>
          <p:cNvPr id="1028"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u-RU"/>
          </a:p>
        </p:txBody>
      </p:sp>
      <p:graphicFrame>
        <p:nvGraphicFramePr>
          <p:cNvPr id="1026" name="Object 3"/>
          <p:cNvGraphicFramePr>
            <a:graphicFrameLocks noChangeAspect="1"/>
          </p:cNvGraphicFramePr>
          <p:nvPr/>
        </p:nvGraphicFramePr>
        <p:xfrm>
          <a:off x="1357313" y="0"/>
          <a:ext cx="5795962" cy="4203700"/>
        </p:xfrm>
        <a:graphic>
          <a:graphicData uri="http://schemas.openxmlformats.org/presentationml/2006/ole">
            <p:oleObj spid="_x0000_s1026" name="Диаграмма" r:id="rId3" imgW="4057650" imgH="2943225" progId="Excel.Chart.8">
              <p:embed/>
            </p:oleObj>
          </a:graphicData>
        </a:graphic>
      </p:graphicFrame>
      <p:sp>
        <p:nvSpPr>
          <p:cNvPr id="47109" name="Rectangle 5"/>
          <p:cNvSpPr>
            <a:spLocks noChangeArrowheads="1"/>
          </p:cNvSpPr>
          <p:nvPr/>
        </p:nvSpPr>
        <p:spPr bwMode="auto">
          <a:xfrm>
            <a:off x="546100" y="4335463"/>
            <a:ext cx="7904163" cy="2185987"/>
          </a:xfrm>
          <a:prstGeom prst="rect">
            <a:avLst/>
          </a:prstGeom>
          <a:noFill/>
          <a:ln w="9525">
            <a:noFill/>
            <a:miter lim="800000"/>
            <a:headEnd/>
            <a:tailEnd/>
          </a:ln>
          <a:effectLst/>
        </p:spPr>
        <p:txBody>
          <a:bodyPr anchor="ctr">
            <a:spAutoFit/>
          </a:bodyPr>
          <a:lstStyle/>
          <a:p>
            <a:pPr eaLnBrk="0" hangingPunct="0">
              <a:defRPr/>
            </a:pPr>
            <a:r>
              <a:rPr lang="ru-RU" sz="3200" b="1" dirty="0">
                <a:solidFill>
                  <a:srgbClr val="CC0000"/>
                </a:solidFill>
                <a:effectLst>
                  <a:outerShdw blurRad="38100" dist="38100" dir="2700000" algn="tl">
                    <a:srgbClr val="000000"/>
                  </a:outerShdw>
                </a:effectLst>
                <a:latin typeface="Arial" charset="0"/>
              </a:rPr>
              <a:t>Анализ результатов</a:t>
            </a:r>
            <a:endParaRPr lang="en-US" sz="3200" b="1" dirty="0">
              <a:solidFill>
                <a:srgbClr val="CC0000"/>
              </a:solidFill>
              <a:effectLst>
                <a:outerShdw blurRad="38100" dist="38100" dir="2700000" algn="tl">
                  <a:srgbClr val="000000"/>
                </a:outerShdw>
              </a:effectLst>
              <a:latin typeface="Arial" charset="0"/>
            </a:endParaRPr>
          </a:p>
          <a:p>
            <a:pPr eaLnBrk="0" hangingPunct="0">
              <a:defRPr/>
            </a:pPr>
            <a:endParaRPr lang="ru-RU" sz="3200" b="1" dirty="0">
              <a:solidFill>
                <a:srgbClr val="CC0000"/>
              </a:solidFill>
              <a:effectLst>
                <a:outerShdw blurRad="38100" dist="38100" dir="2700000" algn="tl">
                  <a:srgbClr val="000000"/>
                </a:outerShdw>
              </a:effectLst>
              <a:latin typeface="Arial" charset="0"/>
            </a:endParaRPr>
          </a:p>
          <a:p>
            <a:pPr algn="just" eaLnBrk="0" hangingPunct="0">
              <a:lnSpc>
                <a:spcPct val="150000"/>
              </a:lnSpc>
              <a:defRPr/>
            </a:pPr>
            <a:r>
              <a:rPr lang="ru-RU" sz="2000" b="1" dirty="0">
                <a:solidFill>
                  <a:schemeClr val="accent2"/>
                </a:solidFill>
                <a:latin typeface="Arial" charset="0"/>
              </a:rPr>
              <a:t>Видно, что масса бактерий достаточно быстро убывает и становится близкой к </a:t>
            </a:r>
            <a:r>
              <a:rPr lang="ru-RU" sz="2800" b="1" dirty="0">
                <a:solidFill>
                  <a:srgbClr val="C00000"/>
                </a:solidFill>
                <a:latin typeface="Arial" charset="0"/>
              </a:rPr>
              <a:t>7236</a:t>
            </a:r>
            <a:r>
              <a:rPr lang="ru-RU" sz="2000" b="1" dirty="0">
                <a:solidFill>
                  <a:schemeClr val="accent2"/>
                </a:solidFill>
                <a:latin typeface="Arial" charset="0"/>
              </a:rPr>
              <a:t> граммам.</a:t>
            </a:r>
          </a:p>
        </p:txBody>
      </p:sp>
    </p:spTree>
  </p:cSld>
  <p:clrMapOvr>
    <a:masterClrMapping/>
  </p:clrMapOvr>
</p:sld>
</file>

<file path=ppt/theme/theme1.xml><?xml version="1.0" encoding="utf-8"?>
<a:theme xmlns:a="http://schemas.openxmlformats.org/drawingml/2006/main" name="Тема Office">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331</TotalTime>
  <Words>812</Words>
  <Application>Microsoft Office PowerPoint</Application>
  <PresentationFormat>Экран (4:3)</PresentationFormat>
  <Paragraphs>202</Paragraphs>
  <Slides>19</Slides>
  <Notes>0</Notes>
  <HiddenSlides>0</HiddenSlides>
  <MMClips>0</MMClips>
  <ScaleCrop>false</ScaleCrop>
  <HeadingPairs>
    <vt:vector size="8" baseType="variant">
      <vt:variant>
        <vt:lpstr>Использованные шрифты</vt:lpstr>
      </vt:variant>
      <vt:variant>
        <vt:i4>5</vt:i4>
      </vt:variant>
      <vt:variant>
        <vt:lpstr>Тема</vt:lpstr>
      </vt:variant>
      <vt:variant>
        <vt:i4>1</vt:i4>
      </vt:variant>
      <vt:variant>
        <vt:lpstr>Внедренные серверы OLE</vt:lpstr>
      </vt:variant>
      <vt:variant>
        <vt:i4>1</vt:i4>
      </vt:variant>
      <vt:variant>
        <vt:lpstr>Заголовки слайдов</vt:lpstr>
      </vt:variant>
      <vt:variant>
        <vt:i4>19</vt:i4>
      </vt:variant>
    </vt:vector>
  </HeadingPairs>
  <TitlesOfParts>
    <vt:vector size="26" baseType="lpstr">
      <vt:lpstr>Times New Roman</vt:lpstr>
      <vt:lpstr>Arial</vt:lpstr>
      <vt:lpstr>Calibri</vt:lpstr>
      <vt:lpstr>+mj-lt</vt:lpstr>
      <vt:lpstr>Wingdings</vt:lpstr>
      <vt:lpstr>Тема Office</vt:lpstr>
      <vt:lpstr>Диаграмма Microsoft Office Excel</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vector>
  </TitlesOfParts>
  <Company>1</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1</dc:creator>
  <cp:lastModifiedBy>user</cp:lastModifiedBy>
  <cp:revision>32</cp:revision>
  <dcterms:created xsi:type="dcterms:W3CDTF">2008-10-18T08:27:04Z</dcterms:created>
  <dcterms:modified xsi:type="dcterms:W3CDTF">2011-10-24T13:19:02Z</dcterms:modified>
</cp:coreProperties>
</file>