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4" r:id="rId3"/>
    <p:sldId id="265" r:id="rId4"/>
    <p:sldId id="263" r:id="rId5"/>
    <p:sldId id="260" r:id="rId6"/>
    <p:sldId id="266" r:id="rId7"/>
    <p:sldId id="262" r:id="rId8"/>
    <p:sldId id="25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05C6B-EC0C-49D1-9CCE-06B0CA8BA96B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0BEFA-6321-4228-A7C8-E561CA578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A0BEFA-6321-4228-A7C8-E561CA5784D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872BF-B0B6-4D17-A9E5-D2BCBAA8F012}" type="datetimeFigureOut">
              <a:rPr lang="ru-RU" smtClean="0"/>
              <a:pPr/>
              <a:t>11.10.2011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402FE2-AC70-4375-980A-478A998C00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0"/>
            <a:ext cx="628654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Функции речи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857232"/>
            <a:ext cx="610378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Значение языка для совместной деятельности людей 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Планирующая.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Экспрессивная. 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Коммуникативная, или функция общения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Знаковая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Устная речь 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Письменная речь </a:t>
            </a:r>
          </a:p>
          <a:p>
            <a:pPr marL="342900" indent="-342900">
              <a:buFont typeface="+mj-lt"/>
              <a:buAutoNum type="arabicPeriod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Организация речевой деятельности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422174"/>
            <a:ext cx="3643338" cy="2602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500174"/>
            <a:ext cx="3319471" cy="429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643306" y="2214554"/>
            <a:ext cx="2357454" cy="185738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</a:t>
            </a:r>
            <a:r>
              <a:rPr lang="ru-RU" dirty="0" smtClean="0">
                <a:solidFill>
                  <a:schemeClr val="tx1"/>
                </a:solidFill>
              </a:rPr>
              <a:t>ункции языка (прежде всего речи)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 rot="21191729">
            <a:off x="857224" y="500042"/>
            <a:ext cx="2500330" cy="18573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коммуникативная, или функция общения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670962">
            <a:off x="6357950" y="500042"/>
            <a:ext cx="2357454" cy="18573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передача и усвоение общественно-исторического опыта</a:t>
            </a:r>
          </a:p>
        </p:txBody>
      </p:sp>
      <p:sp>
        <p:nvSpPr>
          <p:cNvPr id="5" name="Овал 4"/>
          <p:cNvSpPr/>
          <p:nvPr/>
        </p:nvSpPr>
        <p:spPr>
          <a:xfrm rot="670153">
            <a:off x="248677" y="3493989"/>
            <a:ext cx="2357454" cy="18573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 знаковая</a:t>
            </a:r>
          </a:p>
        </p:txBody>
      </p:sp>
      <p:sp>
        <p:nvSpPr>
          <p:cNvPr id="6" name="Овал 5"/>
          <p:cNvSpPr/>
          <p:nvPr/>
        </p:nvSpPr>
        <p:spPr>
          <a:xfrm rot="21214069">
            <a:off x="6562023" y="4097361"/>
            <a:ext cx="2357454" cy="18573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планирующая. </a:t>
            </a:r>
          </a:p>
        </p:txBody>
      </p:sp>
      <p:sp>
        <p:nvSpPr>
          <p:cNvPr id="7" name="Овал 6"/>
          <p:cNvSpPr/>
          <p:nvPr/>
        </p:nvSpPr>
        <p:spPr>
          <a:xfrm>
            <a:off x="3643306" y="4714884"/>
            <a:ext cx="2357454" cy="1857388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экспрессивная.</a:t>
            </a:r>
          </a:p>
        </p:txBody>
      </p:sp>
      <p:cxnSp>
        <p:nvCxnSpPr>
          <p:cNvPr id="9" name="Прямая соединительная линия 8"/>
          <p:cNvCxnSpPr>
            <a:stCxn id="3" idx="5"/>
            <a:endCxn id="2" idx="1"/>
          </p:cNvCxnSpPr>
          <p:nvPr/>
        </p:nvCxnSpPr>
        <p:spPr>
          <a:xfrm rot="16200000" flipH="1">
            <a:off x="3270505" y="1768520"/>
            <a:ext cx="510504" cy="925579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11" name="Прямая соединительная линия 10"/>
          <p:cNvCxnSpPr>
            <a:stCxn id="4" idx="3"/>
            <a:endCxn id="2" idx="7"/>
          </p:cNvCxnSpPr>
          <p:nvPr/>
        </p:nvCxnSpPr>
        <p:spPr>
          <a:xfrm rot="5400000">
            <a:off x="5835963" y="1730865"/>
            <a:ext cx="575253" cy="93614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14" name="Прямая соединительная линия 13"/>
          <p:cNvCxnSpPr>
            <a:stCxn id="2" idx="2"/>
            <a:endCxn id="5" idx="7"/>
          </p:cNvCxnSpPr>
          <p:nvPr/>
        </p:nvCxnSpPr>
        <p:spPr>
          <a:xfrm rot="10800000" flipV="1">
            <a:off x="2372308" y="3143247"/>
            <a:ext cx="1270998" cy="796639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17" name="Прямая соединительная линия 16"/>
          <p:cNvCxnSpPr>
            <a:stCxn id="2" idx="4"/>
            <a:endCxn id="7" idx="0"/>
          </p:cNvCxnSpPr>
          <p:nvPr/>
        </p:nvCxnSpPr>
        <p:spPr>
          <a:xfrm rot="5400000">
            <a:off x="4500562" y="4393413"/>
            <a:ext cx="642942" cy="0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cxnSp>
        <p:nvCxnSpPr>
          <p:cNvPr id="20" name="Прямая соединительная линия 19"/>
          <p:cNvCxnSpPr>
            <a:stCxn id="2" idx="5"/>
            <a:endCxn id="6" idx="1"/>
          </p:cNvCxnSpPr>
          <p:nvPr/>
        </p:nvCxnSpPr>
        <p:spPr>
          <a:xfrm rot="16200000" flipH="1">
            <a:off x="5913760" y="3541692"/>
            <a:ext cx="666942" cy="1183425"/>
          </a:xfrm>
          <a:prstGeom prst="lin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</p:cxn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0" y="-30778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начение языка для совместной деятельности людей.</a:t>
            </a:r>
            <a:endParaRPr kumimoji="0" lang="ru-RU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2 (граница и черта) 1"/>
          <p:cNvSpPr/>
          <p:nvPr/>
        </p:nvSpPr>
        <p:spPr>
          <a:xfrm>
            <a:off x="571472" y="285728"/>
            <a:ext cx="3929090" cy="642942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580701"/>
              <a:gd name="adj6" fmla="val -8512"/>
            </a:avLst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планирующая.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4000528" cy="7143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Человеческая деятельность отличается тем, что изначально планируется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928802"/>
            <a:ext cx="4000528" cy="857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Используется для того, чтобы </a:t>
            </a:r>
            <a:r>
              <a:rPr lang="ru-RU" sz="1600" dirty="0">
                <a:solidFill>
                  <a:schemeClr val="tx1"/>
                </a:solidFill>
              </a:rPr>
              <a:t>другие  </a:t>
            </a:r>
            <a:r>
              <a:rPr lang="ru-RU" sz="1600" dirty="0" smtClean="0">
                <a:solidFill>
                  <a:schemeClr val="tx1"/>
                </a:solidFill>
              </a:rPr>
              <a:t>смогли понять , оценить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smtClean="0">
                <a:solidFill>
                  <a:schemeClr val="tx1"/>
                </a:solidFill>
              </a:rPr>
              <a:t>принять </a:t>
            </a:r>
            <a:r>
              <a:rPr lang="ru-RU" sz="1600" dirty="0">
                <a:solidFill>
                  <a:schemeClr val="tx1"/>
                </a:solidFill>
              </a:rPr>
              <a:t>его решения.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928934"/>
            <a:ext cx="4000528" cy="8572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всегда предвосхищает исполнительные действия.</a:t>
            </a:r>
          </a:p>
        </p:txBody>
      </p:sp>
      <p:sp>
        <p:nvSpPr>
          <p:cNvPr id="6" name="Выноска 2 (граница и черта) 5"/>
          <p:cNvSpPr/>
          <p:nvPr/>
        </p:nvSpPr>
        <p:spPr>
          <a:xfrm>
            <a:off x="5000628" y="285728"/>
            <a:ext cx="3929090" cy="642942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748781"/>
              <a:gd name="adj6" fmla="val -6749"/>
            </a:avLst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экспрессивная.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1142984"/>
            <a:ext cx="4000528" cy="71438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выражает отношение человека к сообщению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29190" y="2000240"/>
            <a:ext cx="4000528" cy="928694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основе ее непосредственные врожденные реакции, выражающие расположение или агрессию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628" y="3071810"/>
            <a:ext cx="4000528" cy="928694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придает выразительность человеческой речи, делает ее более доступной для понимания.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628" y="4143380"/>
            <a:ext cx="3929090" cy="928694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выражает состояние человека и его отношение к той информации, которую он сообщает.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000504"/>
            <a:ext cx="1949518" cy="2619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2 (граница и черта) 4"/>
          <p:cNvSpPr/>
          <p:nvPr/>
        </p:nvSpPr>
        <p:spPr>
          <a:xfrm>
            <a:off x="500034" y="214290"/>
            <a:ext cx="4286280" cy="357190"/>
          </a:xfrm>
          <a:prstGeom prst="accentBorderCallout2">
            <a:avLst>
              <a:gd name="adj1" fmla="val 25053"/>
              <a:gd name="adj2" fmla="val -2497"/>
              <a:gd name="adj3" fmla="val 34265"/>
              <a:gd name="adj4" fmla="val -6225"/>
              <a:gd name="adj5" fmla="val 1020130"/>
              <a:gd name="adj6" fmla="val -5369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коммуникативная, или функция общения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714356"/>
            <a:ext cx="4286280" cy="500066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обмен информацией в человеческом общении: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357298"/>
            <a:ext cx="4000528" cy="3571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обмен представлениями,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785926"/>
            <a:ext cx="4000528" cy="3571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обмен  идеями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2285992"/>
            <a:ext cx="4000528" cy="3571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обмен  ценностными ориентациями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2786058"/>
            <a:ext cx="4000528" cy="35719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обмен  настроениями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42910" y="3286124"/>
            <a:ext cx="4000528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обмен  чувствами</a:t>
            </a:r>
          </a:p>
        </p:txBody>
      </p:sp>
      <p:sp>
        <p:nvSpPr>
          <p:cNvPr id="16" name="Выноска 2 (граница и черта) 15"/>
          <p:cNvSpPr/>
          <p:nvPr/>
        </p:nvSpPr>
        <p:spPr>
          <a:xfrm>
            <a:off x="5214942" y="214290"/>
            <a:ext cx="3571900" cy="428628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1355645"/>
              <a:gd name="adj6" fmla="val -7313"/>
            </a:avLst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>
                    <a:lumMod val="95000"/>
                  </a:schemeClr>
                </a:solidFill>
              </a:rPr>
              <a:t>Вторая функция языка - знаковая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214942" y="928670"/>
            <a:ext cx="3643338" cy="157163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Язык человека представляет собой систему знаков.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Знаки замещают собой реальные предметы и явления для обозначения и хранения информации об этих предметах и явлениях.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214942" y="2643182"/>
            <a:ext cx="3643338" cy="164307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Благодаря знакам речь становится средством и формой выражения мысли: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обозначает предметы, явления, действия, качества и т. д.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5143504" y="4500570"/>
            <a:ext cx="3786214" cy="149067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Усваивая язык как фиксированную знаковую систему, человек научается мыслить не только образами, но и знаками.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6" name="Выноска 2 (граница и черта) 25"/>
          <p:cNvSpPr/>
          <p:nvPr/>
        </p:nvSpPr>
        <p:spPr>
          <a:xfrm>
            <a:off x="642910" y="4000504"/>
            <a:ext cx="3929090" cy="642942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367369"/>
              <a:gd name="adj6" fmla="val -8512"/>
            </a:avLst>
          </a:prstGeom>
          <a:solidFill>
            <a:srgbClr val="00B05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усвоение общественно-исторического опыта.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71472" y="4857760"/>
            <a:ext cx="4000528" cy="1214446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Общественно-исторический опыт человек получает прежде всего при помощи языка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6" grpId="0" animBg="1"/>
      <p:bldP spid="17" grpId="0" animBg="1"/>
      <p:bldP spid="20" grpId="0" animBg="1"/>
      <p:bldP spid="25" grpId="0" animBg="1"/>
      <p:bldP spid="26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857628"/>
            <a:ext cx="2000264" cy="1714512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Это речь оратора, лектора, докладчика или любого другого человека, который взял на себя задачу рассказать о каком-либо факте, событии, происшествии</a:t>
            </a:r>
            <a:r>
              <a:rPr lang="ru-RU" sz="1600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4500570"/>
            <a:ext cx="2357454" cy="78581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>возражение, замечание одного собеседника на слова другого.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85728"/>
            <a:ext cx="2357454" cy="500042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Устная речь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71934" y="214290"/>
            <a:ext cx="4786346" cy="6429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представляет собой общение при помощи языковых средств, воспринимаемых на слух.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00174"/>
            <a:ext cx="2000264" cy="428628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монологическая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00298" y="1500174"/>
            <a:ext cx="2214578" cy="42862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диалогическая</a:t>
            </a:r>
          </a:p>
        </p:txBody>
      </p:sp>
      <p:cxnSp>
        <p:nvCxnSpPr>
          <p:cNvPr id="10" name="Прямая со стрелкой 9"/>
          <p:cNvCxnSpPr>
            <a:stCxn id="5" idx="2"/>
            <a:endCxn id="7" idx="0"/>
          </p:cNvCxnSpPr>
          <p:nvPr/>
        </p:nvCxnSpPr>
        <p:spPr>
          <a:xfrm rot="5400000">
            <a:off x="1446576" y="625047"/>
            <a:ext cx="714404" cy="1035851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2"/>
            <a:endCxn id="8" idx="0"/>
          </p:cNvCxnSpPr>
          <p:nvPr/>
        </p:nvCxnSpPr>
        <p:spPr>
          <a:xfrm rot="16200000" flipH="1">
            <a:off x="2607443" y="500030"/>
            <a:ext cx="714404" cy="128588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85720" y="2500306"/>
            <a:ext cx="2000264" cy="1214446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развернутая речь человека, обращенная к другим людям</a:t>
            </a:r>
          </a:p>
        </p:txBody>
      </p:sp>
      <p:cxnSp>
        <p:nvCxnSpPr>
          <p:cNvPr id="15" name="Прямая со стрелкой 14"/>
          <p:cNvCxnSpPr>
            <a:stCxn id="7" idx="2"/>
            <a:endCxn id="13" idx="0"/>
          </p:cNvCxnSpPr>
          <p:nvPr/>
        </p:nvCxnSpPr>
        <p:spPr>
          <a:xfrm rot="5400000">
            <a:off x="1000100" y="2214554"/>
            <a:ext cx="571504" cy="158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500298" y="2500306"/>
            <a:ext cx="2214578" cy="185738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разговорная, речь представляет собой попеременный обмен репликами или развернутыми прениями двух или более людей. </a:t>
            </a:r>
          </a:p>
        </p:txBody>
      </p:sp>
      <p:cxnSp>
        <p:nvCxnSpPr>
          <p:cNvPr id="18" name="Прямая со стрелкой 17"/>
          <p:cNvCxnSpPr>
            <a:stCxn id="8" idx="2"/>
            <a:endCxn id="16" idx="0"/>
          </p:cNvCxnSpPr>
          <p:nvPr/>
        </p:nvCxnSpPr>
        <p:spPr>
          <a:xfrm rot="5400000">
            <a:off x="3321835" y="2214554"/>
            <a:ext cx="571504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5" idx="3"/>
            <a:endCxn id="6" idx="1"/>
          </p:cNvCxnSpPr>
          <p:nvPr/>
        </p:nvCxnSpPr>
        <p:spPr>
          <a:xfrm>
            <a:off x="3500430" y="535749"/>
            <a:ext cx="571504" cy="12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85720" y="5643578"/>
            <a:ext cx="2071702" cy="1071570"/>
          </a:xfrm>
          <a:prstGeom prst="rect">
            <a:avLst/>
          </a:prstGeom>
          <a:solidFill>
            <a:srgbClr val="00B050"/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Монологическая речь требует высокой речевой культуры, она должна быть грамматически оформлена.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428860" y="5357826"/>
            <a:ext cx="2357454" cy="135732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>
                <a:solidFill>
                  <a:schemeClr val="tx1"/>
                </a:solidFill>
              </a:rPr>
              <a:t>Реплика может выражаться возгласом, возражением, замечанием по содержанию речи говорящего, а также действием, жестом, даже молчанием на обращенную к слушающему речь.</a:t>
            </a:r>
          </a:p>
        </p:txBody>
      </p:sp>
      <p:sp>
        <p:nvSpPr>
          <p:cNvPr id="23" name="Выноска 2 (граница и черта) 22"/>
          <p:cNvSpPr/>
          <p:nvPr/>
        </p:nvSpPr>
        <p:spPr>
          <a:xfrm>
            <a:off x="5143504" y="1500174"/>
            <a:ext cx="3571900" cy="428628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1064738"/>
              <a:gd name="adj6" fmla="val -5374"/>
            </a:avLst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Внутренняя речь 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214942" y="2071678"/>
            <a:ext cx="3571900" cy="10001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беззвучная, скрытая речь про себя и для себя, возникающая в процессе мышления.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214942" y="3214686"/>
            <a:ext cx="3571900" cy="10001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происходит </a:t>
            </a:r>
            <a:r>
              <a:rPr lang="ru-RU" sz="1600" dirty="0">
                <a:solidFill>
                  <a:schemeClr val="tx1"/>
                </a:solidFill>
              </a:rPr>
              <a:t>из внешней, специально приспособлена к выполнению мыслительных операций и действий в уме. 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5214942" y="4357694"/>
            <a:ext cx="3571900" cy="171451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Посредством внутренней речи происходит переработка образов восприятия, их осознание и классификация в определенной системе понятий.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3" grpId="0" animBg="1"/>
      <p:bldP spid="16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2 (граница и черта) 1"/>
          <p:cNvSpPr/>
          <p:nvPr/>
        </p:nvSpPr>
        <p:spPr>
          <a:xfrm>
            <a:off x="857224" y="214290"/>
            <a:ext cx="3571900" cy="428628"/>
          </a:xfrm>
          <a:prstGeom prst="accentBorderCallout2">
            <a:avLst>
              <a:gd name="adj1" fmla="val 25053"/>
              <a:gd name="adj2" fmla="val -2497"/>
              <a:gd name="adj3" fmla="val 49780"/>
              <a:gd name="adj4" fmla="val -8522"/>
              <a:gd name="adj5" fmla="val 1261910"/>
              <a:gd name="adj6" fmla="val -8089"/>
            </a:avLst>
          </a:prstGeom>
          <a:solidFill>
            <a:srgbClr val="002060"/>
          </a:solidFill>
          <a:ln>
            <a:solidFill>
              <a:srgbClr val="00B0F0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Письменная речь 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785794"/>
            <a:ext cx="3571900" cy="1000132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представляет собой разновидность монологической речи, но в отличие от монолога строится при помощи письменных знаков.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928802"/>
            <a:ext cx="3571900" cy="121444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отличается от устной не только тем, что использует письменные знаки, но и тем, что имеет особенности в языковой организации.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357562"/>
            <a:ext cx="3571900" cy="221457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Если в устной речи для смыслового выделения, выражения отношения к тому, о чем говорят, используют интонации, то в письменной речи те же функции выполняют лексика (выбор сочетаний слов), грамматика и знаки препинания.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1798" y="0"/>
            <a:ext cx="4532202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934670"/>
            <a:ext cx="9144000" cy="923330"/>
          </a:xfrm>
          <a:prstGeom prst="rect">
            <a:avLst/>
          </a:prstGeom>
          <a:solidFill>
            <a:srgbClr val="00B0F0"/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поэтому за процесс развития речевой деятельности и качество самой речи ответственны обе стороны: тот. кто берет на себя инициативу речевого общения, и тот, на кого направлена эта речь.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285728"/>
            <a:ext cx="5000660" cy="714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Организация речевой деятельности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714488"/>
            <a:ext cx="2214546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фаза предварительной ориентировки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714488"/>
            <a:ext cx="1928826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фаза планирования,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1714488"/>
            <a:ext cx="1928826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фаза осуществления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286644" y="1714488"/>
            <a:ext cx="1643074" cy="9286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фаза контроля.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071810"/>
            <a:ext cx="5000660" cy="71438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Речевая деятельность 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4000504"/>
            <a:ext cx="7000924" cy="42862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осуществляется под контролем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786322"/>
            <a:ext cx="1428728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мышления,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4786322"/>
            <a:ext cx="1357322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внимания,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286644" y="4786322"/>
            <a:ext cx="1428728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восприятия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643570" y="4786322"/>
            <a:ext cx="1214446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памяти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4786322"/>
            <a:ext cx="1571636" cy="92869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воображения </a:t>
            </a:r>
          </a:p>
        </p:txBody>
      </p:sp>
      <p:cxnSp>
        <p:nvCxnSpPr>
          <p:cNvPr id="16" name="Прямая со стрелкой 15"/>
          <p:cNvCxnSpPr>
            <a:stCxn id="3" idx="2"/>
            <a:endCxn id="4" idx="0"/>
          </p:cNvCxnSpPr>
          <p:nvPr/>
        </p:nvCxnSpPr>
        <p:spPr>
          <a:xfrm rot="5400000">
            <a:off x="2411009" y="-303627"/>
            <a:ext cx="714380" cy="332185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2"/>
            <a:endCxn id="5" idx="0"/>
          </p:cNvCxnSpPr>
          <p:nvPr/>
        </p:nvCxnSpPr>
        <p:spPr>
          <a:xfrm rot="5400000">
            <a:off x="3661166" y="946530"/>
            <a:ext cx="714380" cy="82153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2"/>
            <a:endCxn id="6" idx="0"/>
          </p:cNvCxnSpPr>
          <p:nvPr/>
        </p:nvCxnSpPr>
        <p:spPr>
          <a:xfrm rot="16200000" flipH="1">
            <a:off x="4768454" y="660777"/>
            <a:ext cx="714380" cy="139304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3" idx="2"/>
            <a:endCxn id="7" idx="0"/>
          </p:cNvCxnSpPr>
          <p:nvPr/>
        </p:nvCxnSpPr>
        <p:spPr>
          <a:xfrm rot="16200000" flipH="1">
            <a:off x="5911462" y="-482231"/>
            <a:ext cx="714380" cy="367905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2"/>
            <a:endCxn id="10" idx="0"/>
          </p:cNvCxnSpPr>
          <p:nvPr/>
        </p:nvCxnSpPr>
        <p:spPr>
          <a:xfrm rot="5400000">
            <a:off x="2571728" y="2786050"/>
            <a:ext cx="357190" cy="364335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2"/>
            <a:endCxn id="11" idx="0"/>
          </p:cNvCxnSpPr>
          <p:nvPr/>
        </p:nvCxnSpPr>
        <p:spPr>
          <a:xfrm rot="5400000">
            <a:off x="3411133" y="3625455"/>
            <a:ext cx="357190" cy="1964545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9" idx="2"/>
            <a:endCxn id="14" idx="0"/>
          </p:cNvCxnSpPr>
          <p:nvPr/>
        </p:nvCxnSpPr>
        <p:spPr>
          <a:xfrm rot="5400000">
            <a:off x="4393405" y="4607727"/>
            <a:ext cx="357190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2"/>
            <a:endCxn id="13" idx="0"/>
          </p:cNvCxnSpPr>
          <p:nvPr/>
        </p:nvCxnSpPr>
        <p:spPr>
          <a:xfrm rot="16200000" flipH="1">
            <a:off x="5232801" y="3768330"/>
            <a:ext cx="357190" cy="167879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9" idx="2"/>
            <a:endCxn id="12" idx="0"/>
          </p:cNvCxnSpPr>
          <p:nvPr/>
        </p:nvCxnSpPr>
        <p:spPr>
          <a:xfrm rot="16200000" flipH="1">
            <a:off x="6107909" y="2893223"/>
            <a:ext cx="357190" cy="34290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357166"/>
            <a:ext cx="7143800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Язык,</a:t>
            </a:r>
            <a:r>
              <a:rPr lang="ru-RU" sz="1600" dirty="0" smtClean="0"/>
              <a:t> стихийно возникшая в человеческом обществе и развивающаяся система дискретных (членораздельных) звуковых знаков предназначенная для целей </a:t>
            </a:r>
            <a:r>
              <a:rPr lang="ru-RU" sz="1600" i="1" dirty="0" smtClean="0"/>
              <a:t>коммуникации </a:t>
            </a:r>
            <a:r>
              <a:rPr lang="ru-RU" sz="1600" dirty="0" smtClean="0"/>
              <a:t>и способная выразить всю совокупность знаний и представлений человека о мире.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500306"/>
            <a:ext cx="7072362" cy="83099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Язык (средство общения) животных, представляющего собой набор сигналов, передающих реакции на ситуации и регулирующих поведение животных в определённых условиях.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4643446"/>
            <a:ext cx="7000924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Речь содействовала развитию у человека абстрактного мышления в понятиях, в которых выражен общечеловеческий опыт познания действительности. Это приводило к более правильному, более богатому и полному отражению объективной действительности в мышлении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641</Words>
  <Application>Microsoft Office PowerPoint</Application>
  <PresentationFormat>Экран (4:3)</PresentationFormat>
  <Paragraphs>82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Macintosh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Леонид</dc:creator>
  <cp:lastModifiedBy>COMP</cp:lastModifiedBy>
  <cp:revision>25</cp:revision>
  <dcterms:created xsi:type="dcterms:W3CDTF">2010-02-25T20:36:16Z</dcterms:created>
  <dcterms:modified xsi:type="dcterms:W3CDTF">2011-10-11T13:14:51Z</dcterms:modified>
</cp:coreProperties>
</file>