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C25-530E-45E0-B414-18599319F02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C25-530E-45E0-B414-18599319F02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C25-530E-45E0-B414-18599319F02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C25-530E-45E0-B414-18599319F02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C25-530E-45E0-B414-18599319F02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C25-530E-45E0-B414-18599319F02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C25-530E-45E0-B414-18599319F02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C25-530E-45E0-B414-18599319F02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C25-530E-45E0-B414-18599319F02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C25-530E-45E0-B414-18599319F02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C25-530E-45E0-B414-18599319F02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94ABC25-530E-45E0-B414-18599319F02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Тема </a:t>
            </a:r>
            <a:r>
              <a:rPr lang="ru-RU" sz="4400" dirty="0" smtClean="0"/>
              <a:t>Родины и народа в творчестве Н.А. Некрасова.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786322"/>
            <a:ext cx="7854696" cy="1785950"/>
          </a:xfrm>
        </p:spPr>
        <p:txBody>
          <a:bodyPr>
            <a:normAutofit/>
          </a:bodyPr>
          <a:lstStyle/>
          <a:p>
            <a:pPr algn="ctr"/>
            <a:endParaRPr lang="ru-RU" sz="24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64360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Каким размером написано стихотворение?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Не гляди же с тоской на дорогу --!/--!/--!/-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 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И за тройкой во след не спеши,--!/--!/--!/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 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И тоскливую в сердце тревогу  --!/--!/--!/-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 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Поскорей навсегда заглуши!     --!/--!/--!/</a:t>
            </a:r>
          </a:p>
          <a:p>
            <a:pPr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Четырехстопный анапест(--!/--!/--!/-)</a:t>
            </a:r>
          </a:p>
          <a:p>
            <a:pPr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686800" cy="58578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Как они рифмованы?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Женская рифма чередуется с мужской.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 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  …</a:t>
            </a:r>
            <a:r>
              <a:rPr lang="ru-RU" dirty="0" err="1" smtClean="0">
                <a:solidFill>
                  <a:srgbClr val="C00000"/>
                </a:solidFill>
              </a:rPr>
              <a:t>огу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 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  …</a:t>
            </a:r>
            <a:r>
              <a:rPr lang="ru-RU" dirty="0" err="1" smtClean="0">
                <a:solidFill>
                  <a:srgbClr val="C00000"/>
                </a:solidFill>
              </a:rPr>
              <a:t>ши</a:t>
            </a:r>
            <a:r>
              <a:rPr lang="ru-RU" dirty="0" smtClean="0">
                <a:solidFill>
                  <a:srgbClr val="C00000"/>
                </a:solidFill>
              </a:rPr>
              <a:t>           Перекрестная рифма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 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  …</a:t>
            </a:r>
            <a:r>
              <a:rPr lang="ru-RU" dirty="0" err="1" smtClean="0">
                <a:solidFill>
                  <a:srgbClr val="C00000"/>
                </a:solidFill>
              </a:rPr>
              <a:t>огу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 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  …</a:t>
            </a:r>
            <a:r>
              <a:rPr lang="ru-RU" dirty="0" err="1" smtClean="0">
                <a:solidFill>
                  <a:srgbClr val="C00000"/>
                </a:solidFill>
              </a:rPr>
              <a:t>ши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 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книги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84" y="3643314"/>
            <a:ext cx="2928958" cy="2700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959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Какова тема стихотворения?</a:t>
            </a:r>
          </a:p>
          <a:p>
            <a:pPr>
              <a:buNone/>
            </a:pPr>
            <a:r>
              <a:rPr lang="ru-RU" sz="3600" dirty="0" smtClean="0">
                <a:solidFill>
                  <a:srgbClr val="0070C0"/>
                </a:solidFill>
              </a:rPr>
              <a:t>Тема тяжелой судьбы русской крестьянки</a:t>
            </a:r>
          </a:p>
          <a:p>
            <a:pPr>
              <a:buNone/>
            </a:pPr>
            <a:r>
              <a:rPr lang="ru-RU" sz="3600" dirty="0" smtClean="0"/>
              <a:t>В чем заключается </a:t>
            </a:r>
          </a:p>
          <a:p>
            <a:pPr>
              <a:buNone/>
            </a:pPr>
            <a:r>
              <a:rPr lang="ru-RU" sz="3600" dirty="0" smtClean="0"/>
              <a:t>его основная мысль?</a:t>
            </a:r>
          </a:p>
          <a:p>
            <a:pPr>
              <a:buNone/>
            </a:pPr>
            <a:r>
              <a:rPr lang="ru-RU" sz="3600" dirty="0" smtClean="0">
                <a:solidFill>
                  <a:srgbClr val="0070C0"/>
                </a:solidFill>
              </a:rPr>
              <a:t>Вызывает сочувствие </a:t>
            </a:r>
          </a:p>
          <a:p>
            <a:pPr>
              <a:buNone/>
            </a:pPr>
            <a:r>
              <a:rPr lang="ru-RU" sz="3600" dirty="0" smtClean="0">
                <a:solidFill>
                  <a:srgbClr val="0070C0"/>
                </a:solidFill>
              </a:rPr>
              <a:t>к несчастью других</a:t>
            </a:r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Рисунок4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8" y="2857496"/>
            <a:ext cx="2928958" cy="3643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/>
          <a:lstStyle/>
          <a:p>
            <a:pPr>
              <a:buNone/>
            </a:pPr>
            <a:r>
              <a:rPr lang="ru-RU" sz="3200" dirty="0" smtClean="0"/>
              <a:t>Какие композиционные особенности стихотворения «Размышления у парадного подъезда» вы можете выделить?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Композиция этого стихотворения, как любого произведения, представляет особый интерес</a:t>
            </a:r>
          </a:p>
          <a:p>
            <a:pPr>
              <a:buNone/>
            </a:pP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Рисунок1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198" y="4429132"/>
            <a:ext cx="2428892" cy="19050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53054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sz="3200" i="1" dirty="0" smtClean="0"/>
              <a:t>Я лиру посвятил </a:t>
            </a:r>
          </a:p>
          <a:p>
            <a:pPr>
              <a:buNone/>
            </a:pPr>
            <a:r>
              <a:rPr lang="ru-RU" sz="3200" i="1" dirty="0" smtClean="0"/>
              <a:t>народу своему…</a:t>
            </a:r>
            <a:endParaRPr lang="ru-RU" sz="3200" dirty="0" smtClean="0"/>
          </a:p>
          <a:p>
            <a:pPr>
              <a:buNone/>
            </a:pPr>
            <a:r>
              <a:rPr lang="ru-RU" sz="3200" i="1" dirty="0" smtClean="0"/>
              <a:t>Быть может, я умру, </a:t>
            </a:r>
          </a:p>
          <a:p>
            <a:pPr>
              <a:buNone/>
            </a:pPr>
            <a:r>
              <a:rPr lang="ru-RU" sz="3200" i="1" dirty="0" smtClean="0"/>
              <a:t>неведомый ему,</a:t>
            </a:r>
            <a:endParaRPr lang="ru-RU" sz="3200" dirty="0" smtClean="0"/>
          </a:p>
          <a:p>
            <a:pPr>
              <a:buNone/>
            </a:pPr>
            <a:r>
              <a:rPr lang="ru-RU" sz="3200" i="1" dirty="0" smtClean="0"/>
              <a:t>Но я ему служил –</a:t>
            </a:r>
          </a:p>
          <a:p>
            <a:pPr>
              <a:buNone/>
            </a:pPr>
            <a:r>
              <a:rPr lang="ru-RU" sz="3200" i="1" dirty="0" smtClean="0"/>
              <a:t> и сердцем я спокоен…</a:t>
            </a:r>
          </a:p>
          <a:p>
            <a:pPr>
              <a:buNone/>
            </a:pPr>
            <a:r>
              <a:rPr lang="ru-RU" sz="3200" i="1" dirty="0" smtClean="0"/>
              <a:t>   </a:t>
            </a:r>
            <a:endParaRPr lang="ru-RU" sz="3200" dirty="0"/>
          </a:p>
        </p:txBody>
      </p:sp>
      <p:pic>
        <p:nvPicPr>
          <p:cNvPr id="5" name="Рисунок 4" descr="Некр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1000108"/>
            <a:ext cx="4286280" cy="5429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Домашнее задание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3200" dirty="0" smtClean="0"/>
          </a:p>
          <a:p>
            <a:pPr algn="ctr">
              <a:buNone/>
            </a:pPr>
            <a:r>
              <a:rPr lang="ru-RU" sz="3200" dirty="0" smtClean="0"/>
              <a:t>Сделать письменный анализ любого стихотворения на народную тему Н.А. Некрасова.</a:t>
            </a:r>
          </a:p>
          <a:p>
            <a:pPr algn="ctr">
              <a:buNone/>
            </a:pPr>
            <a:r>
              <a:rPr lang="ru-RU" sz="3200" dirty="0" smtClean="0"/>
              <a:t>Индивидуально – Подготовить сообщение «Жанр и композиция поэмы «Кому на Руси жить хорошо».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9593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урок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algn="ctr">
              <a:buNone/>
            </a:pP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Рисунок1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2143116"/>
            <a:ext cx="5857916" cy="4357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929330"/>
          </a:xfrm>
          <a:solidFill>
            <a:schemeClr val="accent2"/>
          </a:solidFill>
        </p:spPr>
        <p:txBody>
          <a:bodyPr/>
          <a:lstStyle/>
          <a:p>
            <a:pPr>
              <a:buNone/>
            </a:pPr>
            <a:endParaRPr lang="ru-RU" sz="2800" b="1" i="1" dirty="0" smtClean="0"/>
          </a:p>
          <a:p>
            <a:pPr>
              <a:buNone/>
            </a:pPr>
            <a:endParaRPr lang="ru-RU" sz="2800" b="1" i="1" dirty="0" smtClean="0"/>
          </a:p>
          <a:p>
            <a:pPr>
              <a:buNone/>
            </a:pPr>
            <a:r>
              <a:rPr lang="ru-RU" sz="2800" b="1" i="1" dirty="0" smtClean="0"/>
              <a:t>     Я лиру посвятил</a:t>
            </a:r>
          </a:p>
          <a:p>
            <a:pPr>
              <a:buNone/>
            </a:pPr>
            <a:r>
              <a:rPr lang="ru-RU" sz="2800" b="1" i="1" dirty="0" smtClean="0"/>
              <a:t>    народу своему…</a:t>
            </a:r>
            <a:endParaRPr lang="ru-RU" sz="2800" b="1" dirty="0" smtClean="0"/>
          </a:p>
          <a:p>
            <a:pPr>
              <a:buNone/>
            </a:pPr>
            <a:r>
              <a:rPr lang="ru-RU" sz="2800" b="1" i="1" dirty="0" smtClean="0"/>
              <a:t>    Быть может, я умру,</a:t>
            </a:r>
          </a:p>
          <a:p>
            <a:pPr>
              <a:buNone/>
            </a:pPr>
            <a:r>
              <a:rPr lang="ru-RU" sz="2800" b="1" i="1" dirty="0" smtClean="0"/>
              <a:t>    неведомый ему,</a:t>
            </a:r>
            <a:endParaRPr lang="ru-RU" sz="2800" b="1" dirty="0" smtClean="0"/>
          </a:p>
          <a:p>
            <a:pPr>
              <a:buNone/>
            </a:pPr>
            <a:r>
              <a:rPr lang="ru-RU" sz="2800" b="1" i="1" dirty="0" smtClean="0"/>
              <a:t>    Но я ему служил – </a:t>
            </a:r>
          </a:p>
          <a:p>
            <a:pPr>
              <a:buNone/>
            </a:pPr>
            <a:r>
              <a:rPr lang="ru-RU" sz="2800" b="1" i="1" dirty="0" smtClean="0"/>
              <a:t>   и сердцем я спокоен…</a:t>
            </a:r>
            <a:endParaRPr lang="ru-RU" sz="2800" b="1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Некрасов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1142984"/>
            <a:ext cx="4000528" cy="5500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/>
              <a:t>                                «Родина» (1846г.)</a:t>
            </a:r>
          </a:p>
          <a:p>
            <a:pPr>
              <a:buNone/>
            </a:pPr>
            <a:r>
              <a:rPr lang="ru-RU" sz="2800" b="1" dirty="0" smtClean="0"/>
              <a:t>«Родина» </a:t>
            </a:r>
            <a:r>
              <a:rPr lang="ru-RU" b="1" dirty="0" smtClean="0"/>
              <a:t>— новаторское произведение. В нем впервые в русской поэзии раскрыт образ нового лирического героя: разночинца. В страстном лирическом монологе видны черты его социально-психологического облика, раскрыт деспотизм помещика, показана тяжелая доля крестьянина и трудная судьба женщины.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книг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70" y="3571876"/>
            <a:ext cx="5214974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868184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</a:t>
            </a:r>
            <a:r>
              <a:rPr lang="ru-RU" dirty="0" smtClean="0"/>
              <a:t>Навсегда главной целью некрасовской музы, богини поэтического искусства, станет </a:t>
            </a:r>
            <a:r>
              <a:rPr lang="ru-RU" b="1" dirty="0" smtClean="0"/>
              <a:t>судьба русской женщины</a:t>
            </a:r>
            <a:r>
              <a:rPr lang="ru-RU" dirty="0" smtClean="0"/>
              <a:t>. Причем разных социальных слоев. В частности – </a:t>
            </a:r>
            <a:r>
              <a:rPr lang="ru-RU" b="1" dirty="0" smtClean="0"/>
              <a:t>женщины-крестьянки.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85884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Анализ стихотворения «Тройка»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53578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/>
              <a:t>     Какой изображается молодая крестьянка? Найдите слова и выражения, которые помогают автору нарисовать яркий образ девушки.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 Эпитеты:</a:t>
            </a:r>
            <a:r>
              <a:rPr lang="ru-RU" sz="2800" dirty="0" smtClean="0"/>
              <a:t>  </a:t>
            </a:r>
          </a:p>
          <a:p>
            <a:pPr>
              <a:buNone/>
            </a:pPr>
            <a:r>
              <a:rPr lang="ru-RU" sz="2800" dirty="0" smtClean="0"/>
              <a:t>                    </a:t>
            </a:r>
            <a:r>
              <a:rPr lang="ru-RU" sz="2800" dirty="0" smtClean="0">
                <a:solidFill>
                  <a:srgbClr val="0070C0"/>
                </a:solidFill>
              </a:rPr>
              <a:t>бьется игриво;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                    из-под брови полукруглой;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                    смотрит бойко;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                    лукавый глазок;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                    взгляд полный чар(полный обаяния, пленительности)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 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 </a:t>
            </a:r>
          </a:p>
          <a:p>
            <a:pPr>
              <a:buNone/>
            </a:pPr>
            <a:endParaRPr lang="ru-RU" sz="2800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sz="2800" dirty="0" smtClean="0">
              <a:solidFill>
                <a:srgbClr val="0070C0"/>
              </a:solidFill>
            </a:endParaRP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олицетворение: 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                         </a:t>
            </a:r>
            <a:r>
              <a:rPr lang="ru-RU" sz="2800" dirty="0" smtClean="0">
                <a:solidFill>
                  <a:srgbClr val="0070C0"/>
                </a:solidFill>
              </a:rPr>
              <a:t>бьется лента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метафора: 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                         лицо вспыхнуло; 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                         зажигающих кровь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сравнение: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                         </a:t>
            </a:r>
            <a:r>
              <a:rPr lang="ru-RU" sz="2800" dirty="0" smtClean="0">
                <a:solidFill>
                  <a:srgbClr val="0070C0"/>
                </a:solidFill>
              </a:rPr>
              <a:t>черных как ночь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метонимия :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                         </a:t>
            </a:r>
            <a:r>
              <a:rPr lang="ru-RU" sz="2800" dirty="0" smtClean="0">
                <a:solidFill>
                  <a:srgbClr val="0070C0"/>
                </a:solidFill>
              </a:rPr>
              <a:t>лукавый глазок(вместо взгляд)</a:t>
            </a:r>
          </a:p>
          <a:p>
            <a:pPr>
              <a:buNone/>
            </a:pPr>
            <a:r>
              <a:rPr lang="ru-RU" sz="2800" dirty="0" smtClean="0"/>
              <a:t>                               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На сколько частей можно разделить стихотворение? </a:t>
            </a:r>
          </a:p>
          <a:p>
            <a:pPr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Можно разделить на две части. </a:t>
            </a:r>
          </a:p>
          <a:p>
            <a:pPr>
              <a:buNone/>
            </a:pPr>
            <a:r>
              <a:rPr lang="ru-RU" sz="3200" dirty="0" smtClean="0"/>
              <a:t>Как оно построено?</a:t>
            </a:r>
          </a:p>
          <a:p>
            <a:pPr>
              <a:buNone/>
            </a:pPr>
            <a:r>
              <a:rPr lang="ru-RU" sz="3200" dirty="0" smtClean="0"/>
              <a:t>   </a:t>
            </a:r>
            <a:r>
              <a:rPr lang="ru-RU" sz="3200" dirty="0" smtClean="0">
                <a:solidFill>
                  <a:srgbClr val="C00000"/>
                </a:solidFill>
              </a:rPr>
              <a:t>Вторая часть противопоставляется первой части. Стихотворение построено на антитезе.</a:t>
            </a:r>
          </a:p>
          <a:p>
            <a:pPr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 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Рисунок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4143380"/>
            <a:ext cx="3429024" cy="2714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600079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200" dirty="0" smtClean="0"/>
              <a:t>Какие слова и выражения помогают поэту создать безрадостную картину будущего крестьянки?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Эпитеты: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      </a:t>
            </a:r>
            <a:r>
              <a:rPr lang="ru-RU" sz="3000" dirty="0" smtClean="0">
                <a:solidFill>
                  <a:srgbClr val="0070C0"/>
                </a:solidFill>
              </a:rPr>
              <a:t>перетянешь уродливо;</a:t>
            </a:r>
          </a:p>
          <a:p>
            <a:pPr>
              <a:buNone/>
            </a:pPr>
            <a:r>
              <a:rPr lang="ru-RU" sz="3000" dirty="0" smtClean="0">
                <a:solidFill>
                  <a:srgbClr val="0070C0"/>
                </a:solidFill>
              </a:rPr>
              <a:t>          выражение тупого терпения;</a:t>
            </a:r>
          </a:p>
          <a:p>
            <a:pPr>
              <a:buNone/>
            </a:pPr>
            <a:r>
              <a:rPr lang="ru-RU" sz="3000" dirty="0" smtClean="0">
                <a:solidFill>
                  <a:srgbClr val="0070C0"/>
                </a:solidFill>
              </a:rPr>
              <a:t>          бессмысленный, вечный испуг;</a:t>
            </a:r>
          </a:p>
          <a:p>
            <a:pPr>
              <a:buNone/>
            </a:pPr>
            <a:r>
              <a:rPr lang="ru-RU" sz="3000" dirty="0" smtClean="0">
                <a:solidFill>
                  <a:srgbClr val="0070C0"/>
                </a:solidFill>
              </a:rPr>
              <a:t>          сон непробудный (длительный, непрерывный);</a:t>
            </a:r>
          </a:p>
          <a:p>
            <a:pPr>
              <a:buNone/>
            </a:pPr>
            <a:r>
              <a:rPr lang="ru-RU" sz="3000" dirty="0" smtClean="0">
                <a:solidFill>
                  <a:srgbClr val="0070C0"/>
                </a:solidFill>
              </a:rPr>
              <a:t>           муж привередник(слишком  разборчивый, с капризами)</a:t>
            </a:r>
          </a:p>
          <a:p>
            <a:pPr>
              <a:buNone/>
            </a:pPr>
            <a:endParaRPr lang="ru-RU" sz="30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Метафора:</a:t>
            </a:r>
          </a:p>
          <a:p>
            <a:pPr>
              <a:buNone/>
            </a:pPr>
            <a:r>
              <a:rPr lang="ru-RU" sz="3300" dirty="0" smtClean="0">
                <a:solidFill>
                  <a:srgbClr val="C00000"/>
                </a:solidFill>
              </a:rPr>
              <a:t>           </a:t>
            </a:r>
            <a:r>
              <a:rPr lang="ru-RU" sz="3300" dirty="0" smtClean="0">
                <a:solidFill>
                  <a:srgbClr val="0070C0"/>
                </a:solidFill>
              </a:rPr>
              <a:t>отцветешь, не успев расцвести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      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 </a:t>
            </a:r>
          </a:p>
          <a:p>
            <a:pPr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95996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Какие строфы второй части стихотворения перекликаются с первыми двумя строфами?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Первая строфа: </a:t>
            </a:r>
            <a:r>
              <a:rPr lang="ru-RU" sz="2800" dirty="0" smtClean="0"/>
              <a:t>Что ты жадно глядишь на дорогу…</a:t>
            </a:r>
          </a:p>
          <a:p>
            <a:pPr>
              <a:buNone/>
            </a:pPr>
            <a:r>
              <a:rPr lang="ru-RU" sz="2800" dirty="0" smtClean="0"/>
              <a:t> 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Предпоследняя строфа: </a:t>
            </a:r>
            <a:r>
              <a:rPr lang="ru-RU" sz="2800" dirty="0" smtClean="0"/>
              <a:t>не гляди же с тоской на дорогу…</a:t>
            </a:r>
          </a:p>
          <a:p>
            <a:pPr>
              <a:buNone/>
            </a:pPr>
            <a:r>
              <a:rPr lang="ru-RU" sz="2800" dirty="0" smtClean="0"/>
              <a:t>Какую роль играет этот прием повтора?</a:t>
            </a:r>
          </a:p>
          <a:p>
            <a:pPr>
              <a:buNone/>
            </a:pPr>
            <a:endParaRPr lang="ru-RU" sz="28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Образует кольцевую композицию.</a:t>
            </a:r>
          </a:p>
          <a:p>
            <a:pPr>
              <a:buNone/>
            </a:pPr>
            <a:endParaRPr lang="ru-RU" sz="28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</TotalTime>
  <Words>434</Words>
  <Application>Microsoft Office PowerPoint</Application>
  <PresentationFormat>On-screen Show (4:3)</PresentationFormat>
  <Paragraphs>108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Поток</vt:lpstr>
      <vt:lpstr>Тема Родины и народа в творчестве Н.А. Некрасова.</vt:lpstr>
      <vt:lpstr>Slide 2</vt:lpstr>
      <vt:lpstr>Slide 3</vt:lpstr>
      <vt:lpstr> Навсегда главной целью некрасовской музы, богини поэтического искусства, станет судьба русской женщины. Причем разных социальных слоев. В частности – женщины-крестьянки. </vt:lpstr>
      <vt:lpstr>Анализ стихотворения «Тройка»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Домашнее задание</vt:lpstr>
      <vt:lpstr>Slide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литературы в 10 классе.  Тема Родины и народа в творчестве Н.А. Некрасова.</dc:title>
  <dc:creator>Super</dc:creator>
  <cp:lastModifiedBy>COMP</cp:lastModifiedBy>
  <cp:revision>10</cp:revision>
  <dcterms:created xsi:type="dcterms:W3CDTF">2010-04-28T14:54:12Z</dcterms:created>
  <dcterms:modified xsi:type="dcterms:W3CDTF">2011-09-25T19:34:22Z</dcterms:modified>
</cp:coreProperties>
</file>