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2"/>
  </p:notesMasterIdLst>
  <p:sldIdLst>
    <p:sldId id="263" r:id="rId2"/>
    <p:sldId id="273" r:id="rId3"/>
    <p:sldId id="257" r:id="rId4"/>
    <p:sldId id="274" r:id="rId5"/>
    <p:sldId id="275" r:id="rId6"/>
    <p:sldId id="264" r:id="rId7"/>
    <p:sldId id="265" r:id="rId8"/>
    <p:sldId id="266" r:id="rId9"/>
    <p:sldId id="267" r:id="rId10"/>
    <p:sldId id="276" r:id="rId11"/>
    <p:sldId id="277" r:id="rId12"/>
    <p:sldId id="269" r:id="rId13"/>
    <p:sldId id="278" r:id="rId14"/>
    <p:sldId id="270" r:id="rId15"/>
    <p:sldId id="271" r:id="rId16"/>
    <p:sldId id="281" r:id="rId17"/>
    <p:sldId id="282" r:id="rId18"/>
    <p:sldId id="272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4E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082" autoAdjust="0"/>
    <p:restoredTop sz="94643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1D7E4-DBD3-41C0-9BA0-7070AF650EE9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BC91C-DEF7-44D7-AE17-FE375815F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BC91C-DEF7-44D7-AE17-FE375815F39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97DE51-A571-4601-8CEF-6B633AA7A6B1}" type="datetimeFigureOut">
              <a:rPr lang="ru-RU" smtClean="0"/>
              <a:pPr/>
              <a:t>06.11.2010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DF48FC-B69C-4FBD-B349-85844AC53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8596" y="2357430"/>
            <a:ext cx="8229600" cy="1828800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rgbClr val="DA4E4E"/>
                </a:solidFill>
              </a:rPr>
              <a:t>Железнодорожный транспорт России</a:t>
            </a:r>
            <a:endParaRPr lang="ru-RU" dirty="0">
              <a:solidFill>
                <a:srgbClr val="DA4E4E"/>
              </a:solidFill>
            </a:endParaRPr>
          </a:p>
        </p:txBody>
      </p:sp>
      <p:pic>
        <p:nvPicPr>
          <p:cNvPr id="1026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2428892" cy="1827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643570" y="521495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Проектная работа выполнена </a:t>
            </a:r>
          </a:p>
          <a:p>
            <a:pPr algn="r"/>
            <a:r>
              <a:rPr lang="ru-RU" dirty="0" smtClean="0"/>
              <a:t>учеником  </a:t>
            </a:r>
            <a:r>
              <a:rPr lang="en-US" dirty="0" smtClean="0"/>
              <a:t>10</a:t>
            </a:r>
            <a:r>
              <a:rPr lang="ru-RU" dirty="0" smtClean="0"/>
              <a:t> «Б» класса </a:t>
            </a:r>
          </a:p>
          <a:p>
            <a:pPr algn="r"/>
            <a:r>
              <a:rPr lang="ru-RU" dirty="0" smtClean="0"/>
              <a:t>Суворовым Алексеем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7572428" cy="1296974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rgbClr val="DA4E4E"/>
                </a:solidFill>
              </a:rPr>
              <a:t>Технология работы железнодорожного транспорта</a:t>
            </a:r>
            <a:endParaRPr lang="ru-RU" sz="35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Основой технологии работы является: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теория расписаний (график движения)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план формирования поездов по направлениям движения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Принципы работы железных дорог: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 занятый перегон не может выйти другой поезд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управление транспортным процессом осуществляется через диспетчерский центр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грузы следуют между сортировочными станциями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смена бригады паровоза производится через 100-120 км, а локомотива – через 1000 км.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5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7143800" cy="1143000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rgbClr val="DA4E4E"/>
                </a:solidFill>
              </a:rPr>
              <a:t>Научные проблемы железнодорожного транспорта</a:t>
            </a:r>
            <a:endParaRPr lang="ru-RU" sz="35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971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/>
              <a:t>Основная научная проблема – повышение скорости движения</a:t>
            </a:r>
            <a:endParaRPr lang="ru-RU" sz="2600" dirty="0"/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2011" y="2500306"/>
            <a:ext cx="6273261" cy="4071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42852"/>
            <a:ext cx="632937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DA4E4E"/>
                </a:solidFill>
              </a:rPr>
              <a:t>Региональная география железных дорог </a:t>
            </a:r>
            <a:endParaRPr lang="ru-RU" sz="36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7929618" cy="4857784"/>
          </a:xfrm>
        </p:spPr>
        <p:txBody>
          <a:bodyPr>
            <a:noAutofit/>
          </a:bodyPr>
          <a:lstStyle/>
          <a:p>
            <a:pPr marL="180000" indent="0">
              <a:buNone/>
            </a:pPr>
            <a:endParaRPr lang="ru-RU" sz="2000" dirty="0" smtClean="0"/>
          </a:p>
          <a:p>
            <a:pPr marL="180000" indent="0">
              <a:lnSpc>
                <a:spcPts val="2500"/>
              </a:lnSpc>
              <a:buNone/>
            </a:pPr>
            <a:endParaRPr lang="ru-RU" sz="2000" dirty="0" smtClean="0"/>
          </a:p>
          <a:p>
            <a:pPr marL="180000" indent="0">
              <a:lnSpc>
                <a:spcPts val="2500"/>
              </a:lnSpc>
              <a:buNone/>
            </a:pPr>
            <a:r>
              <a:rPr lang="ru-RU" sz="2000" dirty="0" smtClean="0"/>
              <a:t>Обеспеченность экономических районов</a:t>
            </a:r>
          </a:p>
          <a:p>
            <a:pPr marL="180000" indent="0">
              <a:lnSpc>
                <a:spcPts val="2500"/>
              </a:lnSpc>
              <a:buNone/>
            </a:pPr>
            <a:r>
              <a:rPr lang="ru-RU" sz="2000" dirty="0" smtClean="0"/>
              <a:t> России железными дорогами неодинакова</a:t>
            </a:r>
          </a:p>
          <a:p>
            <a:pPr marL="180000" indent="0">
              <a:lnSpc>
                <a:spcPts val="2500"/>
              </a:lnSpc>
              <a:buNone/>
            </a:pPr>
            <a:endParaRPr lang="ru-RU" sz="1800" dirty="0" smtClean="0"/>
          </a:p>
          <a:p>
            <a:pPr marL="180000" indent="0">
              <a:lnSpc>
                <a:spcPts val="2500"/>
              </a:lnSpc>
              <a:buNone/>
            </a:pPr>
            <a:r>
              <a:rPr lang="ru-RU" sz="2000" dirty="0" smtClean="0"/>
              <a:t>Плотность железных дорог по России –</a:t>
            </a:r>
          </a:p>
          <a:p>
            <a:pPr marL="180000" indent="0">
              <a:lnSpc>
                <a:spcPts val="2500"/>
              </a:lnSpc>
              <a:buNone/>
            </a:pPr>
            <a:r>
              <a:rPr lang="ru-RU" sz="2000" dirty="0" smtClean="0"/>
              <a:t> 50 км на км</a:t>
            </a:r>
            <a:r>
              <a:rPr lang="ru-RU" sz="2000" baseline="30000" dirty="0" smtClean="0"/>
              <a:t>2</a:t>
            </a:r>
          </a:p>
          <a:p>
            <a:pPr marL="180000" indent="0">
              <a:lnSpc>
                <a:spcPts val="2500"/>
              </a:lnSpc>
              <a:buNone/>
            </a:pPr>
            <a:endParaRPr lang="ru-RU" sz="1800" dirty="0" smtClean="0"/>
          </a:p>
          <a:p>
            <a:pPr marL="180000" indent="0">
              <a:lnSpc>
                <a:spcPts val="2500"/>
              </a:lnSpc>
              <a:buNone/>
            </a:pPr>
            <a:r>
              <a:rPr lang="ru-RU" sz="2000" dirty="0" smtClean="0"/>
              <a:t>Производственно-технологический комплекс железнодорожного транспорта – сложная инфраструктура, в основе которой лежит сеть железных дорог. В настоящее время на территории РФ она состоит из 17 региональных железных дорог</a:t>
            </a:r>
          </a:p>
          <a:p>
            <a:pPr marL="180000" indent="0">
              <a:lnSpc>
                <a:spcPts val="2500"/>
              </a:lnSpc>
              <a:buNone/>
            </a:pPr>
            <a:endParaRPr lang="ru-RU" sz="1800" dirty="0" smtClean="0"/>
          </a:p>
          <a:p>
            <a:pPr marL="180000" indent="0">
              <a:lnSpc>
                <a:spcPts val="2500"/>
              </a:lnSpc>
              <a:buNone/>
            </a:pPr>
            <a:r>
              <a:rPr lang="ru-RU" sz="2000" dirty="0" smtClean="0"/>
              <a:t>Общая протяженность железных дорог России – около 87 тыс. км </a:t>
            </a:r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  <p:pic>
        <p:nvPicPr>
          <p:cNvPr id="5122" name="Picture 2" descr="C:\Users\Knight Researsh\Desktop\Transsi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428736"/>
            <a:ext cx="230387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7358082" cy="1143000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rgbClr val="DA4E4E"/>
                </a:solidFill>
              </a:rPr>
              <a:t>Относительные недостатки железнодорожного транспорта</a:t>
            </a:r>
            <a:endParaRPr lang="ru-RU" sz="35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70916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ограниченная маневренность из-за «привязки» к колее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высокая первоначальная стоимость основных фондов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высокая металлоёмкость, трудоёмкость, низкая производительность труда</a:t>
            </a:r>
          </a:p>
        </p:txBody>
      </p:sp>
      <p:pic>
        <p:nvPicPr>
          <p:cNvPr id="5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357174"/>
            <a:ext cx="6115064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DA4E4E"/>
                </a:solidFill>
              </a:rPr>
              <a:t>Влияние на окружающую среду </a:t>
            </a:r>
            <a:endParaRPr lang="ru-RU" sz="44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180000" indent="0">
              <a:buNone/>
            </a:pPr>
            <a:r>
              <a:rPr lang="ru-RU" dirty="0" smtClean="0"/>
              <a:t>Проблема влияния транспорта на окружающую среду имеет два аспекта: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Использование транспортом природных ресурсов (топливных, лесных, земельных)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Транспортное загрязнение среды (шум и вибрации)</a:t>
            </a:r>
            <a:endParaRPr lang="ru-RU" dirty="0"/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7143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DA4E4E"/>
                </a:solidFill>
              </a:rPr>
              <a:t>Транссибирская железнодорожная магистраль</a:t>
            </a:r>
            <a:endParaRPr lang="ru-RU" sz="36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5000660" cy="2571768"/>
          </a:xfrm>
        </p:spPr>
        <p:txBody>
          <a:bodyPr>
            <a:normAutofit/>
          </a:bodyPr>
          <a:lstStyle/>
          <a:p>
            <a:pPr marL="180000" indent="0">
              <a:buNone/>
            </a:pPr>
            <a:r>
              <a:rPr lang="ru-RU" sz="2000" b="1" i="1" dirty="0" err="1" smtClean="0"/>
              <a:t>Трансси́б</a:t>
            </a:r>
            <a:r>
              <a:rPr lang="ru-RU" sz="2000" b="1" i="1" dirty="0" smtClean="0"/>
              <a:t> или Великий Сибирский Путь </a:t>
            </a:r>
            <a:r>
              <a:rPr lang="ru-RU" sz="2000" dirty="0" smtClean="0"/>
              <a:t>(историческое название) — железная дорога через Евразийский континент, соединяющая Москву и крупнейшие </a:t>
            </a:r>
            <a:r>
              <a:rPr lang="ru-RU" sz="2000" dirty="0" err="1" smtClean="0"/>
              <a:t>восточно-сибирские</a:t>
            </a:r>
            <a:r>
              <a:rPr lang="ru-RU" sz="2000" dirty="0" smtClean="0"/>
              <a:t> и дальневосточные промышленные города России. Длина магистрали 9288,2 км — это самая длинная железная дорога в мире. </a:t>
            </a:r>
            <a:endParaRPr lang="ru-RU" sz="2000" dirty="0"/>
          </a:p>
        </p:txBody>
      </p:sp>
      <p:pic>
        <p:nvPicPr>
          <p:cNvPr id="5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474086" cy="1143008"/>
          </a:xfrm>
          <a:prstGeom prst="rect">
            <a:avLst/>
          </a:prstGeom>
          <a:noFill/>
        </p:spPr>
      </p:pic>
      <p:pic>
        <p:nvPicPr>
          <p:cNvPr id="6" name="Рисунок 5" descr="Trans_siberian_railroad_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143116"/>
            <a:ext cx="3344946" cy="23347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4929198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Транссиб проходит по территории двух частей света – Европы  (1777 км) и Азии (почти 7512 км) – и пересекает Евразию с Запада на Восток. На Европу приходится 19,1 % длины Транссиба, на Азию – 80,9 %. Условной границей Европы и Азии принят 1778-й км Транссиба  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rgbClr val="DA4E4E"/>
                </a:solidFill>
              </a:rPr>
              <a:t>Безопасность движения на железнодорожном транспорте</a:t>
            </a:r>
            <a:endParaRPr lang="ru-RU" sz="3500" dirty="0">
              <a:solidFill>
                <a:srgbClr val="DA4E4E"/>
              </a:solidFill>
            </a:endParaRPr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474086" cy="1143008"/>
          </a:xfrm>
          <a:prstGeom prst="rect">
            <a:avLst/>
          </a:prstGeom>
          <a:noFill/>
        </p:spPr>
      </p:pic>
      <p:pic>
        <p:nvPicPr>
          <p:cNvPr id="2050" name="Picture 2" descr="C:\Users\Knight Researsh\Desktop\02310e8d466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32" y="1928802"/>
            <a:ext cx="3976716" cy="29825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5214950"/>
            <a:ext cx="850112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Тем не менее, ехать в поезде примерно в три раза безопаснее, чем лететь на самолете, и в 10 раз безопаснее, чем ехать в автомобиле.</a:t>
            </a:r>
            <a:endParaRPr lang="ru-RU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1714488"/>
            <a:ext cx="40005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 smtClean="0"/>
              <a:t>Железнодорожный транспорт, выполняющий огромные объемы перевозок, относится к отраслям народного хозяйства с повышенным риском возникновения аварийных ситуаций.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>
            <a:noAutofit/>
          </a:bodyPr>
          <a:lstStyle/>
          <a:p>
            <a:r>
              <a:rPr lang="ru-RU" sz="3300" dirty="0" smtClean="0">
                <a:solidFill>
                  <a:srgbClr val="DA4E4E"/>
                </a:solidFill>
              </a:rPr>
              <a:t>Причины происшествий на железнодорожном транспорте</a:t>
            </a:r>
            <a:endParaRPr lang="ru-RU" sz="33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643998" cy="857256"/>
          </a:xfrm>
        </p:spPr>
        <p:txBody>
          <a:bodyPr>
            <a:normAutofit/>
          </a:bodyPr>
          <a:lstStyle/>
          <a:p>
            <a:pPr marL="180975" indent="0" algn="just">
              <a:buNone/>
            </a:pPr>
            <a:r>
              <a:rPr lang="ru-RU" sz="2400" dirty="0" smtClean="0"/>
              <a:t>Основные причины аварий и катастроф на железнодорожном транспорте:</a:t>
            </a:r>
          </a:p>
          <a:p>
            <a:pPr marL="180975" indent="0" algn="just">
              <a:buNone/>
            </a:pPr>
            <a:endParaRPr lang="ru-RU" sz="2400" dirty="0"/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474086" cy="11430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601954"/>
            <a:ext cx="4357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естественный физический износ </a:t>
            </a:r>
          </a:p>
          <a:p>
            <a:pPr algn="just"/>
            <a:r>
              <a:rPr lang="ru-RU" dirty="0" smtClean="0"/>
              <a:t>    технических средств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нарушение правил эксплуатации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усложнение технологий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ошибки диспетчеров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невнимательность и халатность     </a:t>
            </a:r>
          </a:p>
          <a:p>
            <a:pPr algn="just"/>
            <a:r>
              <a:rPr lang="ru-RU" dirty="0" smtClean="0"/>
              <a:t>    машинистов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увеличение численности, мощности и </a:t>
            </a:r>
          </a:p>
          <a:p>
            <a:pPr algn="just"/>
            <a:r>
              <a:rPr lang="ru-RU" dirty="0" smtClean="0"/>
              <a:t>    скорости транспортных средств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несоблюдение населением правил     </a:t>
            </a:r>
          </a:p>
          <a:p>
            <a:pPr algn="just"/>
            <a:r>
              <a:rPr lang="ru-RU" dirty="0" smtClean="0"/>
              <a:t>    личной безопасности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1026" name="Picture 2" descr="C:\Users\Knight Researsh\Desktop\1254134942_avarii_poezdov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496"/>
            <a:ext cx="3738553" cy="2800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71422"/>
            <a:ext cx="6400816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DA4E4E"/>
                </a:solidFill>
              </a:rPr>
              <a:t>Газотурбовоз ГТ1-001</a:t>
            </a:r>
            <a:endParaRPr lang="ru-RU" sz="4800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858280" cy="714380"/>
          </a:xfrm>
        </p:spPr>
        <p:txBody>
          <a:bodyPr>
            <a:normAutofit/>
          </a:bodyPr>
          <a:lstStyle/>
          <a:p>
            <a:pPr marL="180000" indent="0" algn="just">
              <a:buNone/>
            </a:pPr>
            <a:r>
              <a:rPr lang="ru-RU" sz="1600" dirty="0" smtClean="0"/>
              <a:t>     На экспериментальной линии самый мощный газотурбовоз ГТ1-001 провёл  состав из 159 вагонов протяженностью 2200 м и общим весом 15 тысяч тонн. </a:t>
            </a:r>
          </a:p>
        </p:txBody>
      </p:sp>
      <p:pic>
        <p:nvPicPr>
          <p:cNvPr id="5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474086" cy="1143008"/>
          </a:xfrm>
          <a:prstGeom prst="rect">
            <a:avLst/>
          </a:prstGeom>
          <a:noFill/>
        </p:spPr>
      </p:pic>
      <p:pic>
        <p:nvPicPr>
          <p:cNvPr id="4099" name="Picture 3" descr="C:\Users\Knight Researsh\Desktop\20070722_87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358" y="2085966"/>
            <a:ext cx="3857652" cy="289323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960822"/>
            <a:ext cx="6429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0" algn="just">
              <a:buNone/>
            </a:pPr>
            <a:r>
              <a:rPr lang="ru-RU" i="1" dirty="0" smtClean="0"/>
              <a:t> </a:t>
            </a:r>
            <a:r>
              <a:rPr lang="ru-RU" sz="1500" b="1" i="1" dirty="0" smtClean="0"/>
              <a:t>Технические параметры магистрального газотурбовоза «ГТ1-001»:</a:t>
            </a:r>
          </a:p>
          <a:p>
            <a:pPr marL="180000" indent="0" algn="just">
              <a:buFont typeface="Wingdings" pitchFamily="2" charset="2"/>
              <a:buChar char="§"/>
            </a:pPr>
            <a:r>
              <a:rPr lang="ru-RU" sz="1500" dirty="0" smtClean="0"/>
              <a:t> максимальная мощность 8 300 кВт</a:t>
            </a:r>
          </a:p>
          <a:p>
            <a:pPr marL="180000" indent="0" algn="just">
              <a:buFont typeface="Wingdings" pitchFamily="2" charset="2"/>
              <a:buChar char="§"/>
            </a:pPr>
            <a:r>
              <a:rPr lang="ru-RU" sz="1500" dirty="0" smtClean="0"/>
              <a:t> сила тяги с места 883 кН, сила тяги     продолжительного режима 620 кН</a:t>
            </a:r>
          </a:p>
          <a:p>
            <a:pPr marL="180000" indent="0" algn="just">
              <a:buFont typeface="Wingdings" pitchFamily="2" charset="2"/>
              <a:buChar char="§"/>
            </a:pPr>
            <a:r>
              <a:rPr lang="ru-RU" sz="1500" dirty="0" smtClean="0"/>
              <a:t> общий вес двухсекционного локомотива 300 тонн </a:t>
            </a:r>
          </a:p>
          <a:p>
            <a:pPr marL="180000" indent="0" algn="just">
              <a:buFont typeface="Wingdings" pitchFamily="2" charset="2"/>
              <a:buChar char="§"/>
            </a:pPr>
            <a:r>
              <a:rPr lang="ru-RU" sz="1500" dirty="0" smtClean="0"/>
              <a:t> конструкционная скорость 100 км/час </a:t>
            </a:r>
          </a:p>
          <a:p>
            <a:pPr marL="180000" indent="0" algn="just">
              <a:buFont typeface="Wingdings" pitchFamily="2" charset="2"/>
              <a:buChar char="§"/>
            </a:pPr>
            <a:r>
              <a:rPr lang="ru-RU" sz="1500" dirty="0" smtClean="0"/>
              <a:t> запас топлива (сжиженный природный газ) 17 тонн </a:t>
            </a:r>
          </a:p>
          <a:p>
            <a:pPr marL="180000" indent="0" algn="just">
              <a:buFont typeface="Wingdings" pitchFamily="2" charset="2"/>
              <a:buChar char="§"/>
            </a:pPr>
            <a:r>
              <a:rPr lang="ru-RU" sz="1500" dirty="0" smtClean="0"/>
              <a:t> запас хода (без дозаправки) 750 км.</a:t>
            </a:r>
            <a:endParaRPr lang="ru-RU" sz="1500" dirty="0"/>
          </a:p>
        </p:txBody>
      </p:sp>
      <p:pic>
        <p:nvPicPr>
          <p:cNvPr id="1026" name="Picture 2" descr="C:\Users\Knight Researsh\Desktop\guinn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540442"/>
            <a:ext cx="2143140" cy="31032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643438" y="2214555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0" algn="just">
              <a:buNone/>
            </a:pPr>
            <a:r>
              <a:rPr lang="ru-RU" sz="1600" dirty="0" smtClean="0"/>
              <a:t>23 января 2009 года ОАО «РЖД» получило Диплом Книги рекордов Гиннесса за создание самого мощного в мире магистрального газотурбовоза.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7215238" cy="1082660"/>
          </a:xfrm>
        </p:spPr>
        <p:txBody>
          <a:bodyPr>
            <a:noAutofit/>
          </a:bodyPr>
          <a:lstStyle/>
          <a:p>
            <a:r>
              <a:rPr lang="ru-RU" sz="4300" dirty="0" smtClean="0">
                <a:solidFill>
                  <a:srgbClr val="DA4E4E"/>
                </a:solidFill>
              </a:rPr>
              <a:t>Электропоезд  «Сапсан»</a:t>
            </a:r>
            <a:endParaRPr lang="ru-RU" sz="4300" dirty="0"/>
          </a:p>
        </p:txBody>
      </p:sp>
      <p:pic>
        <p:nvPicPr>
          <p:cNvPr id="5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474086" cy="11430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1714488"/>
            <a:ext cx="392909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В Петербурге презентовали самый быстрый поезд в России – «Сапсан». До Москвы на нем можно будет добраться за 3 часа 45 минут.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     Поезд может развивать скорость до 250 км/ч. Но на испытаниях он достиг и в течение двух минут удерживал скорость 291 км/ч.</a:t>
            </a:r>
          </a:p>
          <a:p>
            <a:pPr algn="just"/>
            <a:endParaRPr lang="ru-RU" sz="1600" dirty="0" smtClean="0"/>
          </a:p>
        </p:txBody>
      </p:sp>
      <p:pic>
        <p:nvPicPr>
          <p:cNvPr id="7" name="Picture 4" descr="C:\Users\Knight Researsh\Desktop\Saps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85926"/>
            <a:ext cx="4118191" cy="285752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5006000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В течение ближайших лет в Россию поставят еще восемь  таких поездов. Их пустят по направлениям на Нижний Новгород и Сочи. Через год этот поезд составит серьезную конкуренцию авиакомпаниям.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A4E4E"/>
                </a:solidFill>
              </a:rPr>
              <a:t>Общая характеристика транспортного комплекса России</a:t>
            </a:r>
            <a:endParaRPr lang="ru-RU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9720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Транспортный комплекс – самостоятельная отрасль народного хозяйства страны. Транспорт призван удовлетворять потребности хозяйства и населения в перевозках, связывая в единое целое различные отрасли хозяйства и районы страны.</a:t>
            </a:r>
          </a:p>
          <a:p>
            <a:pPr algn="just">
              <a:buNone/>
            </a:pPr>
            <a:r>
              <a:rPr lang="ru-RU" dirty="0" smtClean="0"/>
              <a:t>Транспорт не создает новую продукцию, а перемещает уже созданную другими отраслями хозяйства (оказывает услугу), увеличивая её стоимость на величину транспортных расходов.</a:t>
            </a:r>
          </a:p>
          <a:p>
            <a:pPr algn="just">
              <a:buNone/>
            </a:pPr>
            <a:r>
              <a:rPr lang="ru-RU" dirty="0" smtClean="0"/>
              <a:t>Транспорт играет важную роль в развитии внешнеэкономических связей со странами ближнего и дальнего зарубежья. </a:t>
            </a:r>
            <a:endParaRPr lang="ru-RU" dirty="0"/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35824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/>
              <a:t>Список используемой литературы:</a:t>
            </a:r>
            <a:endParaRPr lang="ru-RU" sz="3000" dirty="0" smtClean="0"/>
          </a:p>
          <a:p>
            <a:pPr algn="ctr"/>
            <a:r>
              <a:rPr lang="ru-RU" b="1" i="1" dirty="0" smtClean="0"/>
              <a:t> </a:t>
            </a:r>
            <a:endParaRPr lang="ru-RU" dirty="0" smtClean="0"/>
          </a:p>
          <a:p>
            <a:pPr lvl="0" algn="just"/>
            <a:endParaRPr lang="ru-RU" sz="2400" dirty="0" smtClean="0"/>
          </a:p>
          <a:p>
            <a:pPr lvl="0" algn="just"/>
            <a:r>
              <a:rPr lang="ru-RU" sz="2400" dirty="0" smtClean="0"/>
              <a:t>1. Гладкий Ю.Н., </a:t>
            </a:r>
            <a:r>
              <a:rPr lang="ru-RU" sz="2400" dirty="0" err="1" smtClean="0"/>
              <a:t>Доброскок</a:t>
            </a:r>
            <a:r>
              <a:rPr lang="ru-RU" sz="2400" dirty="0" smtClean="0"/>
              <a:t> В.А., Семенов С.П. «Экономическая география России».–М.; Просвещение, 1999</a:t>
            </a:r>
          </a:p>
          <a:p>
            <a:pPr lvl="0" algn="just"/>
            <a:r>
              <a:rPr lang="ru-RU" sz="2400" dirty="0" smtClean="0"/>
              <a:t>2. Громов Н.Н., Панченко Т.А., </a:t>
            </a:r>
            <a:r>
              <a:rPr lang="ru-RU" sz="2400" dirty="0" err="1" smtClean="0"/>
              <a:t>Чудновский</a:t>
            </a:r>
            <a:r>
              <a:rPr lang="ru-RU" sz="2400" dirty="0" smtClean="0"/>
              <a:t> А.Д. «Единая транспортная система». –М.; Транспорт, 1989</a:t>
            </a:r>
          </a:p>
          <a:p>
            <a:pPr lvl="0" algn="just"/>
            <a:r>
              <a:rPr lang="ru-RU" sz="2400" dirty="0" smtClean="0"/>
              <a:t>3. «Железнодорожный транспорт»/ Ж.д. транспорт, №7–1999</a:t>
            </a:r>
          </a:p>
          <a:p>
            <a:pPr algn="just"/>
            <a:r>
              <a:rPr lang="ru-RU" sz="2400" dirty="0" smtClean="0"/>
              <a:t>4.  </a:t>
            </a:r>
            <a:r>
              <a:rPr lang="ru-RU" sz="2400" dirty="0" err="1" smtClean="0"/>
              <a:t>Википедия</a:t>
            </a:r>
            <a:r>
              <a:rPr lang="ru-RU" sz="2400" dirty="0" smtClean="0"/>
              <a:t>.  </a:t>
            </a:r>
            <a:r>
              <a:rPr lang="ru-RU" sz="2400" u="sng" dirty="0" smtClean="0">
                <a:solidFill>
                  <a:srgbClr val="FF0000"/>
                </a:solidFill>
              </a:rPr>
              <a:t>http: //</a:t>
            </a:r>
            <a:r>
              <a:rPr lang="ru-RU" sz="2400" u="sng" dirty="0" err="1" smtClean="0">
                <a:solidFill>
                  <a:srgbClr val="FF0000"/>
                </a:solidFill>
              </a:rPr>
              <a:t>ru.wikipedia.org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/>
              <a:t>5.  Российские Железные Дороги. </a:t>
            </a:r>
            <a:r>
              <a:rPr lang="ru-RU" sz="2400" u="sng" dirty="0" smtClean="0">
                <a:solidFill>
                  <a:srgbClr val="FF0000"/>
                </a:solidFill>
              </a:rPr>
              <a:t>http: //</a:t>
            </a:r>
            <a:r>
              <a:rPr lang="ru-RU" sz="2400" u="sng" dirty="0" err="1" smtClean="0">
                <a:solidFill>
                  <a:srgbClr val="FF0000"/>
                </a:solidFill>
              </a:rPr>
              <a:t>www.rzd.ru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21455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00166" y="500042"/>
            <a:ext cx="78581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A4E4E"/>
                </a:solidFill>
              </a:rPr>
              <a:t>Транспортный комплекс России: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786050" y="1500174"/>
            <a:ext cx="6758006" cy="3429024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Железнодорожный</a:t>
            </a:r>
          </a:p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Автомобильный</a:t>
            </a:r>
          </a:p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Трубопроводный</a:t>
            </a:r>
          </a:p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Морской</a:t>
            </a:r>
          </a:p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Речной</a:t>
            </a:r>
          </a:p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Авиационный</a:t>
            </a:r>
          </a:p>
          <a:p>
            <a:pPr>
              <a:spcBef>
                <a:spcPts val="1000"/>
              </a:spcBef>
              <a:buFont typeface="Wingdings" pitchFamily="2" charset="2"/>
              <a:buChar char="Ø"/>
            </a:pPr>
            <a:r>
              <a:rPr lang="ru-RU" sz="2400" b="1" dirty="0" smtClean="0"/>
              <a:t>Электронный</a:t>
            </a:r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10" name="Picture 2" descr="C:\Users\Knight Researsh\Desktop\5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537" y="3786190"/>
            <a:ext cx="2765577" cy="1853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Knight Researsh\Desktop\8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7058" y="1643050"/>
            <a:ext cx="2569784" cy="1836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Knight Researsh\Desktop\6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0592" y="3857627"/>
            <a:ext cx="2966207" cy="1762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Knight Researsh\Desktop\7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643050"/>
            <a:ext cx="2643206" cy="1908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28596" y="5715016"/>
            <a:ext cx="821537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dirty="0" smtClean="0"/>
              <a:t>         Транспортная сеть России включает 162 тыс. км железнодорожных линий и подъездных путей, 745 тыс. км автодорог, 115 тыс. км внутренних водных путей, 600 </a:t>
            </a:r>
            <a:r>
              <a:rPr lang="ru-RU" sz="1600" dirty="0" smtClean="0"/>
              <a:t>тыс. км воздушных линий,</a:t>
            </a:r>
            <a:r>
              <a:rPr lang="ru-RU" sz="1500" dirty="0" smtClean="0"/>
              <a:t> 214 тыс. км магистральных трубопроводов. В транспортном комплексе занято более 3,2 млн. человек (4,6%  от общей численности работающего населения страны).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829444" cy="1143000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rgbClr val="DA4E4E"/>
                </a:solidFill>
              </a:rPr>
              <a:t>Железнодорожный транспорт – основа транспортной системы РФ 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Это обусловлено экономико-географическими особен-ностями нашей страны.</a:t>
            </a:r>
          </a:p>
          <a:p>
            <a:pPr>
              <a:buNone/>
            </a:pPr>
            <a:r>
              <a:rPr lang="ru-RU" dirty="0" smtClean="0"/>
              <a:t>Железнодорожный транспорт – один из видов транспорта общего пользования. Он эффективен для перевозки грузов на средние и дальние расстояния, а пассажиров – на линиях пригородного сообщения и на дальние расстояния. </a:t>
            </a:r>
          </a:p>
          <a:p>
            <a:pPr algn="just">
              <a:buNone/>
            </a:pPr>
            <a:r>
              <a:rPr lang="ru-RU" dirty="0" smtClean="0"/>
              <a:t>Главная задача железных дорог России – обеспечить надежную транспортную связь европейской части страны с её восточными районами. Наиболее густая и разветвленная сеть железных дорог расположена в европейской части РФ. </a:t>
            </a:r>
            <a:endParaRPr lang="ru-RU" dirty="0"/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78661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A4E4E"/>
                </a:solidFill>
              </a:rPr>
              <a:t>Доли транспорта в </a:t>
            </a:r>
            <a:r>
              <a:rPr lang="ru-RU" dirty="0" err="1" smtClean="0">
                <a:solidFill>
                  <a:srgbClr val="DA4E4E"/>
                </a:solidFill>
              </a:rPr>
              <a:t>грузо</a:t>
            </a:r>
            <a:r>
              <a:rPr lang="ru-RU" dirty="0" smtClean="0">
                <a:solidFill>
                  <a:srgbClr val="DA4E4E"/>
                </a:solidFill>
              </a:rPr>
              <a:t>- </a:t>
            </a:r>
            <a:br>
              <a:rPr lang="ru-RU" dirty="0" smtClean="0">
                <a:solidFill>
                  <a:srgbClr val="DA4E4E"/>
                </a:solidFill>
              </a:rPr>
            </a:br>
            <a:r>
              <a:rPr lang="ru-RU" dirty="0" smtClean="0">
                <a:solidFill>
                  <a:srgbClr val="DA4E4E"/>
                </a:solidFill>
              </a:rPr>
              <a:t>и пассажирообороте </a:t>
            </a:r>
            <a:endParaRPr lang="ru-RU" dirty="0">
              <a:solidFill>
                <a:srgbClr val="DA4E4E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743472"/>
            <a:ext cx="8229600" cy="2400304"/>
          </a:xfrm>
        </p:spPr>
        <p:txBody>
          <a:bodyPr/>
          <a:lstStyle/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      Железнодорожный транспорт отличается регулярностью движения во все времена года и большой скоростью, способностью осваивать массовые потоки грузов и пассажиров, низкой себестоимостью перевозок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8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  <p:pic>
        <p:nvPicPr>
          <p:cNvPr id="1026" name="Picture 2" descr="C:\Users\Knight Researsh\Desktop\Презентация ТРАНСПОРТ\Структура_Российского_грузо-_и_пассажирооборот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643050"/>
            <a:ext cx="635798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786182" y="0"/>
            <a:ext cx="4929222" cy="6357982"/>
          </a:xfrm>
        </p:spPr>
        <p:txBody>
          <a:bodyPr>
            <a:normAutofit/>
          </a:bodyPr>
          <a:lstStyle/>
          <a:p>
            <a:pPr marL="180000" indent="0" algn="just">
              <a:buNone/>
            </a:pPr>
            <a:endParaRPr lang="ru-RU" sz="2300" dirty="0" smtClean="0"/>
          </a:p>
          <a:p>
            <a:pPr marL="180000" indent="0" algn="just">
              <a:buNone/>
            </a:pPr>
            <a:endParaRPr lang="ru-RU" sz="2300" dirty="0" smtClean="0"/>
          </a:p>
          <a:p>
            <a:pPr marL="180000" indent="0" algn="just">
              <a:buNone/>
            </a:pPr>
            <a:endParaRPr lang="ru-RU" sz="2300" dirty="0" smtClean="0"/>
          </a:p>
          <a:p>
            <a:pPr marL="180000" indent="0" algn="just">
              <a:buNone/>
            </a:pPr>
            <a:endParaRPr lang="ru-RU" sz="2300" dirty="0" smtClean="0"/>
          </a:p>
          <a:p>
            <a:pPr marL="180000" indent="0" algn="just">
              <a:buNone/>
            </a:pPr>
            <a:endParaRPr lang="ru-RU" sz="2300" dirty="0" smtClean="0"/>
          </a:p>
          <a:p>
            <a:pPr marL="180000" indent="0" algn="just">
              <a:buNone/>
            </a:pPr>
            <a:endParaRPr lang="ru-RU" sz="2300" dirty="0" smtClean="0"/>
          </a:p>
          <a:p>
            <a:pPr marL="180000" indent="0" algn="just">
              <a:buNone/>
            </a:pPr>
            <a:r>
              <a:rPr lang="ru-RU" sz="2300" dirty="0" smtClean="0"/>
              <a:t>Этот транспорт принимает на себя основную часть потоков массовых грузов (угля, руды, леса, зерна, металла и т. д.)</a:t>
            </a:r>
          </a:p>
          <a:p>
            <a:pPr marL="180000" indent="0">
              <a:buNone/>
            </a:pPr>
            <a:r>
              <a:rPr lang="ru-RU" sz="2300" dirty="0" smtClean="0"/>
              <a:t>      Доля    железнодорожного транспорта в общем объеме перевозок грузов на рынке транспортных услуг достигает 60%, а перевозки пассажиров – 47 %</a:t>
            </a:r>
          </a:p>
          <a:p>
            <a:pPr marL="180000" indent="0" algn="just">
              <a:buNone/>
            </a:pPr>
            <a:endParaRPr lang="ru-RU" sz="2300" dirty="0" smtClean="0"/>
          </a:p>
          <a:p>
            <a:pPr marL="180000" indent="0">
              <a:buNone/>
            </a:pPr>
            <a:endParaRPr lang="ru-RU" sz="2300" dirty="0" smtClean="0"/>
          </a:p>
          <a:p>
            <a:pPr marL="180000" indent="0">
              <a:buNone/>
            </a:pPr>
            <a:endParaRPr lang="ru-RU" sz="2300" dirty="0" smtClean="0"/>
          </a:p>
          <a:p>
            <a:pPr marL="180000" indent="0">
              <a:buNone/>
            </a:pPr>
            <a:endParaRPr lang="ru-RU" sz="2300" dirty="0" smtClean="0"/>
          </a:p>
          <a:p>
            <a:pPr marL="180000" indent="0">
              <a:buNone/>
            </a:pPr>
            <a:endParaRPr lang="ru-RU" sz="2300" dirty="0" smtClean="0"/>
          </a:p>
        </p:txBody>
      </p:sp>
      <p:pic>
        <p:nvPicPr>
          <p:cNvPr id="8" name="Содержимое 7" descr="Passajir shem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2857496"/>
            <a:ext cx="3357586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928670"/>
            <a:ext cx="635798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dirty="0" smtClean="0"/>
              <a:t> Железные дороги РФ, располагая  11-12% общей протяженности железных дорог мира, выполняют более  30%  грузооборота. 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/>
          <a:lstStyle/>
          <a:p>
            <a:r>
              <a:rPr lang="ru-RU" dirty="0" smtClean="0">
                <a:solidFill>
                  <a:srgbClr val="DA4E4E"/>
                </a:solidFill>
              </a:rPr>
              <a:t>История развития</a:t>
            </a:r>
            <a:endParaRPr lang="ru-RU" dirty="0">
              <a:solidFill>
                <a:srgbClr val="DA4E4E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900" dirty="0" smtClean="0"/>
              <a:t>1837 год – открыта первая железная дорога между Петербургом и Царским Селом</a:t>
            </a:r>
          </a:p>
          <a:p>
            <a:pPr>
              <a:buNone/>
            </a:pPr>
            <a:r>
              <a:rPr lang="ru-RU" sz="1900" dirty="0" smtClean="0"/>
              <a:t>1842 год – создан Департамент железных дорог </a:t>
            </a:r>
          </a:p>
          <a:p>
            <a:pPr>
              <a:buNone/>
            </a:pPr>
            <a:r>
              <a:rPr lang="ru-RU" sz="1900" dirty="0" smtClean="0"/>
              <a:t>1843 год – начало строительства железной дороги  Санкт-Петербург – Москва </a:t>
            </a:r>
          </a:p>
          <a:p>
            <a:pPr>
              <a:buNone/>
            </a:pPr>
            <a:r>
              <a:rPr lang="ru-RU" sz="1900" dirty="0" smtClean="0"/>
              <a:t>1860 гг. – строительство Нижегородского, Ярославского и Курского вокзалов в Москве</a:t>
            </a:r>
          </a:p>
          <a:p>
            <a:pPr>
              <a:buNone/>
            </a:pPr>
            <a:r>
              <a:rPr lang="ru-RU" sz="1900" dirty="0" smtClean="0"/>
              <a:t>1864 год – открытие железной дороги Москва - Нижний Новгород</a:t>
            </a:r>
          </a:p>
          <a:p>
            <a:pPr>
              <a:buNone/>
            </a:pPr>
            <a:r>
              <a:rPr lang="ru-RU" sz="1900" dirty="0" smtClean="0"/>
              <a:t>1865 год – создано Министерство путей сообщения (протяженность железных дорог в России – 3000 км) </a:t>
            </a:r>
          </a:p>
          <a:p>
            <a:pPr>
              <a:buNone/>
            </a:pPr>
            <a:r>
              <a:rPr lang="ru-RU" sz="1900" dirty="0" smtClean="0"/>
              <a:t>1891 год – начало строительства Транссибирской железнодорожной магистрали</a:t>
            </a:r>
          </a:p>
          <a:p>
            <a:pPr>
              <a:buNone/>
            </a:pPr>
            <a:r>
              <a:rPr lang="ru-RU" sz="1900" dirty="0" smtClean="0"/>
              <a:t>1913 год – общая длинна железных дорог России – 71,7 тыс. км (</a:t>
            </a:r>
            <a:r>
              <a:rPr lang="en-US" sz="1900" dirty="0" smtClean="0"/>
              <a:t>II</a:t>
            </a:r>
            <a:r>
              <a:rPr lang="ru-RU" sz="1900" dirty="0" smtClean="0"/>
              <a:t> место по протяженности в мире после США)</a:t>
            </a:r>
          </a:p>
          <a:p>
            <a:pPr>
              <a:buNone/>
            </a:pPr>
            <a:endParaRPr lang="ru-RU" sz="1900" dirty="0" smtClean="0"/>
          </a:p>
          <a:p>
            <a:pPr marL="180000" indent="0">
              <a:buNone/>
            </a:pPr>
            <a:r>
              <a:rPr lang="ru-RU" sz="1900" dirty="0" smtClean="0"/>
              <a:t>В середине  </a:t>
            </a:r>
            <a:r>
              <a:rPr lang="en-US" sz="1900" dirty="0" smtClean="0"/>
              <a:t>XX  </a:t>
            </a:r>
            <a:r>
              <a:rPr lang="ru-RU" sz="1900" dirty="0" smtClean="0"/>
              <a:t>века интенсивность железнодорожных перевозок резко сократилась  из-за увеличения числа автомобилей и развития авиаперевозок</a:t>
            </a:r>
          </a:p>
          <a:p>
            <a:pPr marL="180000">
              <a:buNone/>
            </a:pPr>
            <a:r>
              <a:rPr lang="ru-RU" sz="1900" dirty="0" smtClean="0"/>
              <a:t> </a:t>
            </a:r>
            <a:endParaRPr lang="ru-RU" sz="1900" dirty="0"/>
          </a:p>
        </p:txBody>
      </p:sp>
      <p:pic>
        <p:nvPicPr>
          <p:cNvPr id="7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0"/>
                            </p:stCondLst>
                            <p:childTnLst>
                              <p:par>
                                <p:cTn id="7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000"/>
                            </p:stCondLst>
                            <p:childTnLst>
                              <p:par>
                                <p:cTn id="8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9000"/>
                            </p:stCondLst>
                            <p:childTnLst>
                              <p:par>
                                <p:cTn id="8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A4E4E"/>
                </a:solidFill>
              </a:rPr>
              <a:t>Значение в хозяйстве страны</a:t>
            </a:r>
            <a:endParaRPr lang="ru-RU" dirty="0">
              <a:solidFill>
                <a:srgbClr val="DA4E4E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588" indent="0">
              <a:buNone/>
            </a:pPr>
            <a:endParaRPr lang="ru-RU" sz="2400" dirty="0" smtClean="0"/>
          </a:p>
          <a:p>
            <a:pPr marL="1588" indent="0" algn="just">
              <a:buNone/>
            </a:pPr>
            <a:r>
              <a:rPr lang="ru-RU" sz="2400" dirty="0" smtClean="0"/>
              <a:t>Железные дороги России имеют важное значение в развитии межгосударственных связей со странами ближнего зарубежья и международных перевозок</a:t>
            </a:r>
          </a:p>
          <a:p>
            <a:pPr marL="515938" indent="-514350">
              <a:buFont typeface="+mj-lt"/>
              <a:buAutoNum type="arabicPeriod"/>
            </a:pPr>
            <a:endParaRPr lang="ru-RU" sz="2400" dirty="0" smtClean="0"/>
          </a:p>
          <a:p>
            <a:pPr marL="515938" indent="-514350">
              <a:buFont typeface="+mj-lt"/>
              <a:buAutoNum type="arabicPeriod"/>
            </a:pPr>
            <a:r>
              <a:rPr lang="ru-RU" sz="2400" dirty="0" smtClean="0"/>
              <a:t>Обеспечивает функционирование и развитие товарного рынка страны </a:t>
            </a:r>
          </a:p>
          <a:p>
            <a:pPr marL="515938" indent="-514350">
              <a:buFont typeface="+mj-lt"/>
              <a:buAutoNum type="arabicPeriod"/>
            </a:pPr>
            <a:r>
              <a:rPr lang="ru-RU" sz="2400" dirty="0" smtClean="0"/>
              <a:t>Удовлетворяет потребности населения в передвижении </a:t>
            </a:r>
          </a:p>
          <a:p>
            <a:pPr marL="515938" indent="-514350">
              <a:buFont typeface="+mj-lt"/>
              <a:buAutoNum type="arabicPeriod"/>
            </a:pPr>
            <a:r>
              <a:rPr lang="ru-RU" sz="2400" dirty="0" smtClean="0"/>
              <a:t>Удовлетворяет транспортные потребности народного хозяйства</a:t>
            </a:r>
          </a:p>
        </p:txBody>
      </p:sp>
      <p:pic>
        <p:nvPicPr>
          <p:cNvPr id="6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A4E4E"/>
                </a:solidFill>
              </a:rPr>
              <a:t>Особенности транспорта</a:t>
            </a:r>
            <a:endParaRPr lang="ru-RU" dirty="0">
              <a:solidFill>
                <a:srgbClr val="DA4E4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1042982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Железнодорожный транспорт разделяют на: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Knight Researsh\Desktop\mintran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474086" cy="1143008"/>
          </a:xfrm>
          <a:prstGeom prst="rect">
            <a:avLst/>
          </a:prstGeom>
          <a:noFill/>
        </p:spPr>
      </p:pic>
      <p:pic>
        <p:nvPicPr>
          <p:cNvPr id="4098" name="Picture 2" descr="C:\Users\Knight Researsh\Desktop\9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000504"/>
            <a:ext cx="3705257" cy="25849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2643182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 Транспорт общего пользования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Магистральный, или внешний транспорт</a:t>
            </a:r>
          </a:p>
          <a:p>
            <a:r>
              <a:rPr lang="ru-RU" sz="2400" dirty="0" smtClean="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Ведомственный транспорт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Внутрихозяйственный транспорт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1255</TotalTime>
  <Words>1111</Words>
  <Application>Microsoft Office PowerPoint</Application>
  <PresentationFormat>Экран (4:3)</PresentationFormat>
  <Paragraphs>144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Железнодорожный транспорт России</vt:lpstr>
      <vt:lpstr>Общая характеристика транспортного комплекса России</vt:lpstr>
      <vt:lpstr>Транспортный комплекс России: </vt:lpstr>
      <vt:lpstr>Железнодорожный транспорт – основа транспортной системы РФ </vt:lpstr>
      <vt:lpstr>Доли транспорта в грузо-  и пассажирообороте </vt:lpstr>
      <vt:lpstr>Слайд 6</vt:lpstr>
      <vt:lpstr>История развития</vt:lpstr>
      <vt:lpstr>Значение в хозяйстве страны</vt:lpstr>
      <vt:lpstr>Особенности транспорта</vt:lpstr>
      <vt:lpstr>Технология работы железнодорожного транспорта</vt:lpstr>
      <vt:lpstr>Научные проблемы железнодорожного транспорта</vt:lpstr>
      <vt:lpstr>Региональная география железных дорог </vt:lpstr>
      <vt:lpstr>Относительные недостатки железнодорожного транспорта</vt:lpstr>
      <vt:lpstr>Влияние на окружающую среду </vt:lpstr>
      <vt:lpstr>Транссибирская железнодорожная магистраль</vt:lpstr>
      <vt:lpstr>Безопасность движения на железнодорожном транспорте</vt:lpstr>
      <vt:lpstr>Причины происшествий на железнодорожном транспорте</vt:lpstr>
      <vt:lpstr>Газотурбовоз ГТ1-001</vt:lpstr>
      <vt:lpstr>Электропоезд  «Сапсан»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Knight Researsh</dc:creator>
  <cp:lastModifiedBy>Knight Researsh</cp:lastModifiedBy>
  <cp:revision>134</cp:revision>
  <dcterms:created xsi:type="dcterms:W3CDTF">2009-11-29T08:57:25Z</dcterms:created>
  <dcterms:modified xsi:type="dcterms:W3CDTF">2010-11-06T10:44:04Z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