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57" r:id="rId12"/>
    <p:sldId id="258" r:id="rId13"/>
    <p:sldId id="259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8" r:id="rId26"/>
    <p:sldId id="281" r:id="rId27"/>
    <p:sldId id="283" r:id="rId28"/>
    <p:sldId id="282" r:id="rId29"/>
    <p:sldId id="284" r:id="rId30"/>
    <p:sldId id="285" r:id="rId31"/>
    <p:sldId id="286" r:id="rId32"/>
    <p:sldId id="289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6-8190-4AAC-A5D3-9383A49662D8}" type="datetimeFigureOut">
              <a:rPr lang="ru-RU"/>
              <a:pPr>
                <a:defRPr/>
              </a:pPr>
              <a:t>28.01.2013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2BC3D-A974-4633-B791-5C0C480DA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382FA-274A-4A7A-ABED-9C576755BECD}" type="datetimeFigureOut">
              <a:rPr lang="ru-RU"/>
              <a:pPr>
                <a:defRPr/>
              </a:pPr>
              <a:t>28.01.2013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DF9C9-502F-4B94-B118-C76E0922F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6D0E6-DFF7-40C2-A972-A98F03759641}" type="datetimeFigureOut">
              <a:rPr lang="ru-RU"/>
              <a:pPr>
                <a:defRPr/>
              </a:pPr>
              <a:t>28.01.2013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00207-558F-44BA-B701-D574AF89A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E9BF9B3-DCD3-457C-80E7-F0F1CF4A21D8}" type="datetimeFigureOut">
              <a:rPr lang="ru-RU"/>
              <a:pPr>
                <a:defRPr/>
              </a:pPr>
              <a:t>28.01.2013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0650FA8-E49A-4C20-8217-7CCB0179F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B7E69-1510-4DC9-916C-236D91066B4D}" type="datetimeFigureOut">
              <a:rPr lang="ru-RU"/>
              <a:pPr>
                <a:defRPr/>
              </a:pPr>
              <a:t>28.01.2013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03FEE-6E08-47A7-B1EF-556653C2A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18A8F-EEFE-4E8D-8365-188A04190546}" type="datetimeFigureOut">
              <a:rPr lang="ru-RU"/>
              <a:pPr>
                <a:defRPr/>
              </a:pPr>
              <a:t>28.01.2013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59BDE-BFBE-4E53-A064-35812B15E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BB876-3D1E-40CB-A014-DF088ED8A481}" type="datetimeFigureOut">
              <a:rPr lang="ru-RU"/>
              <a:pPr>
                <a:defRPr/>
              </a:pPr>
              <a:t>28.01.2013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40D0D-4554-4F8E-ADC6-399225394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8906EBD-53F6-4CA9-8EB4-6796A87420F6}" type="datetimeFigureOut">
              <a:rPr lang="ru-RU"/>
              <a:pPr>
                <a:defRPr/>
              </a:pPr>
              <a:t>28.01.2013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FF19B62-65E8-4AEF-8374-DDA2D27BB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03ED0-AC21-44F5-8788-AE0DA9D39C9D}" type="datetimeFigureOut">
              <a:rPr lang="ru-RU"/>
              <a:pPr>
                <a:defRPr/>
              </a:pPr>
              <a:t>28.01.2013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022E6-E5A2-413E-84D6-114252193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470393-7577-47BA-A8F4-AD17C31820A7}" type="datetimeFigureOut">
              <a:rPr lang="ru-RU"/>
              <a:pPr>
                <a:defRPr/>
              </a:pPr>
              <a:t>28.01.2013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468BB0-CC79-4F9B-A412-225DA6185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4C15C45-8DCF-44D9-8AC6-5D67A7E13312}" type="datetimeFigureOut">
              <a:rPr lang="ru-RU"/>
              <a:pPr>
                <a:defRPr/>
              </a:pPr>
              <a:t>28.01.2013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24FB844-B8AB-44BA-8EB5-FB294C3AF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B3BD6CA-0470-40ED-9372-3B98F3A8DC50}" type="datetimeFigureOut">
              <a:rPr lang="ru-RU"/>
              <a:pPr>
                <a:defRPr/>
              </a:pPr>
              <a:t>28.01.2013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7CD5425-5D8A-43D2-9309-1B64182B1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792" r:id="rId4"/>
    <p:sldLayoutId id="2147483793" r:id="rId5"/>
    <p:sldLayoutId id="2147483800" r:id="rId6"/>
    <p:sldLayoutId id="2147483794" r:id="rId7"/>
    <p:sldLayoutId id="2147483801" r:id="rId8"/>
    <p:sldLayoutId id="2147483802" r:id="rId9"/>
    <p:sldLayoutId id="2147483795" r:id="rId10"/>
    <p:sldLayoutId id="21474837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3%D0%BD%D0%B8%D0%B2%D0%B5%D1%80%D1%81%D0%B8%D1%82%D0%B5%D1%82" TargetMode="External"/><Relationship Id="rId2" Type="http://schemas.openxmlformats.org/officeDocument/2006/relationships/hyperlink" Target="http://ru.wikipedia.org/wiki/%D0%93%D0%B8%D0%BC%D0%BD%D0%B0%D0%B7%D0%B8%D1%8F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785794"/>
            <a:ext cx="6172200" cy="18938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/>
                </a:solidFill>
              </a:rPr>
              <a:t>Происхождение некоторых фразеологизмов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43363" cy="4572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Крокодиловы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слёзы </a:t>
            </a:r>
          </a:p>
          <a:p>
            <a:pPr eaLnBrk="1" hangingPunct="1"/>
            <a:r>
              <a:rPr lang="ru-RU" smtClean="0"/>
              <a:t>Лицемерное, фальшивое проявление страданий, сожаления, раскаяния. </a:t>
            </a:r>
          </a:p>
          <a:p>
            <a:pPr eaLnBrk="1" hangingPunct="1"/>
            <a:r>
              <a:rPr lang="ru-RU" smtClean="0"/>
              <a:t>Выражение восходит к древнему поверью, что крокодил, прежде чем проглотить жертву, проливает слёзы. </a:t>
            </a:r>
          </a:p>
          <a:p>
            <a:pPr eaLnBrk="1" hangingPunct="1"/>
            <a:endParaRPr lang="ru-RU" smtClean="0"/>
          </a:p>
        </p:txBody>
      </p:sp>
      <p:pic>
        <p:nvPicPr>
          <p:cNvPr id="17412" name="Picture 5" descr="C:\Documents and Settings\Ирина Алексеевна\Мои документы\Мои рисунки\картинки фразеологизмы\крокодиловы слёзы.gi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25" y="1571625"/>
            <a:ext cx="3333750" cy="24288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От корки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            до корки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 </a:t>
            </a:r>
            <a:r>
              <a:rPr lang="ru-RU" dirty="0" smtClean="0"/>
              <a:t>Другими словами - от начала до конца что-либо прочитать, знать.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В старину переплеты для книг делали не из картона, как теперь, а из досок, обтянутых тисненой кожей с металлическими застежками, поэтому прочесть от доски до доски означало: прочесть от начала до конца всю книгу.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7" name="Picture 2" descr="C:\Documents and Settings\Ирина Алексеевна\Мои документы\Мои рисунки\книги, цветы\кириллические кн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4143375"/>
            <a:ext cx="3657600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19459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Искать  с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   огнём </a:t>
            </a:r>
            <a:endParaRPr lang="ru-RU" smtClean="0">
              <a:solidFill>
                <a:srgbClr val="FF0000"/>
              </a:solidFill>
            </a:endParaRPr>
          </a:p>
          <a:p>
            <a:r>
              <a:rPr lang="ru-RU" smtClean="0"/>
              <a:t>По преданию, греческий философ Диоген 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 ( </a:t>
            </a:r>
            <a:r>
              <a:rPr lang="en-US" smtClean="0"/>
              <a:t>IV</a:t>
            </a:r>
            <a:r>
              <a:rPr lang="ru-RU" smtClean="0"/>
              <a:t>в. до н.э.) однажды зажег днём фонарь и, расхаживая с ним, говорил: «Я ищу человека». </a:t>
            </a:r>
          </a:p>
        </p:txBody>
      </p:sp>
      <p:sp>
        <p:nvSpPr>
          <p:cNvPr id="19460" name="Содержимое 5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r>
              <a:rPr lang="ru-RU" smtClean="0"/>
              <a:t>Выражение употребляется в значении: </a:t>
            </a:r>
            <a:r>
              <a:rPr lang="ru-RU" b="1" smtClean="0"/>
              <a:t>упорно, но тщетно стремиться найти кого или что-либо.</a:t>
            </a:r>
          </a:p>
          <a:p>
            <a:endParaRPr lang="ru-RU" smtClean="0"/>
          </a:p>
        </p:txBody>
      </p:sp>
      <p:pic>
        <p:nvPicPr>
          <p:cNvPr id="19461" name="Picture 7" descr="C:\Program Files\Microsoft Office\CLIPART\PUB60COR\TR00006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4643438"/>
            <a:ext cx="1839912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C:\Documents and Settings\Ирина Алексеевна\Мои документы\Мои рисунки\диоге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285750"/>
            <a:ext cx="132080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20483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За семь вёрст </a:t>
            </a:r>
          </a:p>
          <a:p>
            <a:pPr>
              <a:buFont typeface="Wingdings" pitchFamily="2" charset="2"/>
              <a:buNone/>
            </a:pPr>
            <a:r>
              <a:rPr lang="ru-RU" sz="2000" b="1" smtClean="0">
                <a:solidFill>
                  <a:srgbClr val="FF0000"/>
                </a:solidFill>
              </a:rPr>
              <a:t>            киселя хлебать 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 </a:t>
            </a:r>
            <a:r>
              <a:rPr lang="ru-RU" b="1" smtClean="0"/>
              <a:t>Стремиться куда-то напрасно и неоправданно, </a:t>
            </a:r>
            <a:r>
              <a:rPr lang="ru-RU" smtClean="0"/>
              <a:t>при том что есть все возможности достичь желаемого на месте.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20484" name="Содержимое 5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r>
              <a:rPr lang="ru-RU" sz="2000" smtClean="0"/>
              <a:t>Кисель был повседневным блюдом. Необычным, редким и дорогим он никогда не считался.</a:t>
            </a:r>
          </a:p>
          <a:p>
            <a:r>
              <a:rPr lang="ru-RU" sz="2000" smtClean="0"/>
              <a:t> Так что ехать за ним далеко, за те самые символические семь верст, не было никакого смысла - киселя можно и дома поесть.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Ждать </a:t>
            </a:r>
          </a:p>
          <a:p>
            <a:pPr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</a:rPr>
              <a:t>          </a:t>
            </a:r>
            <a:r>
              <a:rPr lang="ru-RU" b="1" smtClean="0">
                <a:solidFill>
                  <a:srgbClr val="FF0000"/>
                </a:solidFill>
              </a:rPr>
              <a:t>у моря погоды</a:t>
            </a:r>
          </a:p>
          <a:p>
            <a:r>
              <a:rPr lang="ru-RU" smtClean="0"/>
              <a:t> о длительном ожидании чего-нибудь неопределённого</a:t>
            </a:r>
          </a:p>
          <a:p>
            <a:endParaRPr lang="ru-RU" smtClean="0"/>
          </a:p>
          <a:p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21508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Принять за чистую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монету</a:t>
            </a:r>
          </a:p>
          <a:p>
            <a:r>
              <a:rPr lang="ru-RU" smtClean="0"/>
              <a:t> принимать что–нибудь за истину, всерьёз.</a:t>
            </a:r>
          </a:p>
          <a:p>
            <a:endParaRPr lang="ru-RU" smtClean="0"/>
          </a:p>
          <a:p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21509" name="Picture 9" descr="C:\Program Files\Microsoft Office\CLIPART\PUB60COR\SO01805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357688"/>
            <a:ext cx="18192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0" descr="C:\Program Files\Microsoft Office\CLIPART\PUB60COR\J019798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13" y="3714750"/>
            <a:ext cx="1436687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22531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1643063"/>
            <a:ext cx="3971925" cy="4572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Овчинка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выделки не стоит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 Результат не стоит затраченных на него усилий (стоимость выделанной шкуры меньше, чем стоимость процесса её обработки). 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22532" name="Содержимое 7"/>
          <p:cNvSpPr>
            <a:spLocks noGrp="1"/>
          </p:cNvSpPr>
          <p:nvPr>
            <p:ph sz="quarter" idx="2"/>
          </p:nvPr>
        </p:nvSpPr>
        <p:spPr>
          <a:xfrm>
            <a:off x="4643438" y="1600200"/>
            <a:ext cx="3284537" cy="4572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Ни Богу свечка,</a:t>
            </a:r>
          </a:p>
          <a:p>
            <a:pPr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</a:rPr>
              <a:t> </a:t>
            </a:r>
            <a:r>
              <a:rPr lang="ru-RU" b="1" smtClean="0">
                <a:solidFill>
                  <a:srgbClr val="FF0000"/>
                </a:solidFill>
              </a:rPr>
              <a:t>ни чёрту кочерга</a:t>
            </a:r>
          </a:p>
          <a:p>
            <a:r>
              <a:rPr lang="ru-RU" smtClean="0"/>
              <a:t>Пословица о чём- нибудь никчёмном: так себе, ни то ни сё.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6" name="Picture 4" descr="C:\Documents and Settings\Ирина Алексеевна\Мои документы\Мои рисунки\ни богу свеч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4214813"/>
            <a:ext cx="8255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Проще пареной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репы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  <a:p>
            <a:pPr>
              <a:buFont typeface="Wingdings" pitchFamily="2" charset="2"/>
              <a:buNone/>
            </a:pPr>
            <a:r>
              <a:rPr lang="ru-RU" smtClean="0"/>
              <a:t>  Очень просто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7" name="Picture 16" descr="j02462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63" y="3786188"/>
            <a:ext cx="1928812" cy="200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C:\Documents and Settings\Ирина Алексеевна\Мои документы\Мои рисунки\репа 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6250" y="1785938"/>
            <a:ext cx="1346200" cy="1638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Обвести вокруг</a:t>
            </a:r>
          </a:p>
          <a:p>
            <a:pPr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</a:rPr>
              <a:t>               </a:t>
            </a:r>
            <a:r>
              <a:rPr lang="ru-RU" b="1" smtClean="0">
                <a:solidFill>
                  <a:srgbClr val="FF0000"/>
                </a:solidFill>
              </a:rPr>
              <a:t>пальца</a:t>
            </a:r>
          </a:p>
          <a:p>
            <a:r>
              <a:rPr lang="ru-RU" smtClean="0"/>
              <a:t>ввести в заблуждение, обмануть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24580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Танцевать от </a:t>
            </a:r>
          </a:p>
          <a:p>
            <a:pPr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</a:rPr>
              <a:t>                 </a:t>
            </a:r>
            <a:r>
              <a:rPr lang="ru-RU" b="1" smtClean="0">
                <a:solidFill>
                  <a:srgbClr val="FF0000"/>
                </a:solidFill>
              </a:rPr>
              <a:t>печки</a:t>
            </a:r>
          </a:p>
          <a:p>
            <a:r>
              <a:rPr lang="ru-RU" smtClean="0"/>
              <a:t>начинать с привычного, уметь делать что-нибудь только по привычному шаблону.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24581" name="Picture 2" descr="C:\Documents and Settings\Администратор\Мои документы\Мои рисунки\обвести вокруг пальца.bmp"/>
          <p:cNvPicPr>
            <a:picLocks noChangeAspect="1" noChangeArrowheads="1"/>
          </p:cNvPicPr>
          <p:nvPr/>
        </p:nvPicPr>
        <p:blipFill>
          <a:blip r:embed="rId2" cstate="print"/>
          <a:srcRect r="51408"/>
          <a:stretch>
            <a:fillRect/>
          </a:stretch>
        </p:blipFill>
        <p:spPr bwMode="auto">
          <a:xfrm>
            <a:off x="1785938" y="4000500"/>
            <a:ext cx="167005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2560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Как бельмо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    в глазу </a:t>
            </a:r>
          </a:p>
          <a:p>
            <a:r>
              <a:rPr lang="ru-RU" sz="2000" smtClean="0"/>
              <a:t>Бельмо </a:t>
            </a:r>
            <a:r>
              <a:rPr lang="ru-RU" sz="2000" b="1" smtClean="0"/>
              <a:t>-</a:t>
            </a:r>
            <a:r>
              <a:rPr lang="ru-RU" sz="2000" smtClean="0"/>
              <a:t> помутнение роговицы после различных заболеваний или травмы. </a:t>
            </a:r>
          </a:p>
          <a:p>
            <a:r>
              <a:rPr lang="ru-RU" sz="2000" i="1" smtClean="0"/>
              <a:t>Как бельмо  в глазу</a:t>
            </a:r>
            <a:r>
              <a:rPr lang="ru-RU" sz="2000" smtClean="0"/>
              <a:t> – 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   о чём-нибудь сильно надоедающем, назойливом. </a:t>
            </a:r>
          </a:p>
          <a:p>
            <a:endParaRPr lang="ru-RU" smtClean="0"/>
          </a:p>
          <a:p>
            <a:endParaRPr lang="ru-RU" smtClean="0"/>
          </a:p>
        </p:txBody>
      </p:sp>
      <p:sp>
        <p:nvSpPr>
          <p:cNvPr id="25604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Решетом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 воду носить</a:t>
            </a:r>
          </a:p>
          <a:p>
            <a:r>
              <a:rPr lang="ru-RU" smtClean="0"/>
              <a:t>заниматься пустяками, бессмысленным делом.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6" name="Picture 2" descr="C:\Documents and Settings\Ирина Алексеевна\Мои документы\Мои рисунки\носит воду  решетом.gif"/>
          <p:cNvPicPr>
            <a:picLocks noChangeAspect="1" noChangeArrowheads="1"/>
          </p:cNvPicPr>
          <p:nvPr/>
        </p:nvPicPr>
        <p:blipFill>
          <a:blip r:embed="rId2" cstate="print"/>
          <a:srcRect l="43869"/>
          <a:stretch>
            <a:fillRect/>
          </a:stretch>
        </p:blipFill>
        <p:spPr bwMode="auto">
          <a:xfrm>
            <a:off x="5286375" y="4286250"/>
            <a:ext cx="19621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26627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Не в бровь</a:t>
            </a:r>
          </a:p>
          <a:p>
            <a:pPr>
              <a:buFont typeface="Wingdings" pitchFamily="2" charset="2"/>
              <a:buNone/>
            </a:pPr>
            <a:r>
              <a:rPr lang="ru-RU" b="1" i="1" smtClean="0">
                <a:solidFill>
                  <a:srgbClr val="FF0000"/>
                </a:solidFill>
              </a:rPr>
              <a:t>             а в глаз</a:t>
            </a:r>
          </a:p>
          <a:p>
            <a:r>
              <a:rPr lang="ru-RU" smtClean="0"/>
              <a:t>об удачном выражении — в цель, метко. </a:t>
            </a:r>
          </a:p>
          <a:p>
            <a:endParaRPr lang="ru-RU" smtClean="0"/>
          </a:p>
        </p:txBody>
      </p:sp>
      <p:sp>
        <p:nvSpPr>
          <p:cNvPr id="26628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Сулить </a:t>
            </a:r>
          </a:p>
          <a:p>
            <a:pPr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</a:rPr>
              <a:t>           </a:t>
            </a:r>
            <a:r>
              <a:rPr lang="ru-RU" b="1" smtClean="0">
                <a:solidFill>
                  <a:srgbClr val="FF0000"/>
                </a:solidFill>
              </a:rPr>
              <a:t>золотые горы</a:t>
            </a:r>
          </a:p>
          <a:p>
            <a:r>
              <a:rPr lang="ru-RU" smtClean="0"/>
              <a:t>обещать большие блага, богатства.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26630" name="Picture 13" descr="C:\Program Files\Microsoft Office\CLIPART\PUB60COR\J024103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000500"/>
            <a:ext cx="16160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Ирина Алексеевна\Мои документы\Мои рисунки\златые гор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3643313"/>
            <a:ext cx="2217737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>
                <a:solidFill>
                  <a:schemeClr val="accent3"/>
                </a:solidFill>
              </a:rPr>
              <a:t>Невзирая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solidFill>
                  <a:schemeClr val="accent3"/>
                </a:solidFill>
              </a:rPr>
              <a:t>                   на лица </a:t>
            </a:r>
            <a:r>
              <a:rPr lang="ru-RU" dirty="0" smtClean="0"/>
              <a:t>–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прямо, откровенно, беспристрастно, не считаясь с общественным положением, авторитетом кого-либо (критиковать, говорить правду). </a:t>
            </a:r>
            <a:endParaRPr lang="ru-RU" dirty="0"/>
          </a:p>
        </p:txBody>
      </p:sp>
      <p:sp>
        <p:nvSpPr>
          <p:cNvPr id="9220" name="Содержимое 5"/>
          <p:cNvSpPr>
            <a:spLocks noGrp="1"/>
          </p:cNvSpPr>
          <p:nvPr>
            <p:ph sz="quarter" idx="2"/>
          </p:nvPr>
        </p:nvSpPr>
        <p:spPr>
          <a:xfrm>
            <a:off x="4270375" y="2214563"/>
            <a:ext cx="3657600" cy="3957637"/>
          </a:xfrm>
        </p:spPr>
        <p:txBody>
          <a:bodyPr/>
          <a:lstStyle/>
          <a:p>
            <a:pPr eaLnBrk="1" hangingPunct="1"/>
            <a:r>
              <a:rPr lang="ru-RU" smtClean="0"/>
              <a:t>Выражение взято из </a:t>
            </a:r>
            <a:r>
              <a:rPr lang="ru-RU" b="1" smtClean="0"/>
              <a:t>Библии</a:t>
            </a:r>
            <a:r>
              <a:rPr lang="ru-RU" smtClean="0"/>
              <a:t>, а популярным стало после публикации стихотворения </a:t>
            </a:r>
            <a:r>
              <a:rPr lang="ru-RU" b="1" smtClean="0"/>
              <a:t>Г.Р.Державина </a:t>
            </a:r>
            <a:r>
              <a:rPr lang="ru-RU" smtClean="0"/>
              <a:t>«Властителям и судиям». </a:t>
            </a:r>
          </a:p>
        </p:txBody>
      </p:sp>
      <p:pic>
        <p:nvPicPr>
          <p:cNvPr id="9221" name="Picture 2" descr="C:\Documents and Settings\Ирина Алексеевна\Мои документы\Мои рисунки\писатели,деятели культуры\Копия Державин Боровиковского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13" y="142875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27651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Не видеть дальше </a:t>
            </a:r>
          </a:p>
          <a:p>
            <a:pPr>
              <a:buFont typeface="Wingdings" pitchFamily="2" charset="2"/>
              <a:buNone/>
            </a:pPr>
            <a:r>
              <a:rPr lang="ru-RU" b="1" i="1" smtClean="0">
                <a:solidFill>
                  <a:srgbClr val="FF0000"/>
                </a:solidFill>
              </a:rPr>
              <a:t>   собственного носа</a:t>
            </a:r>
          </a:p>
          <a:p>
            <a:r>
              <a:rPr lang="ru-RU" smtClean="0"/>
              <a:t> об ограниченности, узости кругозора. </a:t>
            </a:r>
          </a:p>
        </p:txBody>
      </p:sp>
      <p:sp>
        <p:nvSpPr>
          <p:cNvPr id="27652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Краем уха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слушать</a:t>
            </a:r>
          </a:p>
          <a:p>
            <a:r>
              <a:rPr lang="ru-RU" smtClean="0"/>
              <a:t>невнимательно, вполуха.</a:t>
            </a:r>
          </a:p>
          <a:p>
            <a:endParaRPr lang="ru-RU" smtClean="0"/>
          </a:p>
        </p:txBody>
      </p:sp>
      <p:pic>
        <p:nvPicPr>
          <p:cNvPr id="27653" name="Picture 5" descr="C:\Documents and Settings\Ирина Алексеевна\Мои документы\Мои рисунки\разное\отвлёкся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5" y="3929063"/>
            <a:ext cx="2003425" cy="200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5" descr="C:\Documents and Settings\Ирина Алексеевна\Мои документы\Мои рисунки\разное\грустн. человек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3714750"/>
            <a:ext cx="17240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7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28675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Калиф на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            час </a:t>
            </a:r>
          </a:p>
          <a:p>
            <a:r>
              <a:rPr lang="ru-RU" b="1" smtClean="0"/>
              <a:t>человек, наделённ</a:t>
            </a:r>
            <a:r>
              <a:rPr lang="ru-RU" smtClean="0"/>
              <a:t>ый властью на короткое время. </a:t>
            </a:r>
          </a:p>
        </p:txBody>
      </p:sp>
      <p:sp>
        <p:nvSpPr>
          <p:cNvPr id="28676" name="Содержимое 3"/>
          <p:cNvSpPr>
            <a:spLocks noGrp="1"/>
          </p:cNvSpPr>
          <p:nvPr>
            <p:ph sz="quarter" idx="2"/>
          </p:nvPr>
        </p:nvSpPr>
        <p:spPr>
          <a:xfrm>
            <a:off x="4143375" y="1600200"/>
            <a:ext cx="3784600" cy="4572000"/>
          </a:xfrm>
        </p:spPr>
        <p:txBody>
          <a:bodyPr/>
          <a:lstStyle/>
          <a:p>
            <a:r>
              <a:rPr lang="ru-RU" smtClean="0"/>
              <a:t>Выражение возникло из арабской сказки «Сон наяву, или Калиф на час», включённой в сборник «Тысяча и одна ночь».</a:t>
            </a:r>
          </a:p>
          <a:p>
            <a:r>
              <a:rPr lang="ru-RU" smtClean="0"/>
              <a:t> Некий молодой человек Абу-Гассан пробыл калифом (властителем) Багдада один день. </a:t>
            </a:r>
          </a:p>
          <a:p>
            <a:endParaRPr lang="ru-RU" smtClean="0"/>
          </a:p>
        </p:txBody>
      </p:sp>
      <p:pic>
        <p:nvPicPr>
          <p:cNvPr id="28677" name="Picture 4" descr="C:\Documents and Settings\Ирина Алексеевна\Мои документы\Мои рисунки\шах 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3" y="4143375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29699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Плакать в</a:t>
            </a:r>
          </a:p>
          <a:p>
            <a:pPr>
              <a:buFont typeface="Wingdings" pitchFamily="2" charset="2"/>
              <a:buNone/>
            </a:pPr>
            <a:r>
              <a:rPr lang="ru-RU" b="1" i="1" smtClean="0">
                <a:solidFill>
                  <a:srgbClr val="FF0000"/>
                </a:solidFill>
              </a:rPr>
              <a:t>              жилетку </a:t>
            </a:r>
          </a:p>
          <a:p>
            <a:r>
              <a:rPr lang="ru-RU" smtClean="0"/>
              <a:t>  </a:t>
            </a:r>
            <a:r>
              <a:rPr lang="ru-RU" b="1" smtClean="0"/>
              <a:t>жаловаться </a:t>
            </a:r>
            <a:r>
              <a:rPr lang="ru-RU" smtClean="0"/>
              <a:t>на неудачи, несчастья, стараясь вызвать сочувствие. </a:t>
            </a:r>
          </a:p>
          <a:p>
            <a:endParaRPr lang="ru-RU" smtClean="0"/>
          </a:p>
        </p:txBody>
      </p:sp>
      <p:pic>
        <p:nvPicPr>
          <p:cNvPr id="29700" name="Picture 3" descr="C:\Documents and Settings\Ирина Алексеевна\Мои документы\Мои рисунки\плакаться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r="5078" b="6770"/>
          <a:stretch>
            <a:fillRect/>
          </a:stretch>
        </p:blipFill>
        <p:spPr>
          <a:xfrm>
            <a:off x="4357688" y="2214563"/>
            <a:ext cx="3657600" cy="26939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Кисейная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барышня 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Жеманная, изнеженная девушка с ограниченным кругозором. 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Впервые вошло в литературную речь из романа Н.Г.Помяловского «Мещанское счастье»</a:t>
            </a:r>
          </a:p>
        </p:txBody>
      </p:sp>
      <p:pic>
        <p:nvPicPr>
          <p:cNvPr id="30724" name="Picture 2" descr="C:\Documents and Settings\Ирина Алексеевна\Мои документы\Мои рисунки\кисейная барышня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94250" y="1743075"/>
            <a:ext cx="2609850" cy="4286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31747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FF0000"/>
                </a:solidFill>
              </a:rPr>
              <a:t>Еле- еле душа </a:t>
            </a:r>
          </a:p>
          <a:p>
            <a:pPr>
              <a:buFont typeface="Wingdings" pitchFamily="2" charset="2"/>
              <a:buNone/>
            </a:pPr>
            <a:r>
              <a:rPr lang="ru-RU" sz="2800" b="1" i="1" smtClean="0">
                <a:solidFill>
                  <a:srgbClr val="FF0000"/>
                </a:solidFill>
              </a:rPr>
              <a:t>             в теле</a:t>
            </a:r>
            <a:r>
              <a:rPr lang="ru-RU" sz="2800" smtClean="0"/>
              <a:t> </a:t>
            </a:r>
          </a:p>
          <a:p>
            <a:r>
              <a:rPr lang="ru-RU" smtClean="0"/>
              <a:t>о том, кто совсем слаб, чуть дышит; </a:t>
            </a:r>
          </a:p>
        </p:txBody>
      </p:sp>
      <p:pic>
        <p:nvPicPr>
          <p:cNvPr id="31750" name="Picture 6" descr="C:\Documents and Settings\Ирина Алексеевна\Мои документы\Мои рисунки\больной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t="5624" r="6366" b="5312"/>
          <a:stretch>
            <a:fillRect/>
          </a:stretch>
        </p:blipFill>
        <p:spPr>
          <a:xfrm>
            <a:off x="4643438" y="1928813"/>
            <a:ext cx="2286000" cy="40719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А.С.Грибоедов «Горе от ума»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277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900613" cy="45720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Чацкий: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Как посравнить да посмотреть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Век нынешний и век минувший: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Свежо предание, а верится с трудом</a:t>
            </a:r>
            <a:r>
              <a:rPr lang="ru-RU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32772" name="Picture 2" descr="D:\Documents and Settings\Администратор\Мои документы\Ссектакль Чацкий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43563" y="1571625"/>
            <a:ext cx="2543175" cy="3810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33795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Рог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изобилия</a:t>
            </a:r>
            <a:r>
              <a:rPr lang="ru-RU" smtClean="0"/>
              <a:t>.</a:t>
            </a:r>
          </a:p>
          <a:p>
            <a:r>
              <a:rPr lang="ru-RU" smtClean="0"/>
              <a:t>неиссякаемый источник богатства, благ (по символическому изображению изобилия в виде высыпающихся из большого рога плодов, цветов)</a:t>
            </a:r>
          </a:p>
          <a:p>
            <a:endParaRPr lang="ru-RU" smtClean="0"/>
          </a:p>
        </p:txBody>
      </p:sp>
      <p:pic>
        <p:nvPicPr>
          <p:cNvPr id="33796" name="Picture 2" descr="C:\Documents and Settings\Ирина Алексеевна\Мои документы\Мои рисунки\рог изобилия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4813" y="2786063"/>
            <a:ext cx="3657600" cy="18510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b="1" dirty="0"/>
          </a:p>
        </p:txBody>
      </p:sp>
      <p:pic>
        <p:nvPicPr>
          <p:cNvPr id="34819" name="Picture 5" descr="C:\Documents and Settings\Ирина Алексеевна\Мои документы\Мои рисунки\о Горьком\Горький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86375" y="1928813"/>
            <a:ext cx="2943225" cy="3810000"/>
          </a:xfrm>
          <a:noFill/>
        </p:spPr>
      </p:pic>
      <p:sp>
        <p:nvSpPr>
          <p:cNvPr id="26628" name="Содержимое 3"/>
          <p:cNvSpPr>
            <a:spLocks noGrp="1"/>
          </p:cNvSpPr>
          <p:nvPr>
            <p:ph sz="quarter" idx="2"/>
          </p:nvPr>
        </p:nvSpPr>
        <p:spPr>
          <a:xfrm>
            <a:off x="428625" y="1785938"/>
            <a:ext cx="4214813" cy="4572000"/>
          </a:xfrm>
        </p:spPr>
        <p:txBody>
          <a:bodyPr/>
          <a:lstStyle/>
          <a:p>
            <a:r>
              <a:rPr lang="ru-RU" sz="2800" b="1" smtClean="0">
                <a:solidFill>
                  <a:srgbClr val="FF0000"/>
                </a:solidFill>
              </a:rPr>
              <a:t>Рождённый ползать </a:t>
            </a:r>
          </a:p>
          <a:p>
            <a:pPr>
              <a:buFont typeface="Wingdings" pitchFamily="2" charset="2"/>
              <a:buNone/>
            </a:pPr>
            <a:r>
              <a:rPr lang="ru-RU" sz="2800" b="1" smtClean="0">
                <a:solidFill>
                  <a:srgbClr val="FF0000"/>
                </a:solidFill>
              </a:rPr>
              <a:t>летать не может </a:t>
            </a:r>
          </a:p>
          <a:p>
            <a:r>
              <a:rPr lang="ru-RU" b="1" smtClean="0"/>
              <a:t>Цитата из произведения М.Горького </a:t>
            </a:r>
            <a:r>
              <a:rPr lang="ru-RU" b="1" smtClean="0">
                <a:solidFill>
                  <a:srgbClr val="FF0000"/>
                </a:solidFill>
              </a:rPr>
              <a:t>«Песня о Соколе».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А.С.Пушкин </a:t>
            </a:r>
            <a:endParaRPr lang="ru-RU" b="1" dirty="0"/>
          </a:p>
        </p:txBody>
      </p:sp>
      <p:sp>
        <p:nvSpPr>
          <p:cNvPr id="35843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900488" cy="4572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Дела давно минувших дней,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преданья старины глубокой.  </a:t>
            </a:r>
          </a:p>
          <a:p>
            <a:r>
              <a:rPr lang="ru-RU" smtClean="0"/>
              <a:t>Цитата из поэмы А.С.Пушкина </a:t>
            </a:r>
            <a:r>
              <a:rPr lang="ru-RU" b="1" smtClean="0"/>
              <a:t>«Руслан и Людмила». </a:t>
            </a:r>
          </a:p>
        </p:txBody>
      </p:sp>
      <p:pic>
        <p:nvPicPr>
          <p:cNvPr id="35844" name="Picture 2" descr="C:\Documents and Settings\Администратор\Рабочий стол\Пушкин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57938" y="428625"/>
            <a:ext cx="1771650" cy="1971675"/>
          </a:xfrm>
          <a:noFill/>
        </p:spPr>
      </p:pic>
      <p:pic>
        <p:nvPicPr>
          <p:cNvPr id="35845" name="Picture 5" descr="C:\Documents and Settings\Ирина Алексеевна\Мои документы\Мои рисунки\руслан и людмил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3071813"/>
            <a:ext cx="19018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36867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На сон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грядущий</a:t>
            </a:r>
          </a:p>
          <a:p>
            <a:r>
              <a:rPr lang="ru-RU" smtClean="0"/>
              <a:t>— ложась спать, перед сном.</a:t>
            </a:r>
          </a:p>
          <a:p>
            <a:endParaRPr lang="ru-RU" smtClean="0"/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36868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Голод не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тётка 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6" name="Picture 6" descr="C:\Program Files\Microsoft Office\CLIPART\PUB60COR\AN02122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3000375"/>
            <a:ext cx="1928813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Program Files\Microsoft Office\CLIPART\PUB60COR\J010571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3857625"/>
            <a:ext cx="1860550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43" name="Picture 2" descr="C:\Documents and Settings\Администратор\Мои документы\Мои рисунки\картинки к загадкам\сапоги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5614" t="11877" r="15616" b="13536"/>
          <a:stretch>
            <a:fillRect/>
          </a:stretch>
        </p:blipFill>
        <p:spPr>
          <a:xfrm>
            <a:off x="857250" y="3000375"/>
            <a:ext cx="2286000" cy="2571750"/>
          </a:xfrm>
          <a:noFill/>
        </p:spPr>
      </p:pic>
      <p:pic>
        <p:nvPicPr>
          <p:cNvPr id="21510" name="Picture 2" descr="C:\Documents and Settings\Администратор\Мои документы\Мои рисунки\люди бизнес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r="70703" b="52747"/>
          <a:stretch>
            <a:fillRect/>
          </a:stretch>
        </p:blipFill>
        <p:spPr>
          <a:xfrm>
            <a:off x="5214938" y="3071813"/>
            <a:ext cx="2152650" cy="2152650"/>
          </a:xfrm>
          <a:noFill/>
        </p:spPr>
      </p:pic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698625"/>
            <a:ext cx="4286250" cy="715963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>
                <a:solidFill>
                  <a:schemeClr val="accent3"/>
                </a:solidFill>
              </a:rPr>
              <a:t>Два сапога –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solidFill>
                  <a:schemeClr val="accent3"/>
                </a:solidFill>
              </a:rPr>
              <a:t>                                  пара </a:t>
            </a:r>
            <a:endParaRPr lang="ru-RU" b="1" dirty="0">
              <a:solidFill>
                <a:schemeClr val="accent3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214813" y="1571625"/>
            <a:ext cx="4357687" cy="1001713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b="1" dirty="0" smtClean="0"/>
              <a:t>Полностью подходят друг другу (по своим качествам, интересам, привычкам</a:t>
            </a:r>
            <a:r>
              <a:rPr lang="ru-RU" sz="2000" dirty="0" smtClean="0"/>
              <a:t>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37891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Имеющий уши да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   услышит</a:t>
            </a:r>
          </a:p>
          <a:p>
            <a:r>
              <a:rPr lang="ru-RU" b="1" smtClean="0"/>
              <a:t>выражение из Евангелия от Матфея.</a:t>
            </a:r>
          </a:p>
        </p:txBody>
      </p:sp>
      <p:pic>
        <p:nvPicPr>
          <p:cNvPr id="37892" name="Picture 11" descr="C:\Documents and Settings\Ирина Алексеевна\Мои документы\Мои рисунки\библейские образы 2\нагорная проповедь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1571625"/>
            <a:ext cx="3400425" cy="3810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tx1"/>
                </a:solidFill>
              </a:rPr>
              <a:t>А.С.Грибоедов «Горе от ума»</a:t>
            </a:r>
            <a:endParaRPr lang="ru-RU" dirty="0"/>
          </a:p>
        </p:txBody>
      </p:sp>
      <p:sp>
        <p:nvSpPr>
          <p:cNvPr id="38915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1785938"/>
            <a:ext cx="3829050" cy="4572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Нельзя ли для прогулок </a:t>
            </a:r>
          </a:p>
          <a:p>
            <a:pPr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подальше выбрать  закоулок</a:t>
            </a:r>
          </a:p>
          <a:p>
            <a:pPr>
              <a:buFont typeface="Wingdings" pitchFamily="2" charset="2"/>
              <a:buNone/>
            </a:pPr>
            <a:r>
              <a:rPr lang="ru-RU" b="1" smtClean="0"/>
              <a:t> Цитата из комедии </a:t>
            </a:r>
            <a:r>
              <a:rPr lang="ru-RU" smtClean="0"/>
              <a:t>А.С.Грибоедова «Горе от ума» 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   (слова Фамусова)</a:t>
            </a:r>
          </a:p>
        </p:txBody>
      </p:sp>
      <p:pic>
        <p:nvPicPr>
          <p:cNvPr id="38916" name="Picture 2" descr="C:\Documents and Settings\Ирина Алексеевна\Мои документы\Мои рисунки\Грибоедов\Грибоедов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00875" y="142875"/>
            <a:ext cx="1771650" cy="1971675"/>
          </a:xfrm>
          <a:noFill/>
        </p:spPr>
      </p:pic>
      <p:pic>
        <p:nvPicPr>
          <p:cNvPr id="5" name="Picture 5" descr="D:\Documents and Settings\Администратор\Мои документы\Спектакль Горе от ума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2571750"/>
            <a:ext cx="1820863" cy="272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939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9940" name="Содержимое 9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746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7613" cy="4572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Топтаться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 на месте </a:t>
            </a:r>
          </a:p>
          <a:p>
            <a:pPr eaLnBrk="1" hangingPunct="1"/>
            <a:r>
              <a:rPr lang="ru-RU" smtClean="0"/>
              <a:t>бездействовать, не продвигаться вперёд в каком-нибудь деле.</a:t>
            </a:r>
          </a:p>
          <a:p>
            <a:pPr eaLnBrk="1" hangingPunct="1"/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642938"/>
            <a:ext cx="3657600" cy="5529262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Буря в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стакане воды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/>
              <a:t>  Спор, шум из-за пустяков, по незначительному поводу.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/>
              <a:t>     Выражение принадлежит французскому политическому деятелю Монтескье. </a:t>
            </a:r>
          </a:p>
          <a:p>
            <a:pPr eaLnBrk="1" hangingPunct="1">
              <a:buFont typeface="Wingdings" pitchFamily="2" charset="2"/>
              <a:buNone/>
            </a:pPr>
            <a:endParaRPr lang="ru-RU" sz="2000" smtClean="0"/>
          </a:p>
          <a:p>
            <a:pPr eaLnBrk="1" hangingPunct="1"/>
            <a:endParaRPr lang="ru-RU" smtClean="0"/>
          </a:p>
        </p:txBody>
      </p:sp>
      <p:pic>
        <p:nvPicPr>
          <p:cNvPr id="5" name="Picture 2" descr="C:\Documents and Settings\Ирина Алексеевна\Мои документы\Мои рисунки\разное\дядечка 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3857625"/>
            <a:ext cx="148590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Ирина Алексеевна\Мои документы\Мои рисунки\буря в стакане вод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4286250"/>
            <a:ext cx="12382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Кусать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   локти</a:t>
            </a:r>
          </a:p>
          <a:p>
            <a:pPr eaLnBrk="1" hangingPunct="1"/>
            <a:r>
              <a:rPr lang="ru-RU" smtClean="0"/>
              <a:t> сожалеть об упущенном, утерянном, непоправимом. </a:t>
            </a:r>
          </a:p>
          <a:p>
            <a:pPr eaLnBrk="1" hangingPunct="1"/>
            <a:r>
              <a:rPr lang="ru-RU" smtClean="0"/>
              <a:t>Возникло на базе пословицы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FF0000"/>
                </a:solidFill>
              </a:rPr>
              <a:t>Близок локоть, да не укусишь.</a:t>
            </a:r>
            <a:r>
              <a:rPr lang="ru-RU" smtClean="0"/>
              <a:t> </a:t>
            </a:r>
          </a:p>
          <a:p>
            <a:pPr eaLnBrk="1" hangingPunct="1"/>
            <a:endParaRPr lang="ru-RU" smtClean="0"/>
          </a:p>
        </p:txBody>
      </p:sp>
      <p:pic>
        <p:nvPicPr>
          <p:cNvPr id="2050" name="Picture 2" descr="C:\Documents and Settings\Ирина Алексеевна\Мои документы\Мои рисунки\разное\неудача крах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2071688"/>
            <a:ext cx="3657600" cy="24066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 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357188" y="1714500"/>
            <a:ext cx="5114925" cy="4572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Не мудрствуя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  лукаво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Выражение из трагедии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А.С. Пушкина </a:t>
            </a:r>
            <a:r>
              <a:rPr lang="ru-RU" b="1" smtClean="0">
                <a:solidFill>
                  <a:srgbClr val="002060"/>
                </a:solidFill>
              </a:rPr>
              <a:t>«Борис Годунов»</a:t>
            </a:r>
            <a:r>
              <a:rPr lang="ru-RU" smtClean="0"/>
              <a:t>, слова летописца Пимена: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002060"/>
                </a:solidFill>
              </a:rPr>
              <a:t>Описывай, не мудрствуя лукаво,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002060"/>
                </a:solidFill>
              </a:rPr>
              <a:t>Всё то, чему свидетель в жизни будешь. </a:t>
            </a:r>
          </a:p>
        </p:txBody>
      </p:sp>
      <p:pic>
        <p:nvPicPr>
          <p:cNvPr id="5" name="Picture 2" descr="C:\Documents and Settings\Ирина Алексеевна\Мои документы\Пушкин\картинки с диска\359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72188" y="1571625"/>
            <a:ext cx="1681162" cy="20732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14339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400550" cy="4572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Зарубить себе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на носу -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002060"/>
                </a:solidFill>
              </a:rPr>
              <a:t>хорошо запомнить </a:t>
            </a:r>
          </a:p>
          <a:p>
            <a:pPr eaLnBrk="1" hangingPunct="1"/>
            <a:r>
              <a:rPr lang="ru-RU" smtClean="0"/>
              <a:t> </a:t>
            </a:r>
            <a:r>
              <a:rPr lang="ru-RU" b="1" smtClean="0"/>
              <a:t>Носом (от слова носить)  </a:t>
            </a:r>
            <a:r>
              <a:rPr lang="ru-RU" smtClean="0"/>
              <a:t>в старину называли памятную дощечку, которую носили с собой неграмотные люди, делая на ней различные заметки, зарубки.</a:t>
            </a:r>
          </a:p>
          <a:p>
            <a:pPr eaLnBrk="1" hangingPunct="1"/>
            <a:endParaRPr lang="ru-RU" smtClean="0"/>
          </a:p>
        </p:txBody>
      </p:sp>
      <p:pic>
        <p:nvPicPr>
          <p:cNvPr id="14340" name="Picture 5" descr="C:\Documents and Settings\Ирина Алексеевна\Мои документы\Мои рисунки\картинки фразеологизмы\пословицы\душу за деньги не купишь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27779" r="29253" b="48949"/>
          <a:stretch>
            <a:fillRect/>
          </a:stretch>
        </p:blipFill>
        <p:spPr>
          <a:xfrm>
            <a:off x="5715000" y="2000250"/>
            <a:ext cx="1571625" cy="20812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smtClean="0"/>
              <a:t> </a:t>
            </a:r>
            <a:r>
              <a:rPr lang="ru-RU" sz="2600" b="1" dirty="0" smtClean="0">
                <a:solidFill>
                  <a:srgbClr val="FF0000"/>
                </a:solidFill>
              </a:rPr>
              <a:t>Волчий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b="1" dirty="0" smtClean="0">
                <a:solidFill>
                  <a:srgbClr val="FF0000"/>
                </a:solidFill>
              </a:rPr>
              <a:t>                  билет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 smtClean="0"/>
              <a:t>В широком смысле — отрицательные, компрометирующие характеристики, отмеченные в документах (в личном деле, в трудовой книжке, справках и т.п.), не дающие дальнейшей возможности получения хорошей работы, должности или других благ.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1800" dirty="0" smtClean="0"/>
          </a:p>
        </p:txBody>
      </p:sp>
      <p:sp>
        <p:nvSpPr>
          <p:cNvPr id="15364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000125"/>
            <a:ext cx="3657600" cy="5172075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 Учащиеся </a:t>
            </a:r>
            <a:r>
              <a:rPr lang="ru-RU" u="sng" dirty="0" smtClean="0">
                <a:hlinkClick r:id="rId2" tooltip="Гимназия"/>
              </a:rPr>
              <a:t>гимназий</a:t>
            </a:r>
            <a:r>
              <a:rPr lang="ru-RU" u="sng" dirty="0" smtClean="0"/>
              <a:t> </a:t>
            </a:r>
            <a:r>
              <a:rPr lang="ru-RU" dirty="0" smtClean="0"/>
              <a:t>и </a:t>
            </a:r>
            <a:r>
              <a:rPr lang="ru-RU" dirty="0" smtClean="0">
                <a:hlinkClick r:id="rId3" tooltip="Университет"/>
              </a:rPr>
              <a:t>университетов</a:t>
            </a:r>
            <a:r>
              <a:rPr lang="ru-RU" dirty="0" smtClean="0"/>
              <a:t>, получившие </a:t>
            </a:r>
            <a:r>
              <a:rPr lang="ru-RU" b="1" dirty="0" smtClean="0"/>
              <a:t>«волчий билет»</a:t>
            </a:r>
            <a:r>
              <a:rPr lang="ru-RU" dirty="0" smtClean="0"/>
              <a:t>, не могли продолжить образование в государственном учебном заведении.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 Если учащийся желал, ему выдавали справку о прослушании курса, в который и было записано, что у него нет права поступления в учебные заведения.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20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Фразеологизмы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 </a:t>
            </a:r>
            <a:r>
              <a:rPr lang="ru-RU" b="1" smtClean="0">
                <a:solidFill>
                  <a:srgbClr val="FF0000"/>
                </a:solidFill>
              </a:rPr>
              <a:t>Как две капли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воды</a:t>
            </a:r>
          </a:p>
          <a:p>
            <a:pPr eaLnBrk="1" hangingPunct="1"/>
            <a:endParaRPr lang="ru-RU" smtClean="0"/>
          </a:p>
        </p:txBody>
      </p:sp>
      <p:sp>
        <p:nvSpPr>
          <p:cNvPr id="16388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Черепашьим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шагом </a:t>
            </a:r>
            <a:endParaRPr lang="ru-RU" smtClean="0">
              <a:solidFill>
                <a:srgbClr val="FF0000"/>
              </a:solidFill>
            </a:endParaRPr>
          </a:p>
          <a:p>
            <a:pPr eaLnBrk="1" hangingPunct="1"/>
            <a:endParaRPr lang="ru-RU" smtClean="0"/>
          </a:p>
        </p:txBody>
      </p:sp>
      <p:pic>
        <p:nvPicPr>
          <p:cNvPr id="16389" name="Picture 2" descr="C:\Documents and Settings\Ирина Алексеевна\Мои документы\Мои рисунки\разное\смайлик 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571750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 descr="C:\Documents and Settings\Ирина Алексеевна\Мои документы\Мои рисунки\разное\смайлик 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3857625"/>
            <a:ext cx="1497013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3" descr="C:\Program Files\Microsoft Office\CLIPART\PUB60COR\AN04384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143250"/>
            <a:ext cx="13271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555</TotalTime>
  <Words>953</Words>
  <Application>Microsoft Office PowerPoint</Application>
  <PresentationFormat>Экран (4:3)</PresentationFormat>
  <Paragraphs>179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Эркер</vt:lpstr>
      <vt:lpstr>Происхождение некоторых фразеологизмов</vt:lpstr>
      <vt:lpstr>Фразеологизмы </vt:lpstr>
      <vt:lpstr>Фразеологизмы</vt:lpstr>
      <vt:lpstr>Фразеологизмы</vt:lpstr>
      <vt:lpstr>Фразеологизмы </vt:lpstr>
      <vt:lpstr>Фразеологизмы 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Фразеологизмы</vt:lpstr>
      <vt:lpstr>А.С.Грибоедов «Горе от ума»</vt:lpstr>
      <vt:lpstr>Фразеологизмы</vt:lpstr>
      <vt:lpstr>Фразеологизмы</vt:lpstr>
      <vt:lpstr>А.С.Пушкин </vt:lpstr>
      <vt:lpstr>Фразеологизмы</vt:lpstr>
      <vt:lpstr>Фразеологизмы</vt:lpstr>
      <vt:lpstr>А.С.Грибоедов «Горе от ума»</vt:lpstr>
      <vt:lpstr>Слайд 32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Алексеевна</dc:creator>
  <cp:lastModifiedBy>Admin</cp:lastModifiedBy>
  <cp:revision>73</cp:revision>
  <dcterms:created xsi:type="dcterms:W3CDTF">2010-11-16T11:38:21Z</dcterms:created>
  <dcterms:modified xsi:type="dcterms:W3CDTF">2013-01-27T23:40:13Z</dcterms:modified>
</cp:coreProperties>
</file>