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69" r:id="rId5"/>
    <p:sldId id="272" r:id="rId6"/>
    <p:sldId id="270" r:id="rId7"/>
    <p:sldId id="271" r:id="rId8"/>
    <p:sldId id="258" r:id="rId9"/>
    <p:sldId id="257" r:id="rId10"/>
    <p:sldId id="259" r:id="rId11"/>
    <p:sldId id="260" r:id="rId12"/>
    <p:sldId id="261" r:id="rId13"/>
    <p:sldId id="273" r:id="rId14"/>
    <p:sldId id="274" r:id="rId15"/>
    <p:sldId id="275" r:id="rId16"/>
    <p:sldId id="276" r:id="rId17"/>
    <p:sldId id="262" r:id="rId18"/>
    <p:sldId id="263" r:id="rId19"/>
    <p:sldId id="264" r:id="rId20"/>
    <p:sldId id="265" r:id="rId21"/>
    <p:sldId id="26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3286148" cy="15716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214554"/>
            <a:ext cx="3286148" cy="4000528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3967-F63B-4A27-B1F7-2ADB223F9642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6EDE-5F65-4BFC-882C-8D2F796DF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3967-F63B-4A27-B1F7-2ADB223F9642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6EDE-5F65-4BFC-882C-8D2F796DF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3214710" cy="1219199"/>
          </a:xfrm>
        </p:spPr>
        <p:txBody>
          <a:bodyPr anchor="t">
            <a:noAutofit/>
          </a:bodyPr>
          <a:lstStyle>
            <a:lvl1pPr algn="l">
              <a:defRPr sz="28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934" y="857232"/>
            <a:ext cx="4857784" cy="4500594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3967-F63B-4A27-B1F7-2ADB223F9642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6EDE-5F65-4BFC-882C-8D2F796DF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2143116"/>
            <a:ext cx="3286148" cy="4143404"/>
          </a:xfrm>
          <a:blipFill dpi="0" rotWithShape="1">
            <a:blip r:embed="rId2" cstate="print">
              <a:alphaModFix amt="44000"/>
            </a:blip>
            <a:srcRect/>
            <a:tile tx="0" ty="0" sx="100000" sy="100000" flip="none" algn="tl"/>
          </a:blipFill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571480"/>
            <a:ext cx="4643470" cy="56436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3967-F63B-4A27-B1F7-2ADB223F9642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6EDE-5F65-4BFC-882C-8D2F796DF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071678"/>
            <a:ext cx="3286148" cy="571504"/>
          </a:xfrm>
          <a:blipFill dpi="0" rotWithShape="1">
            <a:blip r:embed="rId2" cstate="print">
              <a:alphaModFix amt="27000"/>
            </a:blip>
            <a:srcRect/>
            <a:tile tx="0" ty="0" sx="100000" sy="100000" flip="none" algn="tl"/>
          </a:blip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2844" y="2643181"/>
            <a:ext cx="3286148" cy="3643339"/>
          </a:xfrm>
          <a:blipFill dpi="0" rotWithShape="1">
            <a:blip r:embed="rId2" cstate="print">
              <a:alphaModFix amt="23000"/>
            </a:blip>
            <a:srcRect/>
            <a:tile tx="0" ty="0" sx="100000" sy="100000" flip="none" algn="tl"/>
          </a:blipFill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14810" y="500042"/>
            <a:ext cx="46434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4810" y="1285860"/>
            <a:ext cx="464347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3967-F63B-4A27-B1F7-2ADB223F9642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6EDE-5F65-4BFC-882C-8D2F796DF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3967-F63B-4A27-B1F7-2ADB223F9642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6EDE-5F65-4BFC-882C-8D2F796DF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3967-F63B-4A27-B1F7-2ADB223F9642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6EDE-5F65-4BFC-882C-8D2F796DF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3967-F63B-4A27-B1F7-2ADB223F9642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6EDE-5F65-4BFC-882C-8D2F796DF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286148" cy="15716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43372" y="500042"/>
            <a:ext cx="4786346" cy="5715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14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C00000"/>
                </a:solidFill>
              </a:defRPr>
            </a:lvl1pPr>
          </a:lstStyle>
          <a:p>
            <a:fld id="{E4E33967-F63B-4A27-B1F7-2ADB223F9642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3174" y="6356350"/>
            <a:ext cx="39290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C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85801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C00000"/>
                </a:solidFill>
              </a:defRPr>
            </a:lvl1pPr>
          </a:lstStyle>
          <a:p>
            <a:fld id="{9DA96EDE-5F65-4BFC-882C-8D2F796DF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 spc="3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entury Schoolbook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constitution.mvk.ru/images/stories/constitution/constitution1918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bookin.org.ru/book/189674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hyperlink" Target="http://img1.liveinternet.ru/images/foto/b/3/533/2483533/f_17453272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left.ru/2006/18/Constitution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ussr.artsofte.ru/userfiles/0710(1)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homeland.su/uploads/posts/2008-08/thumbs/1219145031_poster-1957i.jpg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www.calend.ru/img/content_events/i4/4096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ruvr.ru/files/Image/RUSSIA/Rasnoje_rus/Konstiitutsia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hyperlink" Target="http://www.aif.ru/application/public/article/584/3bdb1d435bdc7150548bdd65812c8886_big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android.ks.ua/scr/26/us-constitution-big-1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.ru/books/p988930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4357718" cy="15716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Основы </a:t>
            </a:r>
            <a:r>
              <a:rPr lang="ru-RU" dirty="0" err="1" smtClean="0"/>
              <a:t>конституцион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ного</a:t>
            </a:r>
            <a:r>
              <a:rPr lang="ru-RU" dirty="0" smtClean="0"/>
              <a:t> строя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Уважение к закону начинается с уважения к Конституции страны</a:t>
            </a:r>
          </a:p>
          <a:p>
            <a:endParaRPr lang="ru-RU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600" b="0" dirty="0" smtClean="0">
                <a:solidFill>
                  <a:schemeClr val="tx1"/>
                </a:solidFill>
              </a:rPr>
              <a:t>Обществознание </a:t>
            </a:r>
          </a:p>
          <a:p>
            <a:r>
              <a:rPr lang="ru-RU" sz="2600" b="0" dirty="0" smtClean="0">
                <a:solidFill>
                  <a:schemeClr val="tx1"/>
                </a:solidFill>
              </a:rPr>
              <a:t>9 класс</a:t>
            </a:r>
          </a:p>
        </p:txBody>
      </p:sp>
      <p:pic>
        <p:nvPicPr>
          <p:cNvPr id="20482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0631" y="428605"/>
            <a:ext cx="3410450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857652" cy="1571636"/>
          </a:xfrm>
        </p:spPr>
        <p:txBody>
          <a:bodyPr/>
          <a:lstStyle/>
          <a:p>
            <a:r>
              <a:rPr lang="ru-RU" dirty="0" smtClean="0"/>
              <a:t>Конституция 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u="sng" dirty="0" smtClean="0"/>
              <a:t>Задание 2</a:t>
            </a:r>
            <a:r>
              <a:rPr lang="ru-RU" dirty="0" smtClean="0"/>
              <a:t>: изучите статьи 1,2,7,14 Конституции и составьте схему: </a:t>
            </a:r>
            <a:r>
              <a:rPr lang="ru-RU" sz="2800" b="1" dirty="0" smtClean="0"/>
              <a:t>Принципы Российского государства</a:t>
            </a:r>
            <a:endParaRPr lang="ru-RU" sz="2800" b="1" dirty="0"/>
          </a:p>
        </p:txBody>
      </p:sp>
      <p:pic>
        <p:nvPicPr>
          <p:cNvPr id="25602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2362200" cy="3810000"/>
          </a:xfrm>
          <a:prstGeom prst="rect">
            <a:avLst/>
          </a:prstGeom>
          <a:noFill/>
        </p:spPr>
      </p:pic>
      <p:grpSp>
        <p:nvGrpSpPr>
          <p:cNvPr id="25" name="Группа 24"/>
          <p:cNvGrpSpPr/>
          <p:nvPr/>
        </p:nvGrpSpPr>
        <p:grpSpPr>
          <a:xfrm>
            <a:off x="4286248" y="3857628"/>
            <a:ext cx="4500594" cy="2571768"/>
            <a:chOff x="4357686" y="3571876"/>
            <a:chExt cx="4500594" cy="257176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357686" y="3571876"/>
              <a:ext cx="4500594" cy="25717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/>
                <a:t>Российское государство</a:t>
              </a:r>
              <a:endParaRPr lang="ru-RU" sz="2400" b="1" dirty="0"/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>
              <a:off x="7286644" y="5072074"/>
              <a:ext cx="714380" cy="428628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 rot="5400000">
              <a:off x="6179355" y="5250669"/>
              <a:ext cx="500066" cy="1588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 rot="5400000">
              <a:off x="5179223" y="5036355"/>
              <a:ext cx="428628" cy="35719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 rot="5400000" flipH="1" flipV="1">
              <a:off x="7286644" y="4286256"/>
              <a:ext cx="500066" cy="500066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rot="5400000" flipH="1" flipV="1">
              <a:off x="6179355" y="4536289"/>
              <a:ext cx="500066" cy="1588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 rot="16200000" flipV="1">
              <a:off x="5179223" y="4393413"/>
              <a:ext cx="500066" cy="285752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500562" y="3929066"/>
              <a:ext cx="19196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демократическое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715008" y="3714752"/>
              <a:ext cx="1600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федеративное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072330" y="4000504"/>
              <a:ext cx="1117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правовое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357686" y="5429264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социальное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500694" y="5715016"/>
              <a:ext cx="18582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гуманистическое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286644" y="5429264"/>
              <a:ext cx="10343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светское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857652" cy="1571636"/>
          </a:xfrm>
        </p:spPr>
        <p:txBody>
          <a:bodyPr/>
          <a:lstStyle/>
          <a:p>
            <a:r>
              <a:rPr lang="ru-RU" dirty="0" smtClean="0"/>
              <a:t>Конституция 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Задание 3:</a:t>
            </a:r>
            <a:r>
              <a:rPr lang="ru-RU" dirty="0" smtClean="0"/>
              <a:t> укажите форму государственного политического правления</a:t>
            </a:r>
          </a:p>
          <a:p>
            <a:r>
              <a:rPr lang="ru-RU" dirty="0" smtClean="0"/>
              <a:t>Вид территориально-государственного устройства</a:t>
            </a:r>
          </a:p>
          <a:p>
            <a:r>
              <a:rPr lang="ru-RU" dirty="0" smtClean="0"/>
              <a:t>Тип режима</a:t>
            </a:r>
            <a:endParaRPr lang="ru-RU" dirty="0"/>
          </a:p>
        </p:txBody>
      </p:sp>
      <p:pic>
        <p:nvPicPr>
          <p:cNvPr id="25602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2362200" cy="381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643702" y="2571744"/>
            <a:ext cx="2214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республика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15140" y="4071942"/>
            <a:ext cx="2214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федерация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5072074"/>
            <a:ext cx="2214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демократия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857652" cy="1571636"/>
          </a:xfrm>
        </p:spPr>
        <p:txBody>
          <a:bodyPr/>
          <a:lstStyle/>
          <a:p>
            <a:r>
              <a:rPr lang="ru-RU" dirty="0" smtClean="0"/>
              <a:t>Конституция 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Задание 4: </a:t>
            </a:r>
            <a:r>
              <a:rPr lang="ru-RU" dirty="0" smtClean="0"/>
              <a:t>Перечислите конституции нашего государства</a:t>
            </a:r>
            <a:endParaRPr lang="ru-RU" dirty="0"/>
          </a:p>
        </p:txBody>
      </p:sp>
      <p:pic>
        <p:nvPicPr>
          <p:cNvPr id="37890" name="Picture 2" descr="Картинка 1 из 126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500306"/>
            <a:ext cx="246697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357166"/>
            <a:ext cx="3857652" cy="1571636"/>
          </a:xfrm>
        </p:spPr>
        <p:txBody>
          <a:bodyPr/>
          <a:lstStyle/>
          <a:p>
            <a:r>
              <a:rPr lang="ru-RU" dirty="0" smtClean="0"/>
              <a:t>Конституция 1924г.</a:t>
            </a:r>
            <a:endParaRPr lang="ru-RU" dirty="0"/>
          </a:p>
        </p:txBody>
      </p:sp>
      <p:pic>
        <p:nvPicPr>
          <p:cNvPr id="43010" name="Picture 2" descr="Картинка 10 из 126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4824" y="370128"/>
            <a:ext cx="4046266" cy="6130706"/>
          </a:xfrm>
          <a:prstGeom prst="rect">
            <a:avLst/>
          </a:prstGeom>
          <a:noFill/>
        </p:spPr>
      </p:pic>
      <p:pic>
        <p:nvPicPr>
          <p:cNvPr id="43016" name="Picture 8" descr="Картинка 46 из 126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214553"/>
            <a:ext cx="3357586" cy="4360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643338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Конституция СССР 1936г.</a:t>
            </a:r>
            <a:endParaRPr lang="ru-RU" dirty="0"/>
          </a:p>
        </p:txBody>
      </p:sp>
      <p:pic>
        <p:nvPicPr>
          <p:cNvPr id="41986" name="Picture 2" descr="Картинка 4 из 126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8604"/>
            <a:ext cx="3814772" cy="5914375"/>
          </a:xfrm>
          <a:prstGeom prst="rect">
            <a:avLst/>
          </a:prstGeom>
          <a:noFill/>
        </p:spPr>
      </p:pic>
      <p:pic>
        <p:nvPicPr>
          <p:cNvPr id="41990" name="Picture 6" descr="http://www.art-catalog.ru/data_picture_new/artist_694/picture/big_500/modorov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214554"/>
            <a:ext cx="3217262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786214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Конституция СССР 1977г.</a:t>
            </a:r>
            <a:endParaRPr lang="ru-RU" dirty="0"/>
          </a:p>
        </p:txBody>
      </p:sp>
      <p:pic>
        <p:nvPicPr>
          <p:cNvPr id="3" name="Picture 4" descr="Картинка 7 из 126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85992"/>
            <a:ext cx="3000375" cy="3810000"/>
          </a:xfrm>
          <a:prstGeom prst="rect">
            <a:avLst/>
          </a:prstGeom>
          <a:noFill/>
        </p:spPr>
      </p:pic>
      <p:pic>
        <p:nvPicPr>
          <p:cNvPr id="40962" name="Picture 2" descr="Картинка 21 из 126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96327" y="1214422"/>
            <a:ext cx="4850812" cy="4143404"/>
          </a:xfrm>
          <a:prstGeom prst="rect">
            <a:avLst/>
          </a:prstGeom>
          <a:noFill/>
        </p:spPr>
      </p:pic>
      <p:pic>
        <p:nvPicPr>
          <p:cNvPr id="5" name="Picture 6" descr="Картинка 37 из 1267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4612" y="3357561"/>
            <a:ext cx="2214578" cy="3515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929090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Конституция РФ 1993г. </a:t>
            </a:r>
            <a:endParaRPr lang="ru-RU" dirty="0"/>
          </a:p>
        </p:txBody>
      </p:sp>
      <p:pic>
        <p:nvPicPr>
          <p:cNvPr id="39938" name="Picture 2" descr="Картинка 7 из 1310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642918"/>
            <a:ext cx="3454286" cy="2281255"/>
          </a:xfrm>
          <a:prstGeom prst="rect">
            <a:avLst/>
          </a:prstGeom>
          <a:noFill/>
        </p:spPr>
      </p:pic>
      <p:pic>
        <p:nvPicPr>
          <p:cNvPr id="39940" name="Picture 4" descr="Картинка 30 из 1310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3214686"/>
            <a:ext cx="4214810" cy="31779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2214554"/>
            <a:ext cx="27588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Принята на референдуме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12 декабря 1993г.</a:t>
            </a:r>
          </a:p>
          <a:p>
            <a:pPr algn="ctr"/>
            <a:r>
              <a:rPr lang="ru-RU" sz="2400" dirty="0" smtClean="0"/>
              <a:t>Состоит из Преамбулы и двух разделов.</a:t>
            </a:r>
            <a:endParaRPr lang="en-US" sz="2400" dirty="0" smtClean="0"/>
          </a:p>
          <a:p>
            <a:pPr algn="ctr"/>
            <a:r>
              <a:rPr lang="ru-RU" sz="2400" dirty="0" smtClean="0"/>
              <a:t> </a:t>
            </a:r>
            <a:r>
              <a:rPr lang="en-US" sz="2400" dirty="0" smtClean="0"/>
              <a:t>I</a:t>
            </a:r>
            <a:r>
              <a:rPr lang="ru-RU" sz="2400" dirty="0" smtClean="0"/>
              <a:t> - 9 глав, 137 статей,</a:t>
            </a:r>
          </a:p>
          <a:p>
            <a:pPr algn="ctr"/>
            <a:r>
              <a:rPr lang="en-US" sz="2400" dirty="0" smtClean="0"/>
              <a:t>II</a:t>
            </a:r>
            <a:r>
              <a:rPr lang="ru-RU" sz="2400" dirty="0" smtClean="0"/>
              <a:t> -  9 положений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929090" cy="1571636"/>
          </a:xfrm>
        </p:spPr>
        <p:txBody>
          <a:bodyPr/>
          <a:lstStyle/>
          <a:p>
            <a:r>
              <a:rPr lang="ru-RU" dirty="0" smtClean="0"/>
              <a:t>Конституция 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Задание 5:</a:t>
            </a:r>
            <a:r>
              <a:rPr lang="ru-RU" dirty="0" smtClean="0"/>
              <a:t> перечислите ценности, на которых базируется наша Конституция</a:t>
            </a:r>
            <a:endParaRPr lang="ru-RU" dirty="0"/>
          </a:p>
        </p:txBody>
      </p:sp>
      <p:pic>
        <p:nvPicPr>
          <p:cNvPr id="25602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2362200" cy="381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7686" y="2928934"/>
            <a:ext cx="4286280" cy="2786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Ценности демократии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Нравственные ценности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Ценности патриотизма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Ценности международного сотрудничества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Ценности социального мира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929090" cy="1571636"/>
          </a:xfrm>
        </p:spPr>
        <p:txBody>
          <a:bodyPr/>
          <a:lstStyle/>
          <a:p>
            <a:r>
              <a:rPr lang="ru-RU" dirty="0" smtClean="0"/>
              <a:t>Конституция 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Задание 6</a:t>
            </a:r>
            <a:r>
              <a:rPr lang="ru-RU" dirty="0" smtClean="0"/>
              <a:t>: перечислите 3 главные задачи, которые стоят перед Конституцией страны.</a:t>
            </a:r>
            <a:endParaRPr lang="ru-RU" dirty="0"/>
          </a:p>
        </p:txBody>
      </p:sp>
      <p:pic>
        <p:nvPicPr>
          <p:cNvPr id="25602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2362200" cy="381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6248" y="2714620"/>
            <a:ext cx="4643470" cy="3429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Закрепить и гарантировать фундаментальные права человека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Упорядочить государственную власть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Утвердить правосудие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929090" cy="1571636"/>
          </a:xfrm>
        </p:spPr>
        <p:txBody>
          <a:bodyPr/>
          <a:lstStyle/>
          <a:p>
            <a:r>
              <a:rPr lang="ru-RU" dirty="0" smtClean="0"/>
              <a:t>Конституция 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Конституционное право, гражданское право, семейное право… Какое понятие объединяет эти термины?</a:t>
            </a:r>
          </a:p>
          <a:p>
            <a:r>
              <a:rPr lang="ru-RU" dirty="0" smtClean="0"/>
              <a:t>1. принципы права</a:t>
            </a:r>
          </a:p>
          <a:p>
            <a:r>
              <a:rPr lang="ru-RU" dirty="0" smtClean="0"/>
              <a:t>2. отрасли права</a:t>
            </a:r>
          </a:p>
          <a:p>
            <a:r>
              <a:rPr lang="ru-RU" dirty="0" smtClean="0"/>
              <a:t>3. теории права</a:t>
            </a:r>
            <a:endParaRPr lang="ru-RU" dirty="0"/>
          </a:p>
        </p:txBody>
      </p:sp>
      <p:pic>
        <p:nvPicPr>
          <p:cNvPr id="25602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2362200" cy="3810000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643438" y="4572008"/>
            <a:ext cx="300039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643338" cy="157163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Конститу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ционное</a:t>
            </a:r>
            <a:r>
              <a:rPr lang="ru-RU" dirty="0" smtClean="0"/>
              <a:t> право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Конституция- основной закон государства. Она определяет государственное устройство, регулирует образование представительных (законодательных) и исполнительных органов власти, устанавливает принципы избирательной системы, фиксирует права и обязанности граждан.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357430"/>
            <a:ext cx="3071834" cy="271464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Конституция-от</a:t>
            </a:r>
            <a:r>
              <a:rPr lang="ru-RU" sz="2400" dirty="0" smtClean="0"/>
              <a:t> латинского </a:t>
            </a:r>
            <a:r>
              <a:rPr lang="en-US" sz="2400" dirty="0" err="1" smtClean="0"/>
              <a:t>constitutio</a:t>
            </a:r>
            <a:r>
              <a:rPr lang="en-US" sz="2400" dirty="0" smtClean="0"/>
              <a:t> – </a:t>
            </a:r>
            <a:r>
              <a:rPr lang="ru-RU" sz="2400" dirty="0" smtClean="0"/>
              <a:t>установление, устройство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857652" cy="1571636"/>
          </a:xfrm>
        </p:spPr>
        <p:txBody>
          <a:bodyPr/>
          <a:lstStyle/>
          <a:p>
            <a:r>
              <a:rPr lang="ru-RU" dirty="0" smtClean="0"/>
              <a:t>Конституция 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Слово «конституция» образовано от латинского </a:t>
            </a:r>
            <a:r>
              <a:rPr lang="en-US" dirty="0" err="1" smtClean="0"/>
              <a:t>constitutio</a:t>
            </a:r>
            <a:r>
              <a:rPr lang="ru-RU" dirty="0" smtClean="0"/>
              <a:t>, что означает:</a:t>
            </a:r>
          </a:p>
          <a:p>
            <a:r>
              <a:rPr lang="ru-RU" dirty="0" smtClean="0"/>
              <a:t>1. установление</a:t>
            </a:r>
          </a:p>
          <a:p>
            <a:r>
              <a:rPr lang="ru-RU" dirty="0" smtClean="0"/>
              <a:t>2.согласие</a:t>
            </a:r>
          </a:p>
          <a:p>
            <a:r>
              <a:rPr lang="ru-RU" dirty="0" smtClean="0"/>
              <a:t>3. договор</a:t>
            </a:r>
            <a:endParaRPr lang="ru-RU" dirty="0"/>
          </a:p>
        </p:txBody>
      </p:sp>
      <p:pic>
        <p:nvPicPr>
          <p:cNvPr id="25602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2362200" cy="3810000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572000" y="3571876"/>
            <a:ext cx="285752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929090" cy="1571636"/>
          </a:xfrm>
        </p:spPr>
        <p:txBody>
          <a:bodyPr/>
          <a:lstStyle/>
          <a:p>
            <a:r>
              <a:rPr lang="ru-RU" dirty="0" smtClean="0"/>
              <a:t>Конституция 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Каково второе название конституционного права:</a:t>
            </a:r>
          </a:p>
          <a:p>
            <a:r>
              <a:rPr lang="ru-RU" dirty="0" smtClean="0"/>
              <a:t>1. основное право</a:t>
            </a:r>
          </a:p>
          <a:p>
            <a:r>
              <a:rPr lang="ru-RU" dirty="0" smtClean="0"/>
              <a:t>2. управленческое право</a:t>
            </a:r>
          </a:p>
          <a:p>
            <a:r>
              <a:rPr lang="ru-RU" dirty="0" smtClean="0"/>
              <a:t>3. государственное право.</a:t>
            </a:r>
            <a:endParaRPr lang="ru-RU" dirty="0"/>
          </a:p>
        </p:txBody>
      </p:sp>
      <p:pic>
        <p:nvPicPr>
          <p:cNvPr id="25602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2362200" cy="3810000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000628" y="3857628"/>
            <a:ext cx="3071834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643338" cy="15716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Способы принятия конституции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Конституционным собранием</a:t>
            </a:r>
          </a:p>
          <a:p>
            <a:r>
              <a:rPr lang="ru-RU" dirty="0" smtClean="0"/>
              <a:t>Конвентом (США)</a:t>
            </a:r>
          </a:p>
          <a:p>
            <a:r>
              <a:rPr lang="ru-RU" dirty="0" smtClean="0"/>
              <a:t>Учредительным собранием (Италия, Индия)</a:t>
            </a:r>
          </a:p>
          <a:p>
            <a:r>
              <a:rPr lang="ru-RU" dirty="0" smtClean="0"/>
              <a:t>Путем референдума (Франция, Испания, </a:t>
            </a:r>
            <a:r>
              <a:rPr lang="ru-RU" b="1" dirty="0" smtClean="0"/>
              <a:t>Россия</a:t>
            </a:r>
            <a:r>
              <a:rPr lang="ru-RU" dirty="0" smtClean="0"/>
              <a:t>)</a:t>
            </a:r>
          </a:p>
          <a:p>
            <a:r>
              <a:rPr lang="ru-RU" dirty="0" smtClean="0"/>
              <a:t>Конституция может быть октроирована, т.е.введена односторонним актом  монарха или президента (Иран, Афганистан).</a:t>
            </a:r>
            <a:endParaRPr lang="ru-RU" dirty="0"/>
          </a:p>
        </p:txBody>
      </p:sp>
      <p:pic>
        <p:nvPicPr>
          <p:cNvPr id="4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23622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643338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Виды конституций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800" u="sng" dirty="0" smtClean="0"/>
              <a:t>Единый акт, </a:t>
            </a:r>
            <a:r>
              <a:rPr lang="ru-RU" sz="2800" dirty="0" smtClean="0"/>
              <a:t>регулирующий важнейшие стороны государства, общественного устройства, права и свободы граждан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3100" dirty="0" smtClean="0"/>
          </a:p>
          <a:p>
            <a:pPr>
              <a:buNone/>
            </a:pPr>
            <a:r>
              <a:rPr lang="ru-RU" sz="3100" dirty="0" smtClean="0"/>
              <a:t>Неписаные конституции состоят из норм конституционного характера, «разбросанных» </a:t>
            </a:r>
            <a:r>
              <a:rPr lang="ru-RU" sz="3100" u="sng" dirty="0" smtClean="0"/>
              <a:t>по большому количеству актов</a:t>
            </a:r>
            <a:r>
              <a:rPr lang="ru-RU" sz="3100" dirty="0" smtClean="0"/>
              <a:t>, а также содержащихся в конституционных обычаях ( Великобритания)</a:t>
            </a:r>
            <a:endParaRPr lang="ru-RU" sz="3100" dirty="0"/>
          </a:p>
        </p:txBody>
      </p:sp>
      <p:pic>
        <p:nvPicPr>
          <p:cNvPr id="4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2362200" cy="381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7686" y="500042"/>
            <a:ext cx="435771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писаные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2786058"/>
            <a:ext cx="435771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неписаные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929090" cy="1571636"/>
          </a:xfrm>
        </p:spPr>
        <p:txBody>
          <a:bodyPr/>
          <a:lstStyle/>
          <a:p>
            <a:r>
              <a:rPr lang="ru-RU" dirty="0" smtClean="0"/>
              <a:t>Конституция США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500042"/>
            <a:ext cx="4786346" cy="60007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«Конституция США 1787г- первая писаная конституция, оставшаяся единственно действующей с </a:t>
            </a:r>
            <a:r>
              <a:rPr lang="en-US" dirty="0" smtClean="0"/>
              <a:t>XVIII</a:t>
            </a:r>
            <a:r>
              <a:rPr lang="ru-RU" dirty="0" smtClean="0"/>
              <a:t>века. Особенностью этой конституции является ее незначительная формальная изменяемость. Юридический текст конституции лишь дополняется путем внесения поправок»                          </a:t>
            </a:r>
            <a:r>
              <a:rPr lang="ru-RU" sz="2600" dirty="0" smtClean="0"/>
              <a:t>(В.Маклаков)</a:t>
            </a:r>
            <a:endParaRPr lang="ru-RU" sz="2600" dirty="0"/>
          </a:p>
        </p:txBody>
      </p:sp>
      <p:pic>
        <p:nvPicPr>
          <p:cNvPr id="26626" name="Picture 2" descr="Картинка 12 из 34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285992"/>
            <a:ext cx="254317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Конститу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ционное</a:t>
            </a:r>
            <a:r>
              <a:rPr lang="ru-RU" dirty="0" smtClean="0"/>
              <a:t> (</a:t>
            </a:r>
            <a:r>
              <a:rPr lang="ru-RU" dirty="0" err="1" smtClean="0"/>
              <a:t>государст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венное) право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Ведущая отрасль российской правовой системы. Его нормы регулируют основные принципы политического, социально-экономического и территориального устройства государства, организацию и порядок функционирования органов государственной власти и управления, правовое положение граждан и их взаимоотношения с государством.</a:t>
            </a:r>
            <a:endParaRPr lang="ru-RU" dirty="0"/>
          </a:p>
        </p:txBody>
      </p:sp>
      <p:pic>
        <p:nvPicPr>
          <p:cNvPr id="4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23622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500462" cy="15716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Конституционная система, конституционализм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Конституционализм- это политическая система, опирающаяся на конституцию, конституционные методы правления.</a:t>
            </a:r>
          </a:p>
          <a:p>
            <a:r>
              <a:rPr lang="ru-RU" dirty="0" smtClean="0"/>
              <a:t>Конституционализм предполагает высокий уровень политической культуры населения, его осведомленность и информированность.</a:t>
            </a:r>
            <a:endParaRPr lang="ru-RU" dirty="0"/>
          </a:p>
        </p:txBody>
      </p:sp>
      <p:pic>
        <p:nvPicPr>
          <p:cNvPr id="4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857496"/>
            <a:ext cx="23622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857652" cy="1285884"/>
          </a:xfrm>
        </p:spPr>
        <p:txBody>
          <a:bodyPr/>
          <a:lstStyle/>
          <a:p>
            <a:r>
              <a:rPr lang="ru-RU" dirty="0" smtClean="0"/>
              <a:t>Конституция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Задание 1:</a:t>
            </a:r>
            <a:r>
              <a:rPr lang="ru-RU" dirty="0" smtClean="0"/>
              <a:t> посмотрите оглавление текста Конституции РФ и установите, какие стороны деятельности государства и общества регулируются этим законодательным актом.</a:t>
            </a:r>
          </a:p>
          <a:p>
            <a:r>
              <a:rPr lang="ru-RU" dirty="0" smtClean="0"/>
              <a:t>Сформулируйте определение термина «конституция»</a:t>
            </a:r>
            <a:endParaRPr lang="ru-RU" dirty="0"/>
          </a:p>
        </p:txBody>
      </p:sp>
      <p:pic>
        <p:nvPicPr>
          <p:cNvPr id="24578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23622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857652" cy="1571636"/>
          </a:xfrm>
        </p:spPr>
        <p:txBody>
          <a:bodyPr/>
          <a:lstStyle/>
          <a:p>
            <a:r>
              <a:rPr lang="ru-RU" dirty="0" smtClean="0"/>
              <a:t>Конституция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Конституция- основной закон государства, имеющий высшую силу по отношению к другим законам.</a:t>
            </a:r>
          </a:p>
          <a:p>
            <a:endParaRPr lang="ru-RU" sz="2400" dirty="0" smtClean="0"/>
          </a:p>
          <a:p>
            <a:r>
              <a:rPr lang="ru-RU" sz="2400" dirty="0" smtClean="0"/>
              <a:t>Конституция- нормативно-правовой акт, определяющий устройство и функционирование государства.</a:t>
            </a:r>
          </a:p>
          <a:p>
            <a:endParaRPr lang="ru-RU" sz="2400" dirty="0" smtClean="0"/>
          </a:p>
          <a:p>
            <a:r>
              <a:rPr lang="ru-RU" sz="2400" dirty="0" smtClean="0"/>
              <a:t>Конституция-это основной закон государства, правовой акт, который регулирует наиболее важные вопросы страны, права и свободы населения, устройство высших органов государственной власти.</a:t>
            </a:r>
            <a:endParaRPr lang="ru-RU" sz="2400" dirty="0"/>
          </a:p>
        </p:txBody>
      </p:sp>
      <p:pic>
        <p:nvPicPr>
          <p:cNvPr id="23554" name="Picture 2" descr="Картинка 7 из 154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786058"/>
            <a:ext cx="23622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7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Тема74</Template>
  <TotalTime>151</TotalTime>
  <Words>542</Words>
  <Application>Microsoft Office PowerPoint</Application>
  <PresentationFormat>Экран (4:3)</PresentationFormat>
  <Paragraphs>98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Тема74</vt:lpstr>
      <vt:lpstr>Основы конституцион ного строя</vt:lpstr>
      <vt:lpstr>Конститу ционное право</vt:lpstr>
      <vt:lpstr>Способы принятия конституции</vt:lpstr>
      <vt:lpstr>Виды конституций</vt:lpstr>
      <vt:lpstr>Конституция США</vt:lpstr>
      <vt:lpstr>Конститу ционное (государст венное) право</vt:lpstr>
      <vt:lpstr>Конституционная система, конституционализм</vt:lpstr>
      <vt:lpstr>Конституция</vt:lpstr>
      <vt:lpstr>Конституция</vt:lpstr>
      <vt:lpstr>Конституция РФ</vt:lpstr>
      <vt:lpstr>Конституция РФ</vt:lpstr>
      <vt:lpstr>Конституция РФ</vt:lpstr>
      <vt:lpstr>Конституция 1924г.</vt:lpstr>
      <vt:lpstr>Конституция СССР 1936г.</vt:lpstr>
      <vt:lpstr>Конституция СССР 1977г.</vt:lpstr>
      <vt:lpstr>Конституция РФ 1993г. </vt:lpstr>
      <vt:lpstr>Конституция РФ</vt:lpstr>
      <vt:lpstr>Конституция РФ</vt:lpstr>
      <vt:lpstr>Конституция РФ</vt:lpstr>
      <vt:lpstr>Конституция РФ</vt:lpstr>
      <vt:lpstr>Конституция РФ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конституционного строя</dc:title>
  <dc:creator>Admin</dc:creator>
  <cp:lastModifiedBy>Admin</cp:lastModifiedBy>
  <cp:revision>17</cp:revision>
  <dcterms:created xsi:type="dcterms:W3CDTF">2009-11-14T11:19:31Z</dcterms:created>
  <dcterms:modified xsi:type="dcterms:W3CDTF">2012-02-29T17:30:39Z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464029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