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4EADEC-DCAE-448B-AA77-AC61264FC951}" type="datetimeFigureOut">
              <a:rPr lang="ru-RU" smtClean="0"/>
              <a:t>20.05.2013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D546DF-8DAC-4E69-9746-89BE2678C7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43531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D546DF-8DAC-4E69-9746-89BE2678C746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43918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752475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6152" y="1267485"/>
            <a:ext cx="7235981" cy="5133316"/>
          </a:xfrm>
        </p:spPr>
        <p:txBody>
          <a:bodyPr/>
          <a:lstStyle>
            <a:lvl1pPr>
              <a:defRPr sz="11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6151" y="201702"/>
            <a:ext cx="6189583" cy="949569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50469" y="236415"/>
            <a:ext cx="785301" cy="365125"/>
          </a:xfrm>
        </p:spPr>
        <p:txBody>
          <a:bodyPr/>
          <a:lstStyle>
            <a:lvl1pPr>
              <a:defRPr sz="140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467600" y="209550"/>
            <a:ext cx="657226" cy="431800"/>
            <a:chOff x="7467600" y="209550"/>
            <a:chExt cx="657226" cy="431800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7467600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7677151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7881939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838200"/>
            <a:ext cx="7467600" cy="44196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20.05.2013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199" y="4484080"/>
            <a:ext cx="7239001" cy="762000"/>
          </a:xfrm>
        </p:spPr>
        <p:txBody>
          <a:bodyPr bIns="0"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20.05.2013</a:t>
            </a:fld>
            <a:endParaRPr lang="ru-RU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16152" y="841248"/>
            <a:ext cx="3730752" cy="4389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102352" y="841248"/>
            <a:ext cx="3730752" cy="4389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41248"/>
            <a:ext cx="3733800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5400" y="841248"/>
            <a:ext cx="3735267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16152" y="1380744"/>
            <a:ext cx="3730752" cy="3840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5102352" y="1380743"/>
            <a:ext cx="3730752" cy="3840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20.05.2013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0" y="395287"/>
            <a:ext cx="3008313" cy="1162050"/>
          </a:xfrm>
        </p:spPr>
        <p:txBody>
          <a:bodyPr anchor="b"/>
          <a:lstStyle>
            <a:lvl1pPr algn="l">
              <a:defRPr sz="2000" b="1">
                <a:ln>
                  <a:noFill/>
                </a:ln>
                <a:solidFill>
                  <a:srgbClr val="FF7605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1557337"/>
            <a:ext cx="3008313" cy="4386263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914400" y="381000"/>
            <a:ext cx="4800600" cy="5943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20.05.2013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624754"/>
            <a:ext cx="5486400" cy="404446"/>
          </a:xfrm>
        </p:spPr>
        <p:txBody>
          <a:bodyPr bIns="0" anchor="b"/>
          <a:lstStyle>
            <a:lvl1pPr algn="l">
              <a:defRPr sz="2000" b="1">
                <a:ln w="12700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23975" y="381000"/>
            <a:ext cx="5867400" cy="408146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029200"/>
            <a:ext cx="4038600" cy="1371600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52000">
                <a:schemeClr val="accent6">
                  <a:lumMod val="75000"/>
                </a:schemeClr>
              </a:gs>
              <a:gs pos="100000">
                <a:schemeClr val="accent6">
                  <a:lumMod val="50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38200"/>
            <a:ext cx="7467600" cy="441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59680" y="6553200"/>
            <a:ext cx="7162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86800" y="5740400"/>
            <a:ext cx="381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8453438" y="5715000"/>
            <a:ext cx="242887" cy="431800"/>
          </a:xfrm>
          <a:custGeom>
            <a:avLst/>
            <a:gdLst/>
            <a:ahLst/>
            <a:cxnLst>
              <a:cxn ang="0">
                <a:pos x="62" y="0"/>
              </a:cxn>
              <a:cxn ang="0">
                <a:pos x="0" y="0"/>
              </a:cxn>
              <a:cxn ang="0">
                <a:pos x="89" y="136"/>
              </a:cxn>
              <a:cxn ang="0">
                <a:pos x="89" y="136"/>
              </a:cxn>
              <a:cxn ang="0">
                <a:pos x="0" y="272"/>
              </a:cxn>
              <a:cxn ang="0">
                <a:pos x="62" y="272"/>
              </a:cxn>
              <a:cxn ang="0">
                <a:pos x="153" y="136"/>
              </a:cxn>
              <a:cxn ang="0">
                <a:pos x="62" y="0"/>
              </a:cxn>
            </a:cxnLst>
            <a:rect l="0" t="0" r="r" b="b"/>
            <a:pathLst>
              <a:path w="153" h="272">
                <a:moveTo>
                  <a:pt x="62" y="0"/>
                </a:moveTo>
                <a:lnTo>
                  <a:pt x="0" y="0"/>
                </a:lnTo>
                <a:lnTo>
                  <a:pt x="89" y="136"/>
                </a:lnTo>
                <a:lnTo>
                  <a:pt x="89" y="136"/>
                </a:lnTo>
                <a:lnTo>
                  <a:pt x="0" y="272"/>
                </a:lnTo>
                <a:lnTo>
                  <a:pt x="62" y="272"/>
                </a:lnTo>
                <a:lnTo>
                  <a:pt x="153" y="136"/>
                </a:lnTo>
                <a:lnTo>
                  <a:pt x="62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-1198682" y="4821116"/>
            <a:ext cx="262596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20.05.2013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  <p:txStyles>
    <p:titleStyle>
      <a:lvl1pPr algn="l" defTabSz="914400" rtl="0" eaLnBrk="1" latinLnBrk="0" hangingPunct="1">
        <a:spcBef>
          <a:spcPct val="0"/>
        </a:spcBef>
        <a:buNone/>
        <a:defRPr sz="7200" b="1" kern="1200">
          <a:ln w="12700">
            <a:solidFill>
              <a:schemeClr val="tx2"/>
            </a:solidFill>
          </a:ln>
          <a:solidFill>
            <a:schemeClr val="bg1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˃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&gt;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−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6151" y="201702"/>
            <a:ext cx="6092153" cy="949569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Операция «Дуб»</a:t>
            </a:r>
          </a:p>
        </p:txBody>
      </p:sp>
      <p:pic>
        <p:nvPicPr>
          <p:cNvPr id="1026" name="Picture 2" descr="C:\Users\Desidia\Desktop\18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033" y="1340768"/>
            <a:ext cx="6693336" cy="50153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851920" y="6391978"/>
            <a:ext cx="5040561" cy="29488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7200" b="1" kern="1200" baseline="0">
                <a:ln w="12700">
                  <a:solidFill>
                    <a:schemeClr val="tx2"/>
                  </a:solidFill>
                </a:ln>
                <a:solidFill>
                  <a:schemeClr val="dk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На фото: </a:t>
            </a:r>
            <a:r>
              <a:rPr lang="ru-RU" sz="140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Бенито</a:t>
            </a:r>
            <a:r>
              <a:rPr lang="ru-RU" sz="14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 Муссолини (слева) и Адольф Гитлер (справа).</a:t>
            </a:r>
            <a:endParaRPr lang="ru-RU" sz="140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915220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5373216"/>
            <a:ext cx="7344816" cy="128701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000" b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Гитлер создал в Северной Италии марионеточное правительство во главе с дуче, который уже ничего не решал, сидя в отведенной для него резиденции в </a:t>
            </a:r>
            <a:r>
              <a:rPr lang="ru-RU" sz="2000" b="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Рокка</a:t>
            </a:r>
            <a:r>
              <a:rPr lang="ru-RU" sz="2000" b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000" b="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делла</a:t>
            </a:r>
            <a:r>
              <a:rPr lang="ru-RU" sz="2000" b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000" b="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Крамината</a:t>
            </a:r>
            <a:r>
              <a:rPr lang="ru-RU" sz="2000" b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. Он безропотно выполнял приказы </a:t>
            </a:r>
            <a:r>
              <a:rPr lang="ru-RU" sz="2000" b="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обергруппенфюрера</a:t>
            </a:r>
            <a:r>
              <a:rPr lang="ru-RU" sz="2000" b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СС Карла Вольфа.</a:t>
            </a:r>
          </a:p>
        </p:txBody>
      </p:sp>
      <p:pic>
        <p:nvPicPr>
          <p:cNvPr id="8194" name="Picture 2" descr="C:\Users\Desidia\Desktop\wolf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76672"/>
            <a:ext cx="3642714" cy="46736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Desidia\Desktop\Bundesarchiv_Bild_146-1969-171-29,_Karl_Wolf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76672"/>
            <a:ext cx="2967567" cy="39699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076056" y="4560581"/>
            <a:ext cx="2967567" cy="58976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7200" b="1" kern="1200" baseline="0">
                <a:ln w="12700">
                  <a:solidFill>
                    <a:schemeClr val="tx2"/>
                  </a:solidFill>
                </a:ln>
                <a:solidFill>
                  <a:schemeClr val="dk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  <a:p>
            <a:pPr algn="ctr"/>
            <a:r>
              <a:rPr lang="ru-RU" sz="280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Карл </a:t>
            </a:r>
            <a:r>
              <a:rPr lang="ru-RU" sz="28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Вольф</a:t>
            </a:r>
            <a:r>
              <a:rPr lang="ru-RU" sz="120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/>
            </a:r>
            <a:br>
              <a:rPr lang="ru-RU" sz="120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</a:br>
            <a:r>
              <a:rPr lang="ru-RU" sz="110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(</a:t>
            </a:r>
            <a:r>
              <a:rPr lang="ru-RU" sz="11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1900-1984)</a:t>
            </a:r>
            <a:endParaRPr lang="ru-RU" sz="110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83979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797152"/>
            <a:ext cx="7344816" cy="189168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000" b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27 апреля 1945 года партизаны захватили Муссолини, когда он, переодетый в немецкую шинель и каску, пытался бежать с немецкой </a:t>
            </a:r>
            <a:r>
              <a:rPr lang="ru-RU" sz="2000" b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колонной.</a:t>
            </a:r>
            <a:br>
              <a:rPr lang="ru-RU" sz="2000" b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2000" b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28 </a:t>
            </a:r>
            <a:r>
              <a:rPr lang="ru-RU" sz="2000" b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апреля </a:t>
            </a:r>
            <a:r>
              <a:rPr lang="ru-RU" sz="2000" b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Муссолини </a:t>
            </a:r>
            <a:r>
              <a:rPr lang="ru-RU" sz="2000" b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был казнен, а после расстрела повешен вверх ногами рядом с Кларой </a:t>
            </a:r>
            <a:r>
              <a:rPr lang="ru-RU" sz="2000" b="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Петаччи</a:t>
            </a:r>
            <a:r>
              <a:rPr lang="ru-RU" sz="2000" b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, преданной ему любовницей, искренне любившей "великого дуче".</a:t>
            </a:r>
          </a:p>
        </p:txBody>
      </p:sp>
      <p:pic>
        <p:nvPicPr>
          <p:cNvPr id="9218" name="Picture 2" descr="C:\Users\Desidia\Desktop\4b23d383ee682b1b010f6a70670039f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6468" y="2780928"/>
            <a:ext cx="2434535" cy="18919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Desidia\Desktop\6e35833bb94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04991"/>
            <a:ext cx="3640931" cy="23636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Desidia\Desktop\img00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8109" y="2468660"/>
            <a:ext cx="2769649" cy="22041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Desidia\Desktop\muss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258" y="104991"/>
            <a:ext cx="2841937" cy="45678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C:\Users\Desidia\Desktop\Mussolini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9849" y="104991"/>
            <a:ext cx="1448748" cy="23636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7994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7984" y="5301208"/>
            <a:ext cx="3888432" cy="138762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Конец</a:t>
            </a:r>
            <a:endParaRPr lang="ru-RU" sz="9600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0242" name="Picture 2" descr="C:\Users\Desidia\Desktop\Bundesarchiv_Bild_101I-567-1503C-18,_Gran_Sasso,_Mussolini_vor_Hote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2880"/>
            <a:ext cx="7853635" cy="49477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4216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5661248"/>
            <a:ext cx="7344816" cy="102758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2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Операция «Дуб» </a:t>
            </a:r>
            <a:r>
              <a:rPr lang="ru-RU" sz="18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— кодовое наименование операции по освобождению свергнутого итальянского диктатора </a:t>
            </a:r>
            <a:r>
              <a:rPr lang="ru-RU" sz="1800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Бенито</a:t>
            </a:r>
            <a:r>
              <a:rPr lang="ru-RU" sz="18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Муссолини 12 сентября 1943 года </a:t>
            </a:r>
            <a:r>
              <a:rPr lang="ru-RU" sz="1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 </a:t>
            </a:r>
            <a:r>
              <a:rPr lang="ru-RU" sz="18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участием Отто </a:t>
            </a:r>
            <a:r>
              <a:rPr lang="ru-RU" sz="1800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Скорцени</a:t>
            </a:r>
            <a:r>
              <a:rPr lang="ru-RU" sz="18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.</a:t>
            </a:r>
          </a:p>
        </p:txBody>
      </p:sp>
      <p:pic>
        <p:nvPicPr>
          <p:cNvPr id="2050" name="Picture 2" descr="C:\Users\Desidia\Desktop\mussolini+398111027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53509"/>
            <a:ext cx="2980284" cy="45299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Desidia\Desktop\Skorzeny_19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53510"/>
            <a:ext cx="2977946" cy="45299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331640" y="4855462"/>
            <a:ext cx="2980284" cy="58976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7200" b="1" kern="1200" baseline="0">
                <a:ln w="12700">
                  <a:solidFill>
                    <a:schemeClr val="tx2"/>
                  </a:solidFill>
                </a:ln>
                <a:solidFill>
                  <a:schemeClr val="dk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Бенито</a:t>
            </a:r>
            <a:r>
              <a:rPr lang="ru-RU" sz="200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 Муссолини</a:t>
            </a:r>
            <a:br>
              <a:rPr lang="ru-RU" sz="200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</a:br>
            <a:r>
              <a:rPr lang="ru-RU" sz="140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(1883-1945)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004048" y="4855462"/>
            <a:ext cx="2977946" cy="58976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7200" b="1" kern="1200" baseline="0">
                <a:ln w="12700">
                  <a:solidFill>
                    <a:schemeClr val="tx2"/>
                  </a:solidFill>
                </a:ln>
                <a:solidFill>
                  <a:schemeClr val="dk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Отто </a:t>
            </a:r>
            <a:r>
              <a:rPr lang="ru-RU" sz="200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Скорцени</a:t>
            </a:r>
            <a:r>
              <a:rPr lang="ru-RU" sz="200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/>
            </a:r>
            <a:br>
              <a:rPr lang="ru-RU" sz="200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</a:br>
            <a:r>
              <a:rPr lang="ru-RU" sz="140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(1908-1975)</a:t>
            </a:r>
            <a:endParaRPr lang="ru-RU" sz="140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110723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437112"/>
            <a:ext cx="7344816" cy="217971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000" b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В </a:t>
            </a:r>
            <a:r>
              <a:rPr lang="ru-RU" sz="2000" b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ночь с 9 на 10 июля, англо-американские войска начали высадку в</a:t>
            </a:r>
            <a:r>
              <a:rPr lang="ru-RU" sz="2000" b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000" b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Сицилии. Итальянская армия находилась на грани </a:t>
            </a:r>
            <a:r>
              <a:rPr lang="ru-RU" sz="2000" b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краха.</a:t>
            </a:r>
            <a:br>
              <a:rPr lang="ru-RU" sz="2000" b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2000" b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19 </a:t>
            </a:r>
            <a:r>
              <a:rPr lang="ru-RU" sz="2000" b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июля 1943 года </a:t>
            </a:r>
            <a:r>
              <a:rPr lang="ru-RU" sz="2000" b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состоялась </a:t>
            </a:r>
            <a:r>
              <a:rPr lang="ru-RU" sz="2000" b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последняя встреча Гитлера и Муссолини на итальянской земле. Гитлер настоятельно требовал от дуче активизировать участие Италии в войне. Тот отмалчивался.</a:t>
            </a:r>
          </a:p>
        </p:txBody>
      </p:sp>
      <p:pic>
        <p:nvPicPr>
          <p:cNvPr id="3074" name="Picture 2" descr="C:\Users\Desidia\Desktop\3b59bcfb9df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76672"/>
            <a:ext cx="5328592" cy="36748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Desidia\Desktop\Mussolini_a_Hitler_-_Berlín_193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76672"/>
            <a:ext cx="2617967" cy="36748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9687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5445224"/>
            <a:ext cx="7344816" cy="11716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400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Через </a:t>
            </a:r>
            <a:r>
              <a:rPr lang="ru-RU" sz="24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неделю Муссолини </a:t>
            </a:r>
            <a:r>
              <a:rPr lang="ru-RU" sz="2400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был </a:t>
            </a:r>
            <a:r>
              <a:rPr lang="ru-RU" sz="24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обвинен </a:t>
            </a:r>
            <a:r>
              <a:rPr lang="ru-RU" sz="2400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во всех ошибках в ходе Второй мировой </a:t>
            </a:r>
            <a:r>
              <a:rPr lang="ru-RU" sz="24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войны и, по приказу короля, арестован.</a:t>
            </a:r>
            <a:endParaRPr lang="ru-RU" sz="2400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050" name="Picture 2" descr="C:\Users\Desidia\Desktop\32771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8485" y="620688"/>
            <a:ext cx="3274869" cy="44644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Desidia\Desktop\Mussolini-March-Rome-19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20688"/>
            <a:ext cx="4464496" cy="44644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4482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941168"/>
            <a:ext cx="7344816" cy="174766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1800" b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Фюрер считал своей обязанностью спасти Муссолини от выдачи союзникам. 26 июля 1943 года, на второй день после ареста Муссолини, Гитлер и </a:t>
            </a:r>
            <a:r>
              <a:rPr lang="ru-RU" sz="1800" b="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Гиммлер</a:t>
            </a:r>
            <a:r>
              <a:rPr lang="ru-RU" sz="1800" b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поручили генералу </a:t>
            </a:r>
            <a:r>
              <a:rPr lang="ru-RU" sz="1800" b="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Штуденту</a:t>
            </a:r>
            <a:r>
              <a:rPr lang="ru-RU" sz="1800" b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организовать освобождение </a:t>
            </a:r>
            <a:r>
              <a:rPr lang="ru-RU" sz="1800" b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Муссолини.</a:t>
            </a:r>
            <a:br>
              <a:rPr lang="ru-RU" sz="1800" b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1800" b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Непосредственным </a:t>
            </a:r>
            <a:r>
              <a:rPr lang="ru-RU" sz="1800" b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руководителем операции был назначен </a:t>
            </a:r>
            <a:r>
              <a:rPr lang="ru-RU" sz="1800" b="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гауптштурмфюрер</a:t>
            </a:r>
            <a:r>
              <a:rPr lang="ru-RU" sz="1800" b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Отто </a:t>
            </a:r>
            <a:r>
              <a:rPr lang="ru-RU" sz="1800" b="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Скорцени</a:t>
            </a:r>
            <a:r>
              <a:rPr lang="ru-RU" sz="1800" b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.</a:t>
            </a:r>
          </a:p>
        </p:txBody>
      </p:sp>
      <p:pic>
        <p:nvPicPr>
          <p:cNvPr id="3074" name="Picture 2" descr="C:\Users\Desidia\Desktop\046962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32656"/>
            <a:ext cx="7704857" cy="43382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9901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5229200"/>
            <a:ext cx="7344816" cy="144016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1800" b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Вместе с генерал-лейтенантом </a:t>
            </a:r>
            <a:r>
              <a:rPr lang="ru-RU" sz="1800" b="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Штудентом</a:t>
            </a:r>
            <a:r>
              <a:rPr lang="ru-RU" sz="1800" b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и его войсками, </a:t>
            </a:r>
            <a:r>
              <a:rPr lang="ru-RU" sz="1800" b="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Скорцени</a:t>
            </a:r>
            <a:r>
              <a:rPr lang="ru-RU" sz="1800" b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искал по всей Италии Муссолини, который многократно перевозился своими охранниками в разные места.</a:t>
            </a:r>
            <a:br>
              <a:rPr lang="ru-RU" sz="1800" b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1800" b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После нескольких попыток немцам удалось обнаружить бывшего диктатора в гостинице "Кампо Императоре" в горной цепи Гран </a:t>
            </a:r>
            <a:r>
              <a:rPr lang="ru-RU" sz="1800" b="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Сассо</a:t>
            </a:r>
            <a:r>
              <a:rPr lang="ru-RU" sz="1800" b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.</a:t>
            </a:r>
          </a:p>
        </p:txBody>
      </p:sp>
      <p:pic>
        <p:nvPicPr>
          <p:cNvPr id="4098" name="Picture 2" descr="C:\Users\Desidia\Desktop\Bundesarchiv_Bild_101I-567-1503A-05,_Gran_Sasso,_Hotel_Campo_Imperato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5249"/>
            <a:ext cx="7815368" cy="48546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500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581128"/>
            <a:ext cx="7344816" cy="203569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1800" b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В 13 часов </a:t>
            </a:r>
            <a:r>
              <a:rPr lang="ru-RU" sz="1800" b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планеры </a:t>
            </a:r>
            <a:r>
              <a:rPr lang="ru-RU" sz="1800" b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тронулись в путь. </a:t>
            </a:r>
            <a:r>
              <a:rPr lang="ru-RU" sz="1800" b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Несколько планеров разбились </a:t>
            </a:r>
            <a:r>
              <a:rPr lang="ru-RU" sz="1800" b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при посадке, </a:t>
            </a:r>
            <a:r>
              <a:rPr lang="ru-RU" sz="1800" b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несколько приземлились </a:t>
            </a:r>
            <a:r>
              <a:rPr lang="ru-RU" sz="1800" b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благополучно, а планер, на котором был </a:t>
            </a:r>
            <a:r>
              <a:rPr lang="ru-RU" sz="1800" b="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Скорцени</a:t>
            </a:r>
            <a:r>
              <a:rPr lang="ru-RU" sz="1800" b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, — всего в 15 метрах от здания </a:t>
            </a:r>
            <a:r>
              <a:rPr lang="ru-RU" sz="1800" b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отеля.</a:t>
            </a:r>
            <a:br>
              <a:rPr lang="ru-RU" sz="1800" b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1800" b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Ошеломленные </a:t>
            </a:r>
            <a:r>
              <a:rPr lang="ru-RU" sz="1800" b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карабинеры не оказали никакого сопротивления. Десантники с дикими криками: "</a:t>
            </a:r>
            <a:r>
              <a:rPr lang="ru-RU" sz="1800" b="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Mani</a:t>
            </a:r>
            <a:r>
              <a:rPr lang="ru-RU" sz="1800" b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1800" b="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in</a:t>
            </a:r>
            <a:r>
              <a:rPr lang="ru-RU" sz="1800" b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1800" b="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alto</a:t>
            </a:r>
            <a:r>
              <a:rPr lang="ru-RU" sz="1800" b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!" ("Руки вверх!") ворвались в отель, а затем и в комнату, где находился Муссолини. Он и сам не сразу понял, что произошло.</a:t>
            </a:r>
          </a:p>
        </p:txBody>
      </p:sp>
      <p:pic>
        <p:nvPicPr>
          <p:cNvPr id="5122" name="Picture 2" descr="C:\Users\Desidia\Desktop\Bundesarchiv_Bild_101I-567-1503B-23,_Gran_Sasso,_Lastensegler,_Hotel_Campo_Imperato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62597"/>
            <a:ext cx="5982679" cy="42025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8188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5589240"/>
            <a:ext cx="7344816" cy="102758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000" b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Среди десантников находился кинооператор, посланный Геббельсом, — он снимал пропагандистский фильм о героическом освобождении дуче.</a:t>
            </a:r>
          </a:p>
        </p:txBody>
      </p:sp>
      <p:pic>
        <p:nvPicPr>
          <p:cNvPr id="6146" name="Picture 2" descr="C:\Users\Desidia\Desktop\8ecfa57d7a9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42874"/>
            <a:ext cx="4522437" cy="29113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Desidia\Desktop\mbQbcEuSYc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277855"/>
            <a:ext cx="2650229" cy="20291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Desidia\Desktop\6c7d1089c24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2874"/>
            <a:ext cx="3324421" cy="51641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Desidia\Desktop\y5kZjEYehN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1756" y="3277856"/>
            <a:ext cx="1796657" cy="20291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6368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5517232"/>
            <a:ext cx="7344816" cy="11430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1800" b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В тот же день Муссолини и </a:t>
            </a:r>
            <a:r>
              <a:rPr lang="ru-RU" sz="1800" b="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Скорцени</a:t>
            </a:r>
            <a:r>
              <a:rPr lang="ru-RU" sz="1800" b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прибыли в Вену. Операция "Дуб" стоила жизни 31 десантнику и пилоту, а 16 человек получили тяжкие увечья, хотя не раздалось ни одного выстрела. Такой ценой Гитлеру был преподнесен политический труп дуче.</a:t>
            </a:r>
          </a:p>
        </p:txBody>
      </p:sp>
      <p:pic>
        <p:nvPicPr>
          <p:cNvPr id="7170" name="Picture 2" descr="C:\Users\Desidia\Desktop\Hitler-and-Mussolin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88641"/>
            <a:ext cx="3419105" cy="51125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Desidia\Desktop\Adolf Hitler&amp;Benito Mussolini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32656"/>
            <a:ext cx="3407855" cy="25151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Desidia\Desktop\da4c27eea98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68960"/>
            <a:ext cx="3435920" cy="21121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2565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hermal">
  <a:themeElements>
    <a:clrScheme name="Thermal">
      <a:dk1>
        <a:srgbClr val="4D5B6B"/>
      </a:dk1>
      <a:lt1>
        <a:srgbClr val="FFFFFF"/>
      </a:lt1>
      <a:dk2>
        <a:srgbClr val="675D59"/>
      </a:dk2>
      <a:lt2>
        <a:srgbClr val="E8DED8"/>
      </a:lt2>
      <a:accent1>
        <a:srgbClr val="FF7605"/>
      </a:accent1>
      <a:accent2>
        <a:srgbClr val="7F7F7F"/>
      </a:accent2>
      <a:accent3>
        <a:srgbClr val="7F5185"/>
      </a:accent3>
      <a:accent4>
        <a:srgbClr val="89AAD3"/>
      </a:accent4>
      <a:accent5>
        <a:srgbClr val="8F5B4B"/>
      </a:accent5>
      <a:accent6>
        <a:srgbClr val="C84340"/>
      </a:accent6>
      <a:hlink>
        <a:srgbClr val="89AAD3"/>
      </a:hlink>
      <a:folHlink>
        <a:srgbClr val="795185"/>
      </a:folHlink>
    </a:clrScheme>
    <a:fontScheme name="Thermal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erma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63500" dist="38100" dir="81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101600" dist="63500" dir="81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000000"/>
            </a:lightRig>
          </a:scene3d>
          <a:sp3d>
            <a:bevelT h="190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lumMod val="125000"/>
              </a:schemeClr>
            </a:gs>
            <a:gs pos="55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90000"/>
                <a:satMod val="300000"/>
                <a:lumMod val="9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8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Термический</Template>
  <TotalTime>180</TotalTime>
  <Words>309</Words>
  <Application>Microsoft Office PowerPoint</Application>
  <PresentationFormat>Экран (4:3)</PresentationFormat>
  <Paragraphs>18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Thermal</vt:lpstr>
      <vt:lpstr>Презентация PowerPoint</vt:lpstr>
      <vt:lpstr>Операция «Дуб» — кодовое наименование операции по освобождению свергнутого итальянского диктатора Бенито Муссолини 12 сентября 1943 года с участием Отто Скорцени.</vt:lpstr>
      <vt:lpstr>В ночь с 9 на 10 июля, англо-американские войска начали высадку в Сицилии. Итальянская армия находилась на грани краха. 19 июля 1943 года состоялась последняя встреча Гитлера и Муссолини на итальянской земле. Гитлер настоятельно требовал от дуче активизировать участие Италии в войне. Тот отмалчивался.</vt:lpstr>
      <vt:lpstr>Через неделю Муссолини был обвинен во всех ошибках в ходе Второй мировой войны и, по приказу короля, арестован.</vt:lpstr>
      <vt:lpstr>Фюрер считал своей обязанностью спасти Муссолини от выдачи союзникам. 26 июля 1943 года, на второй день после ареста Муссолини, Гитлер и Гиммлер поручили генералу Штуденту организовать освобождение Муссолини. Непосредственным руководителем операции был назначен гауптштурмфюрер Отто Скорцени.</vt:lpstr>
      <vt:lpstr>Вместе с генерал-лейтенантом Штудентом и его войсками, Скорцени искал по всей Италии Муссолини, который многократно перевозился своими охранниками в разные места. После нескольких попыток немцам удалось обнаружить бывшего диктатора в гостинице "Кампо Императоре" в горной цепи Гран Сассо.</vt:lpstr>
      <vt:lpstr>В 13 часов планеры тронулись в путь. Несколько планеров разбились при посадке, несколько приземлились благополучно, а планер, на котором был Скорцени, — всего в 15 метрах от здания отеля. Ошеломленные карабинеры не оказали никакого сопротивления. Десантники с дикими криками: "Mani in alto!" ("Руки вверх!") ворвались в отель, а затем и в комнату, где находился Муссолини. Он и сам не сразу понял, что произошло.</vt:lpstr>
      <vt:lpstr>Среди десантников находился кинооператор, посланный Геббельсом, — он снимал пропагандистский фильм о героическом освобождении дуче.</vt:lpstr>
      <vt:lpstr>В тот же день Муссолини и Скорцени прибыли в Вену. Операция "Дуб" стоила жизни 31 десантнику и пилоту, а 16 человек получили тяжкие увечья, хотя не раздалось ни одного выстрела. Такой ценой Гитлеру был преподнесен политический труп дуче.</vt:lpstr>
      <vt:lpstr>Гитлер создал в Северной Италии марионеточное правительство во главе с дуче, который уже ничего не решал, сидя в отведенной для него резиденции в Рокка делла Крамината. Он безропотно выполнял приказы обергруппенфюрера СС Карла Вольфа.</vt:lpstr>
      <vt:lpstr>27 апреля 1945 года партизаны захватили Муссолини, когда он, переодетый в немецкую шинель и каску, пытался бежать с немецкой колонной. 28 апреля Муссолини был казнен, а после расстрела повешен вверх ногами рядом с Кларой Петаччи, преданной ему любовницей, искренне любившей "великого дуче".</vt:lpstr>
      <vt:lpstr>Конец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Desidia</dc:creator>
  <cp:lastModifiedBy>Desidia</cp:lastModifiedBy>
  <cp:revision>33</cp:revision>
  <dcterms:created xsi:type="dcterms:W3CDTF">2013-05-19T22:05:05Z</dcterms:created>
  <dcterms:modified xsi:type="dcterms:W3CDTF">2013-05-20T01:23:29Z</dcterms:modified>
</cp:coreProperties>
</file>