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11" autoAdjust="0"/>
    <p:restoredTop sz="94660"/>
  </p:normalViewPr>
  <p:slideViewPr>
    <p:cSldViewPr>
      <p:cViewPr varScale="1">
        <p:scale>
          <a:sx n="74" d="100"/>
          <a:sy n="74" d="100"/>
        </p:scale>
        <p:origin x="-103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60x990_Quality100_670x1005_Quality100_IMG_92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85728"/>
            <a:ext cx="4143388" cy="621508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3" name="TextBox 2"/>
          <p:cNvSpPr txBox="1"/>
          <p:nvPr/>
        </p:nvSpPr>
        <p:spPr>
          <a:xfrm>
            <a:off x="5286380" y="3044280"/>
            <a:ext cx="33575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solidFill>
                  <a:schemeClr val="bg1"/>
                </a:solidFill>
                <a:latin typeface="Garamond" pitchFamily="18" charset="0"/>
              </a:rPr>
              <a:t>ФАРТУКИ</a:t>
            </a:r>
            <a:endParaRPr lang="ru-RU" sz="4400" b="1" u="sng" dirty="0">
              <a:solidFill>
                <a:schemeClr val="bg1"/>
              </a:solidFill>
              <a:latin typeface="Garamond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874729"/>
            <a:ext cx="392909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Снимите мерки для построения чертежа выкройки</a:t>
            </a:r>
          </a:p>
          <a:p>
            <a:r>
              <a:rPr lang="ru-RU" sz="2800" b="1" dirty="0" smtClean="0">
                <a:latin typeface="Garamond" pitchFamily="18" charset="0"/>
              </a:rPr>
              <a:t> </a:t>
            </a:r>
          </a:p>
          <a:p>
            <a:r>
              <a:rPr lang="ru-RU" sz="2800" b="1" dirty="0" smtClean="0">
                <a:latin typeface="Garamond" pitchFamily="18" charset="0"/>
              </a:rPr>
              <a:t>1.Полуобхват талии </a:t>
            </a:r>
          </a:p>
          <a:p>
            <a:r>
              <a:rPr lang="ru-RU" sz="2800" b="1" dirty="0" smtClean="0">
                <a:latin typeface="Garamond" pitchFamily="18" charset="0"/>
              </a:rPr>
              <a:t>2.Полубхват бедер</a:t>
            </a:r>
          </a:p>
          <a:p>
            <a:r>
              <a:rPr lang="ru-RU" sz="2800" b="1" dirty="0" smtClean="0">
                <a:latin typeface="Garamond" pitchFamily="18" charset="0"/>
              </a:rPr>
              <a:t>3.Длина изделия </a:t>
            </a:r>
            <a:endParaRPr lang="ru-RU" sz="2800" b="1" dirty="0">
              <a:latin typeface="Garamond" pitchFamily="18" charset="0"/>
            </a:endParaRPr>
          </a:p>
        </p:txBody>
      </p:sp>
      <p:pic>
        <p:nvPicPr>
          <p:cNvPr id="5" name="Рисунок 4" descr="0007-007-Snjatie-mero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142984"/>
            <a:ext cx="5091766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010-010-Postroenie-chertezha-fartuk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844" y="357166"/>
            <a:ext cx="4357686" cy="6215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0011-011-CHertezh-fartuk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57166"/>
            <a:ext cx="4247812" cy="62151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50112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Фа́ртук</a:t>
            </a:r>
            <a:r>
              <a:rPr lang="ru-RU" sz="2800" b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(от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нем.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 Vortuch через 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польск.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 fartuch) 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- 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передник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, 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запон</a:t>
            </a:r>
            <a:r>
              <a:rPr lang="ru-RU" sz="2800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, иногда </a:t>
            </a:r>
            <a:r>
              <a:rPr lang="ru-RU" sz="2800" b="1" i="1" dirty="0" smtClean="0">
                <a:solidFill>
                  <a:schemeClr val="tx2">
                    <a:lumMod val="50000"/>
                  </a:schemeClr>
                </a:solidFill>
                <a:latin typeface="Garamond" pitchFamily="18" charset="0"/>
              </a:rPr>
              <a:t>подол.</a:t>
            </a:r>
            <a:endParaRPr lang="ru-RU" sz="2800" i="1" dirty="0">
              <a:solidFill>
                <a:schemeClr val="tx2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3" name="Рисунок 2" descr="DSC_006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1714488"/>
            <a:ext cx="3143272" cy="4714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" name="Рисунок 3" descr="1328796919_1233613987_1.jpg"/>
          <p:cNvPicPr>
            <a:picLocks noChangeAspect="1"/>
          </p:cNvPicPr>
          <p:nvPr/>
        </p:nvPicPr>
        <p:blipFill>
          <a:blip r:embed="rId3" cstate="print"/>
          <a:srcRect l="7282" t="3024" r="12621" b="3225"/>
          <a:stretch>
            <a:fillRect/>
          </a:stretch>
        </p:blipFill>
        <p:spPr>
          <a:xfrm>
            <a:off x="4929190" y="1714488"/>
            <a:ext cx="3357586" cy="47311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1012954"/>
            <a:ext cx="378621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История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фартука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начинается с Древнего Египта. Уже в ранний период существования этой страны мужчины, состоящие на государственной службе,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пользовались </a:t>
            </a:r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Garamond" pitchFamily="18" charset="0"/>
              </a:rPr>
              <a:t>примитивной драпировкой.</a:t>
            </a:r>
            <a:endParaRPr lang="ru-RU" sz="2800" b="1" dirty="0">
              <a:solidFill>
                <a:schemeClr val="accent3">
                  <a:lumMod val="50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e0c02d7df3a623d8671c4838751e460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4876" y="285728"/>
            <a:ext cx="4251242" cy="628654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929190" y="582067"/>
            <a:ext cx="3929090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В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Древней Греции мужчины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тоже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носили передник, повязанный вокруг бедер, а поверх его надевали </a:t>
            </a:r>
            <a:r>
              <a:rPr lang="ru-RU" sz="2800" b="1" dirty="0" err="1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хлену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 (большой шерстяной платок). Позже передник стали повязывать поверх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хитона (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просторная верхняя одежда, падающая широкими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  <a:latin typeface="Garamond" pitchFamily="18" charset="0"/>
              </a:rPr>
              <a:t>складками).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Garamond" pitchFamily="18" charset="0"/>
            </a:endParaRPr>
          </a:p>
        </p:txBody>
      </p:sp>
      <p:pic>
        <p:nvPicPr>
          <p:cNvPr id="5" name="Рисунок 4" descr="0009-006-Gretsija-10-vek-do-n_-er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500042"/>
            <a:ext cx="4081846" cy="585791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214290"/>
            <a:ext cx="628654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atin typeface="Garamond" pitchFamily="18" charset="0"/>
              </a:rPr>
              <a:t>У </a:t>
            </a:r>
            <a:r>
              <a:rPr lang="ru-RU" sz="2800" b="1" dirty="0" smtClean="0">
                <a:latin typeface="Garamond" pitchFamily="18" charset="0"/>
              </a:rPr>
              <a:t>римлян передник известен только как часть одежды у жрецов, солдат некоторых вспомогательных видов войск и гладиаторов.</a:t>
            </a:r>
            <a:endParaRPr lang="ru-RU" sz="2800" b="1" dirty="0">
              <a:latin typeface="Garamond" pitchFamily="18" charset="0"/>
            </a:endParaRPr>
          </a:p>
        </p:txBody>
      </p:sp>
      <p:pic>
        <p:nvPicPr>
          <p:cNvPr id="5" name="Рисунок 4" descr="Гладиато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6130" y="2143116"/>
            <a:ext cx="8591740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785794"/>
            <a:ext cx="342899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Начиная с эпохи средневековья передник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 носили </a:t>
            </a:r>
            <a:r>
              <a:rPr lang="ru-RU" sz="2800" b="1" dirty="0" smtClean="0">
                <a:solidFill>
                  <a:schemeClr val="bg2">
                    <a:lumMod val="10000"/>
                  </a:schemeClr>
                </a:solidFill>
                <a:latin typeface="Garamond" pitchFamily="18" charset="0"/>
              </a:rPr>
              <a:t>кузнецы, сапожники, повара… Цеховые мастера считали передник неотъемлемой частью своей профессиональной одежды.</a:t>
            </a:r>
            <a:endParaRPr lang="ru-RU" sz="2800" b="1" dirty="0">
              <a:solidFill>
                <a:schemeClr val="bg2">
                  <a:lumMod val="10000"/>
                </a:schemeClr>
              </a:solidFill>
              <a:latin typeface="Garamond" pitchFamily="18" charset="0"/>
            </a:endParaRPr>
          </a:p>
        </p:txBody>
      </p:sp>
      <p:pic>
        <p:nvPicPr>
          <p:cNvPr id="3" name="Рисунок 2" descr="4184e08356d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868" y="785794"/>
            <a:ext cx="5218607" cy="52864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29256" y="1443841"/>
            <a:ext cx="357186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Передник </a:t>
            </a:r>
            <a:r>
              <a:rPr lang="ru-RU" sz="2800" b="1" dirty="0" smtClean="0">
                <a:latin typeface="Garamond" pitchFamily="18" charset="0"/>
              </a:rPr>
              <a:t>со временем </a:t>
            </a:r>
            <a:r>
              <a:rPr lang="ru-RU" sz="2800" b="1" dirty="0" smtClean="0">
                <a:latin typeface="Garamond" pitchFamily="18" charset="0"/>
              </a:rPr>
              <a:t>становиться принадлежностью женского туалета.</a:t>
            </a:r>
            <a:r>
              <a:rPr lang="ru-RU" sz="2800" b="1" dirty="0" smtClean="0">
                <a:latin typeface="Garamond" pitchFamily="18" charset="0"/>
              </a:rPr>
              <a:t> </a:t>
            </a:r>
            <a:r>
              <a:rPr lang="ru-RU" sz="2800" b="1" dirty="0" smtClean="0">
                <a:latin typeface="Garamond" pitchFamily="18" charset="0"/>
              </a:rPr>
              <a:t>Периодически </a:t>
            </a:r>
            <a:r>
              <a:rPr lang="ru-RU" sz="2800" b="1" dirty="0" smtClean="0">
                <a:latin typeface="Garamond" pitchFamily="18" charset="0"/>
              </a:rPr>
              <a:t>входит в моду среди высших слоев населения. </a:t>
            </a:r>
            <a:endParaRPr lang="ru-RU" sz="2800" b="1" dirty="0" smtClean="0">
              <a:latin typeface="Garamond" pitchFamily="18" charset="0"/>
            </a:endParaRPr>
          </a:p>
        </p:txBody>
      </p:sp>
      <p:pic>
        <p:nvPicPr>
          <p:cNvPr id="3" name="Рисунок 2" descr="105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7166"/>
            <a:ext cx="50292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285728"/>
            <a:ext cx="67178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6">
                    <a:lumMod val="25000"/>
                  </a:schemeClr>
                </a:solidFill>
                <a:latin typeface="Garamond" pitchFamily="18" charset="0"/>
              </a:rPr>
              <a:t>Со временем передник стал частью праздничного народного костюма.</a:t>
            </a:r>
            <a:endParaRPr lang="ru-RU" sz="2800" b="1" dirty="0">
              <a:solidFill>
                <a:schemeClr val="accent6">
                  <a:lumMod val="25000"/>
                </a:schemeClr>
              </a:solidFill>
              <a:latin typeface="Garamond" pitchFamily="18" charset="0"/>
            </a:endParaRPr>
          </a:p>
        </p:txBody>
      </p:sp>
      <p:pic>
        <p:nvPicPr>
          <p:cNvPr id="3" name="Рисунок 2" descr="1344530525_1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00166" y="1357298"/>
            <a:ext cx="6500858" cy="52992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054598" y="285728"/>
            <a:ext cx="303480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atin typeface="Garamond" pitchFamily="18" charset="0"/>
              </a:rPr>
              <a:t>ШЬЕМ ФАРТУК</a:t>
            </a:r>
            <a:endParaRPr lang="ru-RU" sz="2800" b="1" dirty="0">
              <a:latin typeface="Garamond" pitchFamily="18" charset="0"/>
            </a:endParaRPr>
          </a:p>
        </p:txBody>
      </p:sp>
      <p:pic>
        <p:nvPicPr>
          <p:cNvPr id="4" name="Рисунок 3" descr="adjustable-apron-8-425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71736" y="1000108"/>
            <a:ext cx="4048125" cy="5486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128</TotalTime>
  <Words>146</Words>
  <Application>Microsoft Office PowerPoint</Application>
  <PresentationFormat>Экран (4:3)</PresentationFormat>
  <Paragraphs>14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</dc:creator>
  <cp:lastModifiedBy>Алекс</cp:lastModifiedBy>
  <cp:revision>14</cp:revision>
  <dcterms:created xsi:type="dcterms:W3CDTF">2013-11-17T04:20:45Z</dcterms:created>
  <dcterms:modified xsi:type="dcterms:W3CDTF">2013-11-17T06:43:47Z</dcterms:modified>
</cp:coreProperties>
</file>