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3" r:id="rId1"/>
  </p:sldMasterIdLst>
  <p:sldIdLst>
    <p:sldId id="256" r:id="rId2"/>
    <p:sldId id="257" r:id="rId3"/>
    <p:sldId id="275" r:id="rId4"/>
    <p:sldId id="261" r:id="rId5"/>
    <p:sldId id="276" r:id="rId6"/>
    <p:sldId id="264" r:id="rId7"/>
    <p:sldId id="268" r:id="rId8"/>
    <p:sldId id="262" r:id="rId9"/>
    <p:sldId id="273" r:id="rId10"/>
    <p:sldId id="277" r:id="rId11"/>
    <p:sldId id="263" r:id="rId12"/>
    <p:sldId id="274" r:id="rId13"/>
    <p:sldId id="272" r:id="rId14"/>
    <p:sldId id="278" r:id="rId15"/>
  </p:sldIdLst>
  <p:sldSz cx="9144000" cy="6858000" type="screen4x3"/>
  <p:notesSz cx="6858000" cy="9144000"/>
  <p:defaultTextStyle>
    <a:defPPr>
      <a:defRPr lang="ru-RU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CC99"/>
    <a:srgbClr val="9933FF"/>
    <a:srgbClr val="809406"/>
    <a:srgbClr val="81E0F3"/>
    <a:srgbClr val="9DC963"/>
    <a:srgbClr val="996600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CD6B3-A5FB-45BA-BE43-FD482E054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6360791"/>
      </p:ext>
    </p:extLst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84F14-5F80-469C-806C-A66273928C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4661391"/>
      </p:ext>
    </p:extLst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D04D4-3C4D-4C3A-B05E-9FBB5BC473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9618867"/>
      </p:ext>
    </p:extLst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B583A-DDA5-47D8-B485-10786F54B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5515075"/>
      </p:ext>
    </p:extLst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61D68-98A6-4743-9093-90B3D195D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4533500"/>
      </p:ext>
    </p:extLst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0B4B5-701F-44D6-9392-34D1EDEEE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9778040"/>
      </p:ext>
    </p:extLst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CD91C-2EEF-46C8-BB68-4F09679ED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966517"/>
      </p:ext>
    </p:extLst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CDE60-9393-47E9-9E54-BD9BA7D49B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2304793"/>
      </p:ext>
    </p:extLst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7D9DC-4CF3-43BD-8B7E-AC54DCE30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1771805"/>
      </p:ext>
    </p:extLst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35F3F-E310-4A5F-95FB-1F7AB68E7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294702"/>
      </p:ext>
    </p:extLst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ECA24-60DB-4006-8F37-0C0D30812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6851403"/>
      </p:ext>
    </p:extLst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3EA7559-1B75-44D3-806E-58BEA2E717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1" r:id="rId2"/>
    <p:sldLayoutId id="2147483917" r:id="rId3"/>
    <p:sldLayoutId id="2147483912" r:id="rId4"/>
    <p:sldLayoutId id="2147483913" r:id="rId5"/>
    <p:sldLayoutId id="2147483914" r:id="rId6"/>
    <p:sldLayoutId id="2147483918" r:id="rId7"/>
    <p:sldLayoutId id="2147483919" r:id="rId8"/>
    <p:sldLayoutId id="2147483920" r:id="rId9"/>
    <p:sldLayoutId id="2147483915" r:id="rId10"/>
    <p:sldLayoutId id="2147483921" r:id="rId11"/>
  </p:sldLayoutIdLst>
  <p:transition>
    <p:randomBar dir="vert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82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82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82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82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82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344499"/>
            <a:ext cx="777686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Сила тока. </a:t>
            </a:r>
          </a:p>
          <a:p>
            <a:pPr algn="ctr">
              <a:defRPr/>
            </a:pP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Единицы силы тока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2500" y="338138"/>
            <a:ext cx="5194300" cy="787400"/>
          </a:xfrm>
        </p:spPr>
        <p:txBody>
          <a:bodyPr/>
          <a:lstStyle/>
          <a:p>
            <a:r>
              <a:rPr lang="ru-RU" b="1" i="1" smtClean="0"/>
              <a:t>Упражнения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50825" y="2420938"/>
            <a:ext cx="7777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ru-RU" b="1">
                <a:solidFill>
                  <a:srgbClr val="0070C0"/>
                </a:solidFill>
              </a:rPr>
              <a:t>Сила взаимодействия проводников с током зависит от…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1196752"/>
            <a:ext cx="4968552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Задание № 38 (2 уровень), </a:t>
            </a:r>
          </a:p>
          <a:p>
            <a:pPr algn="l"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Задание № 39 (3 уровень), с. 58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11188" y="2852738"/>
            <a:ext cx="8137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ru-RU" b="1" i="1">
                <a:solidFill>
                  <a:srgbClr val="000000"/>
                </a:solidFill>
              </a:rPr>
              <a:t>1. </a:t>
            </a:r>
            <a:r>
              <a:rPr lang="ru-RU" i="1">
                <a:solidFill>
                  <a:srgbClr val="000000"/>
                </a:solidFill>
              </a:rPr>
              <a:t>длины проводников и силы тока в них.</a:t>
            </a:r>
          </a:p>
          <a:p>
            <a:pPr algn="l"/>
            <a:r>
              <a:rPr lang="ru-RU" b="1" i="1">
                <a:solidFill>
                  <a:srgbClr val="000000"/>
                </a:solidFill>
              </a:rPr>
              <a:t>2. </a:t>
            </a:r>
            <a:r>
              <a:rPr lang="ru-RU" i="1">
                <a:solidFill>
                  <a:srgbClr val="000000"/>
                </a:solidFill>
              </a:rPr>
              <a:t>расстояния между проводниками и силы тока в них.</a:t>
            </a:r>
          </a:p>
          <a:p>
            <a:pPr algn="l"/>
            <a:r>
              <a:rPr lang="ru-RU" b="1" i="1">
                <a:solidFill>
                  <a:srgbClr val="000000"/>
                </a:solidFill>
              </a:rPr>
              <a:t>3. </a:t>
            </a:r>
            <a:r>
              <a:rPr lang="ru-RU" i="1">
                <a:solidFill>
                  <a:srgbClr val="000000"/>
                </a:solidFill>
              </a:rPr>
              <a:t>среды, в которой находятся проводники. </a:t>
            </a:r>
          </a:p>
          <a:p>
            <a:pPr algn="l"/>
            <a:r>
              <a:rPr lang="ru-RU" b="1" i="1">
                <a:solidFill>
                  <a:srgbClr val="000000"/>
                </a:solidFill>
              </a:rPr>
              <a:t>4. </a:t>
            </a:r>
            <a:r>
              <a:rPr lang="ru-RU" i="1">
                <a:solidFill>
                  <a:srgbClr val="000000"/>
                </a:solidFill>
              </a:rPr>
              <a:t>всех указанных условий</a:t>
            </a:r>
            <a:endParaRPr lang="ru-RU" i="1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50825" y="4437063"/>
            <a:ext cx="8713788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tabLst>
                <a:tab pos="457200" algn="l"/>
              </a:tabLst>
            </a:pPr>
            <a:r>
              <a:rPr lang="ru-RU" b="1">
                <a:solidFill>
                  <a:srgbClr val="0070C0"/>
                </a:solidFill>
              </a:rPr>
              <a:t>За единицу силы тока принимают силу тока, при которой отрезки таких параллельных проводников длиной 1 м взаимодействуют с силой ... </a:t>
            </a:r>
            <a:endParaRPr lang="ru-RU" sz="28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11188" y="5229225"/>
            <a:ext cx="6481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ru-RU" b="1" i="1">
                <a:solidFill>
                  <a:srgbClr val="000000"/>
                </a:solidFill>
              </a:rPr>
              <a:t>1. </a:t>
            </a:r>
            <a:r>
              <a:rPr lang="ru-RU" i="1">
                <a:solidFill>
                  <a:srgbClr val="000000"/>
                </a:solidFill>
              </a:rPr>
              <a:t>0, 00000002 Н</a:t>
            </a:r>
          </a:p>
          <a:p>
            <a:pPr algn="l"/>
            <a:r>
              <a:rPr lang="ru-RU" b="1" i="1">
                <a:solidFill>
                  <a:srgbClr val="000000"/>
                </a:solidFill>
              </a:rPr>
              <a:t>2. </a:t>
            </a:r>
            <a:r>
              <a:rPr lang="ru-RU" i="1">
                <a:solidFill>
                  <a:srgbClr val="000000"/>
                </a:solidFill>
              </a:rPr>
              <a:t>0, 000002 Н</a:t>
            </a:r>
          </a:p>
          <a:p>
            <a:pPr algn="l"/>
            <a:r>
              <a:rPr lang="ru-RU" b="1" i="1">
                <a:solidFill>
                  <a:srgbClr val="000000"/>
                </a:solidFill>
              </a:rPr>
              <a:t>3. </a:t>
            </a:r>
            <a:r>
              <a:rPr lang="ru-RU" i="1">
                <a:solidFill>
                  <a:srgbClr val="000000"/>
                </a:solidFill>
              </a:rPr>
              <a:t>0,2 мкН</a:t>
            </a:r>
          </a:p>
          <a:p>
            <a:pPr algn="l"/>
            <a:r>
              <a:rPr lang="ru-RU" b="1" i="1">
                <a:solidFill>
                  <a:srgbClr val="000000"/>
                </a:solidFill>
              </a:rPr>
              <a:t>4. </a:t>
            </a:r>
            <a:r>
              <a:rPr lang="ru-RU" i="1">
                <a:solidFill>
                  <a:srgbClr val="000000"/>
                </a:solidFill>
              </a:rPr>
              <a:t>2 мН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3276600" y="188913"/>
            <a:ext cx="4967288" cy="1079500"/>
          </a:xfrm>
        </p:spPr>
        <p:txBody>
          <a:bodyPr/>
          <a:lstStyle/>
          <a:p>
            <a:r>
              <a:rPr lang="ru-RU" sz="4800" b="1" i="1" smtClean="0"/>
              <a:t>Упражнения</a:t>
            </a:r>
            <a:endParaRPr lang="ru-RU" sz="4000" b="1" i="1" smtClean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484438" y="2276475"/>
            <a:ext cx="6408737" cy="3600450"/>
          </a:xfrm>
        </p:spPr>
        <p:txBody>
          <a:bodyPr rtlCol="0">
            <a:noAutofit/>
          </a:bodyPr>
          <a:lstStyle/>
          <a:p>
            <a:pPr marL="274320" indent="-274320" fontAlgn="auto">
              <a:spcAft>
                <a:spcPts val="0"/>
              </a:spcAft>
              <a:buFont typeface="Symbol" pitchFamily="18" charset="2"/>
              <a:buChar char=""/>
              <a:defRPr/>
            </a:pPr>
            <a:r>
              <a:rPr lang="ru-RU" sz="2200" b="1" dirty="0" smtClean="0">
                <a:solidFill>
                  <a:schemeClr val="tx1"/>
                </a:solidFill>
              </a:rPr>
              <a:t>Два </a:t>
            </a:r>
            <a:r>
              <a:rPr lang="ru-RU" sz="2200" b="1" dirty="0">
                <a:solidFill>
                  <a:schemeClr val="tx1"/>
                </a:solidFill>
              </a:rPr>
              <a:t>гибких прямых проводника, </a:t>
            </a:r>
            <a:r>
              <a:rPr lang="ru-RU" sz="2200" b="1" dirty="0" smtClean="0">
                <a:solidFill>
                  <a:schemeClr val="tx1"/>
                </a:solidFill>
              </a:rPr>
              <a:t>расположены </a:t>
            </a:r>
            <a:r>
              <a:rPr lang="ru-RU" sz="2200" b="1" dirty="0">
                <a:solidFill>
                  <a:schemeClr val="tx1"/>
                </a:solidFill>
              </a:rPr>
              <a:t>параллельно друг </a:t>
            </a:r>
            <a:r>
              <a:rPr lang="ru-RU" sz="2200" b="1" dirty="0" smtClean="0">
                <a:solidFill>
                  <a:schemeClr val="tx1"/>
                </a:solidFill>
              </a:rPr>
              <a:t>другу</a:t>
            </a:r>
            <a:r>
              <a:rPr lang="ru-RU" sz="2200" b="1" dirty="0">
                <a:solidFill>
                  <a:schemeClr val="tx1"/>
                </a:solidFill>
              </a:rPr>
              <a:t>. Оба проводника подсоединены к источнику  </a:t>
            </a:r>
            <a:r>
              <a:rPr lang="ru-RU" sz="2200" b="1" dirty="0" smtClean="0">
                <a:solidFill>
                  <a:schemeClr val="tx1"/>
                </a:solidFill>
              </a:rPr>
              <a:t>тока</a:t>
            </a:r>
            <a:r>
              <a:rPr lang="ru-RU" sz="2200" b="1" dirty="0">
                <a:solidFill>
                  <a:schemeClr val="tx1"/>
                </a:solidFill>
              </a:rPr>
              <a:t>. </a:t>
            </a:r>
            <a:r>
              <a:rPr lang="ru-RU" sz="2200" b="1" dirty="0" smtClean="0">
                <a:solidFill>
                  <a:schemeClr val="tx1"/>
                </a:solidFill>
              </a:rPr>
              <a:t>При  </a:t>
            </a:r>
            <a:r>
              <a:rPr lang="ru-RU" sz="2200" b="1" dirty="0">
                <a:solidFill>
                  <a:schemeClr val="tx1"/>
                </a:solidFill>
              </a:rPr>
              <a:t>замыкании цепи по проводникам протекает  ток, вследствие чего они  взаимодействуют – </a:t>
            </a:r>
            <a:r>
              <a:rPr lang="ru-RU" sz="2200" b="1" dirty="0" smtClean="0">
                <a:solidFill>
                  <a:schemeClr val="tx1"/>
                </a:solidFill>
              </a:rPr>
              <a:t>притягиваются </a:t>
            </a:r>
            <a:r>
              <a:rPr lang="ru-RU" sz="2200" b="1" dirty="0">
                <a:solidFill>
                  <a:schemeClr val="tx1"/>
                </a:solidFill>
              </a:rPr>
              <a:t>или </a:t>
            </a:r>
            <a:r>
              <a:rPr lang="ru-RU" sz="2200" b="1" dirty="0" smtClean="0">
                <a:solidFill>
                  <a:schemeClr val="tx1"/>
                </a:solidFill>
              </a:rPr>
              <a:t>отталкиваются</a:t>
            </a:r>
            <a:r>
              <a:rPr lang="ru-RU" sz="2200" b="1" dirty="0">
                <a:solidFill>
                  <a:schemeClr val="tx1"/>
                </a:solidFill>
              </a:rPr>
              <a:t>, в зависимости от </a:t>
            </a:r>
            <a:r>
              <a:rPr lang="ru-RU" sz="2200" b="1" dirty="0" smtClean="0">
                <a:solidFill>
                  <a:schemeClr val="tx1"/>
                </a:solidFill>
              </a:rPr>
              <a:t>направления </a:t>
            </a:r>
            <a:r>
              <a:rPr lang="ru-RU" sz="2200" b="1" dirty="0">
                <a:solidFill>
                  <a:schemeClr val="tx1"/>
                </a:solidFill>
              </a:rPr>
              <a:t>токов в них. </a:t>
            </a:r>
            <a:endParaRPr lang="ru-RU" sz="2200" b="1" dirty="0" smtClean="0">
              <a:solidFill>
                <a:schemeClr val="tx1"/>
              </a:solidFill>
            </a:endParaRP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b="1" dirty="0" smtClean="0">
                <a:solidFill>
                  <a:schemeClr val="tx1"/>
                </a:solidFill>
              </a:rPr>
              <a:t>     Ток </a:t>
            </a:r>
            <a:r>
              <a:rPr lang="ru-RU" sz="2200" b="1" dirty="0">
                <a:solidFill>
                  <a:schemeClr val="tx1"/>
                </a:solidFill>
              </a:rPr>
              <a:t>протекает  в проводниках </a:t>
            </a:r>
            <a:r>
              <a:rPr lang="ru-RU" sz="2200" b="1" dirty="0" smtClean="0">
                <a:solidFill>
                  <a:schemeClr val="tx1"/>
                </a:solidFill>
              </a:rPr>
              <a:t>в</a:t>
            </a: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b="1" dirty="0">
                <a:solidFill>
                  <a:schemeClr val="tx1"/>
                </a:solidFill>
              </a:rPr>
              <a:t> </a:t>
            </a:r>
            <a:r>
              <a:rPr lang="ru-RU" sz="2200" b="1" dirty="0" smtClean="0">
                <a:solidFill>
                  <a:schemeClr val="tx1"/>
                </a:solidFill>
              </a:rPr>
              <a:t>     противоположных </a:t>
            </a:r>
            <a:r>
              <a:rPr lang="ru-RU" sz="2200" b="1" dirty="0">
                <a:solidFill>
                  <a:schemeClr val="tx1"/>
                </a:solidFill>
              </a:rPr>
              <a:t>направлениях в  случае </a:t>
            </a:r>
            <a:r>
              <a:rPr lang="ru-RU" sz="2200" b="1" dirty="0" smtClean="0">
                <a:solidFill>
                  <a:schemeClr val="tx1"/>
                </a:solidFill>
              </a:rPr>
              <a:t>__ , </a:t>
            </a: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b="1" dirty="0">
                <a:solidFill>
                  <a:schemeClr val="tx1"/>
                </a:solidFill>
              </a:rPr>
              <a:t> </a:t>
            </a:r>
            <a:r>
              <a:rPr lang="ru-RU" sz="2200" b="1" dirty="0" smtClean="0">
                <a:solidFill>
                  <a:schemeClr val="tx1"/>
                </a:solidFill>
              </a:rPr>
              <a:t>     в одном </a:t>
            </a:r>
            <a:r>
              <a:rPr lang="ru-RU" sz="2200" b="1" dirty="0">
                <a:solidFill>
                  <a:schemeClr val="tx1"/>
                </a:solidFill>
              </a:rPr>
              <a:t>направлении в  случае </a:t>
            </a:r>
            <a:r>
              <a:rPr lang="ru-RU" sz="2200" b="1" dirty="0" smtClean="0">
                <a:solidFill>
                  <a:schemeClr val="tx1"/>
                </a:solidFill>
              </a:rPr>
              <a:t>___. </a:t>
            </a:r>
            <a:endParaRPr lang="ru-RU" sz="2200" b="1" dirty="0">
              <a:solidFill>
                <a:schemeClr val="tx1"/>
              </a:solidFill>
            </a:endParaRPr>
          </a:p>
        </p:txBody>
      </p:sp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836613"/>
            <a:ext cx="2160588" cy="539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1339105"/>
            <a:ext cx="583264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Задание № 31 (2 уровень), с. 65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148263" y="5886450"/>
            <a:ext cx="107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800" b="1" i="1">
                <a:solidFill>
                  <a:srgbClr val="0070C0"/>
                </a:solidFill>
              </a:rPr>
              <a:t>[</a:t>
            </a:r>
            <a:r>
              <a:rPr lang="ru-RU" sz="2800" b="1" i="1">
                <a:solidFill>
                  <a:srgbClr val="0070C0"/>
                </a:solidFill>
              </a:rPr>
              <a:t>21</a:t>
            </a:r>
            <a:r>
              <a:rPr lang="en-US" sz="2800" b="1" i="1">
                <a:solidFill>
                  <a:srgbClr val="0070C0"/>
                </a:solidFill>
              </a:rPr>
              <a:t>]</a:t>
            </a:r>
            <a:endParaRPr lang="ru-RU" sz="2800" b="1" i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6600" y="338138"/>
            <a:ext cx="4824413" cy="930275"/>
          </a:xfrm>
        </p:spPr>
        <p:txBody>
          <a:bodyPr/>
          <a:lstStyle/>
          <a:p>
            <a:r>
              <a:rPr lang="ru-RU" sz="4800" b="1" i="1" smtClean="0"/>
              <a:t>Упражнения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95288" y="2420938"/>
            <a:ext cx="8569325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ru-RU" sz="2400" b="1"/>
              <a:t>     </a:t>
            </a:r>
            <a:r>
              <a:rPr lang="ru-RU" sz="2300" b="1"/>
              <a:t>На Международной конференции по мерам и весам в 1948 г. было решено в основу определения единицы силы тока положить явления  взаимодействия двух проводников с током, т.е. магнитное действие  электрического тока. До этого времени использовали химическое действие электрического тока. </a:t>
            </a:r>
            <a:endParaRPr lang="en-US" sz="2300" b="1"/>
          </a:p>
          <a:p>
            <a:pPr algn="l"/>
            <a:r>
              <a:rPr lang="en-US" sz="2300" b="1"/>
              <a:t>     </a:t>
            </a:r>
            <a:r>
              <a:rPr lang="ru-RU" sz="2300" b="1"/>
              <a:t>Почему было необходимо принятие такого решения?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59832" y="1340768"/>
            <a:ext cx="54006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Задание № 40 (3 уровень), с. 70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7950" y="5467350"/>
            <a:ext cx="885666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200" b="1" i="1">
                <a:solidFill>
                  <a:srgbClr val="0070C0"/>
                </a:solidFill>
              </a:rPr>
              <a:t>Т.к. среди всех действий электрического тока магнитное действие тока наблюдается всегда, каким бы проводник тока ни был: твёрдый, жидкий или газообразный.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539750" y="2997200"/>
            <a:ext cx="8353425" cy="1295400"/>
          </a:xfrm>
        </p:spPr>
        <p:txBody>
          <a:bodyPr rtlCol="0"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§ 37. 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 ЛИ-1260, 1261.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Упр.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14 (1-3)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</p:txBody>
      </p:sp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</a:t>
            </a:r>
          </a:p>
        </p:txBody>
      </p:sp>
      <p:pic>
        <p:nvPicPr>
          <p:cNvPr id="20484" name="Picture 6" descr="8d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738" y="1341438"/>
            <a:ext cx="2373312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Использованные источники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0825" y="2420938"/>
            <a:ext cx="87137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sz="2400" b="1">
              <a:solidFill>
                <a:srgbClr val="00B0F0"/>
              </a:solidFill>
            </a:endParaRPr>
          </a:p>
          <a:p>
            <a:pPr algn="just" eaLnBrk="1" hangingPunct="1"/>
            <a:r>
              <a:rPr lang="ru-RU" sz="2000"/>
              <a:t>1. Лукашик В.И., Иванова Е.В. Сборник задач по физике. – 15-е изд. – М.: Просвещение, 2002.</a:t>
            </a:r>
          </a:p>
          <a:p>
            <a:pPr algn="just" eaLnBrk="1" hangingPunct="1"/>
            <a:r>
              <a:rPr lang="ru-RU" sz="2000"/>
              <a:t>2. Пёрышкин А.В. Физика. 8 класс. Учебник для общеобразовательных учреждений.</a:t>
            </a:r>
            <a:r>
              <a:rPr lang="ru-RU" sz="2000">
                <a:solidFill>
                  <a:srgbClr val="000000"/>
                </a:solidFill>
              </a:rPr>
              <a:t> –</a:t>
            </a:r>
            <a:r>
              <a:rPr lang="ru-RU" sz="2000"/>
              <a:t> 6-е изд. – М.: Дрофа, 2000.</a:t>
            </a:r>
          </a:p>
          <a:p>
            <a:pPr algn="just" eaLnBrk="1" hangingPunct="1"/>
            <a:r>
              <a:rPr lang="ru-RU" sz="2000"/>
              <a:t>3. Рахматуллин Р.А. Разноуровневые задания с элементами ЕГЭ. Физика, 8 класс. – Оренбург, ОГПУ, 2008.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250825" y="1628775"/>
            <a:ext cx="8535988" cy="43910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dirty="0" smtClean="0"/>
              <a:t>      Рассмотрите электрическую установку, изображенную на рисунке. Что в ней является источником тока, а что приёмниками электроэнергии?</a:t>
            </a: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dirty="0" smtClean="0"/>
              <a:t>     Каково направление тока в проводнике, соединяющем лампу со звонком, когда ключ замкнут?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endParaRPr lang="ru-RU" dirty="0" smtClean="0"/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endParaRPr lang="ru-RU" dirty="0" smtClean="0"/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endParaRPr lang="ru-RU" dirty="0" smtClean="0"/>
          </a:p>
        </p:txBody>
      </p:sp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1074737"/>
          </a:xfrm>
        </p:spPr>
        <p:txBody>
          <a:bodyPr/>
          <a:lstStyle/>
          <a:p>
            <a:r>
              <a:rPr lang="ru-RU" b="1" smtClean="0"/>
              <a:t>Задача № ЛИ 1248 (с. 143)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3716338"/>
            <a:ext cx="7561263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5288" y="6165850"/>
            <a:ext cx="8353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b="1" i="1"/>
              <a:t>Аккумулятор. Лампочка и звонок. От лампы к звонку.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Задача № ЛИ 1250 (с. 143)</a:t>
            </a:r>
            <a:endParaRPr lang="ru-RU" smtClean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38563"/>
            <a:ext cx="4605338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9388" y="1844675"/>
            <a:ext cx="88566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400" b="1"/>
              <a:t>Рассмотрите схему электрической цепи. Назовите составные части цепи, обозначенные буквами Е, К, Л, З. Что обозначают стрелки на схеме? Каково истинное направление тока в соединительных проводниках?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508625" y="3716338"/>
            <a:ext cx="31670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000" b="1" i="1"/>
              <a:t>Е – источник тока,</a:t>
            </a:r>
          </a:p>
          <a:p>
            <a:pPr algn="l" eaLnBrk="1" hangingPunct="1"/>
            <a:r>
              <a:rPr lang="ru-RU" sz="2000" b="1" i="1"/>
              <a:t>К – ключ, Л – лампа,</a:t>
            </a:r>
          </a:p>
          <a:p>
            <a:pPr algn="l" eaLnBrk="1" hangingPunct="1"/>
            <a:r>
              <a:rPr lang="ru-RU" sz="2000" b="1" i="1"/>
              <a:t>З – звонок.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508625" y="4941888"/>
            <a:ext cx="2751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000" b="1" i="1"/>
              <a:t>Направление тока.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64163" y="5661025"/>
            <a:ext cx="3779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000" b="1" i="1"/>
              <a:t>Против направления тока.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Содержимое 2"/>
          <p:cNvSpPr>
            <a:spLocks noGrp="1"/>
          </p:cNvSpPr>
          <p:nvPr>
            <p:ph idx="1"/>
          </p:nvPr>
        </p:nvSpPr>
        <p:spPr>
          <a:xfrm>
            <a:off x="107950" y="4703763"/>
            <a:ext cx="6696075" cy="1893887"/>
          </a:xfrm>
        </p:spPr>
        <p:txBody>
          <a:bodyPr/>
          <a:lstStyle/>
          <a:p>
            <a:pPr algn="r">
              <a:buFont typeface="Wingdings" pitchFamily="2" charset="2"/>
              <a:buNone/>
            </a:pPr>
            <a:r>
              <a:rPr lang="ru-RU" b="1" smtClean="0"/>
              <a:t>    </a:t>
            </a:r>
            <a:r>
              <a:rPr lang="ru-RU" sz="2500" b="1" smtClean="0">
                <a:solidFill>
                  <a:schemeClr val="tx1"/>
                </a:solidFill>
              </a:rPr>
              <a:t>Сила тока </a:t>
            </a:r>
            <a:r>
              <a:rPr lang="ru-RU" sz="2500" b="1" i="1" smtClean="0"/>
              <a:t>– физическая величина, равная отношению </a:t>
            </a:r>
            <a:r>
              <a:rPr lang="ru-RU" sz="2500" b="1" i="1" smtClean="0">
                <a:solidFill>
                  <a:srgbClr val="C00000"/>
                </a:solidFill>
              </a:rPr>
              <a:t>заряда</a:t>
            </a:r>
            <a:r>
              <a:rPr lang="ru-RU" sz="2500" b="1" i="1" smtClean="0"/>
              <a:t>, прошедшего через поперечное сечение проводника, ко </a:t>
            </a:r>
            <a:r>
              <a:rPr lang="ru-RU" sz="2500" b="1" i="1" smtClean="0">
                <a:solidFill>
                  <a:srgbClr val="C00000"/>
                </a:solidFill>
              </a:rPr>
              <a:t>времени </a:t>
            </a:r>
            <a:r>
              <a:rPr lang="ru-RU" sz="2500" b="1" i="1" smtClean="0"/>
              <a:t>его прохождения:</a:t>
            </a:r>
            <a:endParaRPr lang="ru-RU" sz="2500" i="1" smtClean="0"/>
          </a:p>
          <a:p>
            <a:pPr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Определение силы тока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9388" y="2133600"/>
            <a:ext cx="871378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300" b="1"/>
              <a:t>Электрический заряд, проходящий через поперечное сечение проводника в 1 с, определяет </a:t>
            </a:r>
            <a:r>
              <a:rPr lang="ru-RU" sz="2300" b="1" i="1" u="sng">
                <a:solidFill>
                  <a:srgbClr val="00B0F0"/>
                </a:solidFill>
              </a:rPr>
              <a:t>силу тока </a:t>
            </a:r>
            <a:r>
              <a:rPr lang="ru-RU" sz="2300" b="1"/>
              <a:t>в цепи.</a:t>
            </a:r>
          </a:p>
        </p:txBody>
      </p:sp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986088"/>
            <a:ext cx="562927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7850" y="4941888"/>
            <a:ext cx="2036763" cy="150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uild="p"/>
      <p:bldP spid="17410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7950" y="1268413"/>
            <a:ext cx="88566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/>
              <a:t>На Международной конференции по мерам и весам в 1948 г. было решено в основу определения единицы силы тока положить явление взаимодействия двух проводников с током.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763" y="2565400"/>
            <a:ext cx="2303462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565400"/>
            <a:ext cx="230505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55875" y="2276475"/>
            <a:ext cx="4032250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b="1" i="1"/>
              <a:t>  Два гибких прямых проводника, расположены параллельно друг другу.</a:t>
            </a:r>
          </a:p>
          <a:p>
            <a:pPr algn="ctr" eaLnBrk="1" hangingPunct="1"/>
            <a:r>
              <a:rPr lang="ru-RU" sz="2000" b="1" i="1"/>
              <a:t>Оба проводника подсоединены к источнику тока. При замыкании цепи по проводникам протечёт ток, вследствие чего они взаимодействуют – притягиваются или отталкиваются, в зависимости от направления токов в них.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188641"/>
            <a:ext cx="777686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/>
                <a:ea typeface="+mj-ea"/>
                <a:cs typeface="+mj-cs"/>
              </a:rPr>
              <a:t>Определение единицы силы тока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solidFill>
                  <a:schemeClr val="bg1"/>
                </a:solidFill>
              </a:rPr>
              <a:t>Определение единицы силы тока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323850" y="3716338"/>
            <a:ext cx="8712200" cy="12017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400" b="1" i="1" dirty="0">
                <a:solidFill>
                  <a:schemeClr val="tx2"/>
                </a:solidFill>
              </a:rPr>
              <a:t>За единицу силы тока принимают </a:t>
            </a:r>
            <a:r>
              <a:rPr lang="ru-RU" sz="2400" b="1" i="1" dirty="0"/>
              <a:t>силу тока, при которой отрезки параллельных проводников длиной </a:t>
            </a:r>
          </a:p>
          <a:p>
            <a:pPr algn="ctr">
              <a:defRPr/>
            </a:pPr>
            <a:r>
              <a:rPr lang="ru-RU" sz="2400" b="1" dirty="0"/>
              <a:t>1 м </a:t>
            </a:r>
            <a:r>
              <a:rPr lang="ru-RU" sz="2400" b="1" i="1" dirty="0"/>
              <a:t>взаимодействуют с силой </a:t>
            </a:r>
            <a:r>
              <a:rPr lang="ru-RU" sz="2400" b="1" dirty="0"/>
              <a:t>2∙10</a:t>
            </a:r>
            <a:r>
              <a:rPr lang="ru-RU" sz="2400" b="1" baseline="30000" dirty="0"/>
              <a:t>-7</a:t>
            </a:r>
            <a:r>
              <a:rPr lang="ru-RU" sz="2400" b="1" dirty="0"/>
              <a:t> Н (0,0000002 Н)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0825" y="5229225"/>
            <a:ext cx="84978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400"/>
              <a:t>Эту единицу силы тока называют ампером </a:t>
            </a:r>
            <a:r>
              <a:rPr lang="ru-RU" sz="2400" b="1"/>
              <a:t>(А)</a:t>
            </a:r>
            <a:r>
              <a:rPr lang="ru-RU" sz="2400"/>
              <a:t>.</a:t>
            </a:r>
            <a:r>
              <a:rPr lang="ru-RU" sz="2400" b="1"/>
              <a:t> </a:t>
            </a:r>
            <a:r>
              <a:rPr lang="ru-RU" sz="2400"/>
              <a:t>Так она названа в честь французского учёного Андре Ампера.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850" y="2276475"/>
            <a:ext cx="8640763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300"/>
              <a:t>Представим себе, что взяты очень тонкие и очень длинные параллельные проводники. Расстояние между ними 1 м, и находятся они в вакууме. Сила тока в них одинакова</a:t>
            </a:r>
            <a:r>
              <a:rPr lang="ru-RU" sz="2200"/>
              <a:t>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57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9"/>
          <p:cNvSpPr>
            <a:spLocks noChangeArrowheads="1"/>
          </p:cNvSpPr>
          <p:nvPr/>
        </p:nvSpPr>
        <p:spPr bwMode="auto">
          <a:xfrm>
            <a:off x="4271963" y="1841500"/>
            <a:ext cx="4764087" cy="46624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400" b="1"/>
              <a:t>(1775 - 1836)</a:t>
            </a:r>
          </a:p>
          <a:p>
            <a:pPr algn="ctr" eaLnBrk="0" hangingPunct="0"/>
            <a:endParaRPr lang="ru-RU" sz="900" b="1"/>
          </a:p>
          <a:p>
            <a:pPr algn="ctr" eaLnBrk="0" hangingPunct="0"/>
            <a:r>
              <a:rPr lang="ru-RU" sz="2400" b="1" i="1"/>
              <a:t>Французский физик и математик.</a:t>
            </a:r>
          </a:p>
          <a:p>
            <a:pPr algn="ctr" eaLnBrk="0" hangingPunct="0"/>
            <a:r>
              <a:rPr lang="ru-RU" sz="2400" b="1" i="1"/>
              <a:t>Он создал первую теорию, которая выражала связь электрических </a:t>
            </a:r>
          </a:p>
          <a:p>
            <a:pPr algn="ctr" eaLnBrk="0" hangingPunct="0"/>
            <a:r>
              <a:rPr lang="ru-RU" sz="2400" b="1" i="1"/>
              <a:t>и магнитных явлений.</a:t>
            </a:r>
          </a:p>
          <a:p>
            <a:pPr algn="ctr" eaLnBrk="0" hangingPunct="0"/>
            <a:r>
              <a:rPr lang="ru-RU" sz="2400" b="1" i="1"/>
              <a:t>Амперу принадлежит гипотеза о природе магнетизма, он ввёл в физику понятие «электрический ток</a:t>
            </a:r>
            <a:r>
              <a:rPr lang="ru-RU" sz="2400" b="1"/>
              <a:t>» </a:t>
            </a: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366713"/>
            <a:ext cx="4319588" cy="621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55976" y="332656"/>
            <a:ext cx="4464496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Ампер </a:t>
            </a:r>
          </a:p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Андре Мари</a:t>
            </a:r>
            <a:r>
              <a:rPr lang="ru-RU" sz="4000" b="1" dirty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Единицы силы тока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2204864"/>
            <a:ext cx="80648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ДОЛЬНЫЕ ЕДИНИЦЫ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3141663"/>
            <a:ext cx="2447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400"/>
              <a:t>1 мА = 0,001 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822825" y="3141663"/>
            <a:ext cx="3636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400" b="1"/>
              <a:t>мА</a:t>
            </a:r>
            <a:r>
              <a:rPr lang="ru-RU" sz="2400"/>
              <a:t> - миллиампер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7950" y="3860800"/>
            <a:ext cx="3155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400"/>
              <a:t>1 мкА = 0,000001 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16463" y="3860800"/>
            <a:ext cx="352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400" b="1"/>
              <a:t>мкА</a:t>
            </a:r>
            <a:r>
              <a:rPr lang="ru-RU" sz="2400"/>
              <a:t> - микроампер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63687" y="4725144"/>
            <a:ext cx="597666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КРАТНАЯ ЕДИНИЦА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3850" y="5661025"/>
            <a:ext cx="2160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400"/>
              <a:t>1 кА = 1000 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59338" y="5661025"/>
            <a:ext cx="288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400" b="1"/>
              <a:t>кА</a:t>
            </a:r>
            <a:r>
              <a:rPr lang="ru-RU" sz="2400"/>
              <a:t> - килоампер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6" grpId="0"/>
      <p:bldP spid="9" grpId="0"/>
      <p:bldP spid="10" grpId="0"/>
      <p:bldP spid="11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95288" y="228600"/>
            <a:ext cx="8208962" cy="1184275"/>
          </a:xfrm>
        </p:spPr>
        <p:txBody>
          <a:bodyPr/>
          <a:lstStyle/>
          <a:p>
            <a:r>
              <a:rPr lang="ru-RU" sz="3600" b="1" smtClean="0"/>
              <a:t>Определение </a:t>
            </a:r>
            <a:br>
              <a:rPr lang="ru-RU" sz="3600" b="1" smtClean="0"/>
            </a:br>
            <a:r>
              <a:rPr lang="ru-RU" sz="3600" b="1" smtClean="0"/>
              <a:t>единицы электрического заряда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0113" y="2205038"/>
            <a:ext cx="75596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200" b="1"/>
              <a:t>Так как</a:t>
            </a:r>
            <a:r>
              <a:rPr lang="en-US" sz="2200" b="1"/>
              <a:t> </a:t>
            </a:r>
            <a:r>
              <a:rPr lang="en-US" sz="2200" b="1" i="1"/>
              <a:t>I = q/t</a:t>
            </a:r>
            <a:r>
              <a:rPr lang="en-US" sz="2200" b="1"/>
              <a:t>, </a:t>
            </a:r>
            <a:r>
              <a:rPr lang="ru-RU" sz="2200" b="1"/>
              <a:t>то </a:t>
            </a:r>
            <a:r>
              <a:rPr lang="en-US" sz="2200" b="1" i="1"/>
              <a:t>q = It</a:t>
            </a:r>
            <a:r>
              <a:rPr lang="en-US" sz="2200" b="1"/>
              <a:t>.</a:t>
            </a:r>
            <a:r>
              <a:rPr lang="ru-RU" sz="2200" b="1"/>
              <a:t> </a:t>
            </a:r>
          </a:p>
          <a:p>
            <a:pPr algn="l" eaLnBrk="1" hangingPunct="1"/>
            <a:r>
              <a:rPr lang="ru-RU" sz="2200" b="1"/>
              <a:t>Полагая </a:t>
            </a:r>
            <a:r>
              <a:rPr lang="en-US" sz="2200" b="1" i="1"/>
              <a:t>I</a:t>
            </a:r>
            <a:r>
              <a:rPr lang="en-US" sz="2200" b="1"/>
              <a:t> = 1 A, </a:t>
            </a:r>
            <a:r>
              <a:rPr lang="en-US" sz="2200" b="1" i="1"/>
              <a:t>t</a:t>
            </a:r>
            <a:r>
              <a:rPr lang="en-US" sz="2200" b="1"/>
              <a:t> = 1 c,</a:t>
            </a:r>
            <a:r>
              <a:rPr lang="ru-RU" sz="2200" b="1"/>
              <a:t> </a:t>
            </a:r>
          </a:p>
          <a:p>
            <a:pPr algn="l" eaLnBrk="1" hangingPunct="1"/>
            <a:r>
              <a:rPr lang="ru-RU" sz="2200" b="1"/>
              <a:t>получим единицу электрического заряда – 1 Кл</a:t>
            </a:r>
            <a:r>
              <a:rPr lang="ru-RU" sz="2000" b="1"/>
              <a:t>.</a:t>
            </a:r>
            <a:r>
              <a:rPr lang="en-US" sz="2000" b="1"/>
              <a:t> </a:t>
            </a:r>
            <a:r>
              <a:rPr lang="ru-RU" sz="2000" b="1"/>
              <a:t>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5288" y="3573463"/>
            <a:ext cx="8569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b="1">
                <a:solidFill>
                  <a:srgbClr val="0070C0"/>
                </a:solidFill>
              </a:rPr>
              <a:t>1 кулон = 1 ампер х 1 секунда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843213" y="4005263"/>
            <a:ext cx="4154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400" b="1"/>
              <a:t>1 Кл = 1 А∙1 с = 1 А∙с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5288" y="4941888"/>
            <a:ext cx="84248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b="1" i="1">
                <a:solidFill>
                  <a:srgbClr val="0070C0"/>
                </a:solidFill>
              </a:rPr>
              <a:t>За единицу электрического заряда принимают электрический заряд, проходящий сквозь поперечное сечение проводника при силе тока 1 А за время 1 с.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4" grpId="0"/>
      <p:bldP spid="11" grpId="0"/>
      <p:bldP spid="13" grpId="0"/>
      <p:bldP spid="13" grpId="1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938</TotalTime>
  <Words>836</Words>
  <Application>Microsoft Office PowerPoint</Application>
  <PresentationFormat>Экран (4:3)</PresentationFormat>
  <Paragraphs>84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Слайд 1</vt:lpstr>
      <vt:lpstr>Задача № ЛИ 1248 (с. 143)</vt:lpstr>
      <vt:lpstr>Задача № ЛИ 1250 (с. 143)</vt:lpstr>
      <vt:lpstr>Определение силы тока</vt:lpstr>
      <vt:lpstr>Слайд 5</vt:lpstr>
      <vt:lpstr>Определение единицы силы тока</vt:lpstr>
      <vt:lpstr>Слайд 7</vt:lpstr>
      <vt:lpstr>Единицы силы тока</vt:lpstr>
      <vt:lpstr>Определение  единицы электрического заряда</vt:lpstr>
      <vt:lpstr>Упражнения</vt:lpstr>
      <vt:lpstr>Упражнения</vt:lpstr>
      <vt:lpstr>Упражнения</vt:lpstr>
      <vt:lpstr>Домашнее задание</vt:lpstr>
      <vt:lpstr>Использованные источники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Температура.</dc:title>
  <dc:creator>User</dc:creator>
  <cp:lastModifiedBy>COMP</cp:lastModifiedBy>
  <cp:revision>84</cp:revision>
  <dcterms:created xsi:type="dcterms:W3CDTF">2008-02-10T10:41:13Z</dcterms:created>
  <dcterms:modified xsi:type="dcterms:W3CDTF">2011-10-24T17:36:16Z</dcterms:modified>
</cp:coreProperties>
</file>